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63" r:id="rId5"/>
    <p:sldId id="259" r:id="rId6"/>
    <p:sldId id="270" r:id="rId7"/>
    <p:sldId id="264" r:id="rId8"/>
    <p:sldId id="268" r:id="rId9"/>
    <p:sldId id="262" r:id="rId10"/>
    <p:sldId id="260" r:id="rId11"/>
    <p:sldId id="269" r:id="rId12"/>
    <p:sldId id="261" r:id="rId13"/>
    <p:sldId id="265" r:id="rId14"/>
    <p:sldId id="267"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339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6754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444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5631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57088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5803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3602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7037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053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50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883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783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5982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720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1812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3688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091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5/21/2016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663776489"/>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Zika_virus#cite_note-Fields-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Zika</a:t>
            </a:r>
            <a:r>
              <a:rPr lang="en-US" dirty="0" smtClean="0"/>
              <a:t> Virus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73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-spread to fetus</a:t>
            </a:r>
            <a:endParaRPr lang="en-US" dirty="0"/>
          </a:p>
        </p:txBody>
      </p:sp>
      <p:sp>
        <p:nvSpPr>
          <p:cNvPr id="3" name="Content Placeholder 2"/>
          <p:cNvSpPr>
            <a:spLocks noGrp="1"/>
          </p:cNvSpPr>
          <p:nvPr>
            <p:ph idx="1"/>
          </p:nvPr>
        </p:nvSpPr>
        <p:spPr/>
        <p:txBody>
          <a:bodyPr/>
          <a:lstStyle/>
          <a:p>
            <a:r>
              <a:rPr lang="en-US" dirty="0" err="1"/>
              <a:t>Zika</a:t>
            </a:r>
            <a:r>
              <a:rPr lang="en-US" dirty="0"/>
              <a:t> may spread from a pregnant woman to the </a:t>
            </a:r>
            <a:r>
              <a:rPr lang="en-US" dirty="0" smtClean="0"/>
              <a:t>fetus or at delivery. </a:t>
            </a:r>
            <a:r>
              <a:rPr lang="en-US" dirty="0"/>
              <a:t>This may result in microcephaly and other severe brain </a:t>
            </a:r>
            <a:r>
              <a:rPr lang="en-US" dirty="0" smtClean="0"/>
              <a:t>problems.  </a:t>
            </a:r>
            <a:endParaRPr lang="en-US" baseline="30000" dirty="0" smtClean="0"/>
          </a:p>
          <a:p>
            <a:r>
              <a:rPr lang="en-US" dirty="0" smtClean="0"/>
              <a:t>As </a:t>
            </a:r>
            <a:r>
              <a:rPr lang="en-US" dirty="0"/>
              <a:t>of April 2016, the full range of birth defects caused by maternal infection was not known, nor was it understood whether the stage of pregnancy at which the mother became infected affects the fetus, nor if other risk factors might exist that affect </a:t>
            </a:r>
            <a:r>
              <a:rPr lang="en-US" dirty="0" smtClean="0"/>
              <a:t>outcomes.</a:t>
            </a:r>
          </a:p>
          <a:p>
            <a:r>
              <a:rPr lang="en-US" dirty="0"/>
              <a:t>Pregnant women should </a:t>
            </a:r>
            <a:r>
              <a:rPr lang="en-US" dirty="0" smtClean="0"/>
              <a:t>avoid </a:t>
            </a:r>
            <a:r>
              <a:rPr lang="en-US" dirty="0"/>
              <a:t>travel to areas where </a:t>
            </a:r>
            <a:r>
              <a:rPr lang="en-US" dirty="0" err="1"/>
              <a:t>Zika</a:t>
            </a:r>
            <a:r>
              <a:rPr lang="en-US" dirty="0"/>
              <a:t> is actively spreading. If a pregnant woman travels to or lives in an area with active </a:t>
            </a:r>
            <a:r>
              <a:rPr lang="en-US" dirty="0" err="1"/>
              <a:t>Zika</a:t>
            </a:r>
            <a:r>
              <a:rPr lang="en-US" dirty="0"/>
              <a:t> virus transmission, she should talk with her healthcare provider and strictly follow steps to prevent mosquito bites and to prevent sexual transmission of </a:t>
            </a:r>
            <a:r>
              <a:rPr lang="en-US" dirty="0" err="1"/>
              <a:t>Zika</a:t>
            </a:r>
            <a:r>
              <a:rPr lang="en-US" dirty="0"/>
              <a:t> virus.</a:t>
            </a:r>
          </a:p>
        </p:txBody>
      </p:sp>
    </p:spTree>
    <p:extLst>
      <p:ext uri="{BB962C8B-B14F-4D97-AF65-F5344CB8AC3E}">
        <p14:creationId xmlns:p14="http://schemas.microsoft.com/office/powerpoint/2010/main" val="411124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statement-May 13</a:t>
            </a:r>
            <a:endParaRPr lang="en-US" dirty="0"/>
          </a:p>
        </p:txBody>
      </p:sp>
      <p:sp>
        <p:nvSpPr>
          <p:cNvPr id="3" name="Content Placeholder 2"/>
          <p:cNvSpPr>
            <a:spLocks noGrp="1"/>
          </p:cNvSpPr>
          <p:nvPr>
            <p:ph idx="1"/>
          </p:nvPr>
        </p:nvSpPr>
        <p:spPr/>
        <p:txBody>
          <a:bodyPr>
            <a:normAutofit fontScale="92500" lnSpcReduction="20000"/>
          </a:bodyPr>
          <a:lstStyle/>
          <a:p>
            <a:r>
              <a:rPr lang="en-US" dirty="0"/>
              <a:t>Scientists at the Centers for Disease Control and Prevention (CDC) have concluded, after careful review of existing evidence, that </a:t>
            </a:r>
            <a:r>
              <a:rPr lang="en-US" dirty="0" err="1"/>
              <a:t>Zika</a:t>
            </a:r>
            <a:r>
              <a:rPr lang="en-US" dirty="0"/>
              <a:t> virus is a cause of microcephaly and other severe fetal brain defects. In the report published in the New England Journal of Medicine, the CDC authors describe a rigorous weighing of evidence using established scientific criteria.</a:t>
            </a:r>
          </a:p>
          <a:p>
            <a:r>
              <a:rPr lang="en-US" dirty="0"/>
              <a:t>“This study marks a turning point in the </a:t>
            </a:r>
            <a:r>
              <a:rPr lang="en-US" dirty="0" err="1"/>
              <a:t>Zika</a:t>
            </a:r>
            <a:r>
              <a:rPr lang="en-US" dirty="0"/>
              <a:t> outbreak.  It is now clear that the virus causes microcephaly.  We are also launching further studies to determine whether children who have microcephaly born to mothers infected by the </a:t>
            </a:r>
            <a:r>
              <a:rPr lang="en-US" dirty="0" err="1"/>
              <a:t>Zika</a:t>
            </a:r>
            <a:r>
              <a:rPr lang="en-US" dirty="0"/>
              <a:t> virus is the tip of the iceberg of what we could see in damaging effects on the brain and other developmental problems,” said Tom </a:t>
            </a:r>
            <a:r>
              <a:rPr lang="en-US" dirty="0" err="1"/>
              <a:t>Frieden</a:t>
            </a:r>
            <a:r>
              <a:rPr lang="en-US" dirty="0"/>
              <a:t>, M.D., M.P.H., director of the CDC. “We’ve now confirmed what mounting evidence has suggested, affirming our early guidance to pregnant women and their partners to take steps to avoid </a:t>
            </a:r>
            <a:r>
              <a:rPr lang="en-US" dirty="0" err="1"/>
              <a:t>Zika</a:t>
            </a:r>
            <a:r>
              <a:rPr lang="en-US" dirty="0"/>
              <a:t> infection and to health care professionals who are talking to patients every day. We are working to do everything possible to protect the American public.”  </a:t>
            </a:r>
          </a:p>
          <a:p>
            <a:endParaRPr lang="en-US" dirty="0"/>
          </a:p>
        </p:txBody>
      </p:sp>
    </p:spTree>
    <p:extLst>
      <p:ext uri="{BB962C8B-B14F-4D97-AF65-F5344CB8AC3E}">
        <p14:creationId xmlns:p14="http://schemas.microsoft.com/office/powerpoint/2010/main" val="372182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Sexually transmitted</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Zika</a:t>
            </a:r>
            <a:r>
              <a:rPr lang="en-US" dirty="0"/>
              <a:t> can be transmitted from a man to his sex partners</a:t>
            </a:r>
            <a:r>
              <a:rPr lang="en-US" dirty="0" smtClean="0"/>
              <a:t>. </a:t>
            </a:r>
            <a:r>
              <a:rPr lang="en-US" dirty="0"/>
              <a:t>As of April 2016 sexual transmission of </a:t>
            </a:r>
            <a:r>
              <a:rPr lang="en-US" dirty="0" err="1"/>
              <a:t>Zika</a:t>
            </a:r>
            <a:r>
              <a:rPr lang="en-US" dirty="0"/>
              <a:t> has been documented in six countries – Argentina, Chile, France, Italy, New Zealand and the United States – during the 2015 outbreak</a:t>
            </a:r>
            <a:r>
              <a:rPr lang="en-US" dirty="0" smtClean="0"/>
              <a:t>.</a:t>
            </a:r>
            <a:endParaRPr lang="en-US" dirty="0"/>
          </a:p>
          <a:p>
            <a:r>
              <a:rPr lang="en-US" dirty="0"/>
              <a:t>In 2014, </a:t>
            </a:r>
            <a:r>
              <a:rPr lang="en-US" dirty="0" err="1"/>
              <a:t>Zika</a:t>
            </a:r>
            <a:r>
              <a:rPr lang="en-US" dirty="0"/>
              <a:t> capable of growth in lab culture was found in the semen of a man at least two weeks (and possibly up to 10 weeks) after he fell ill with </a:t>
            </a:r>
            <a:r>
              <a:rPr lang="en-US" dirty="0" err="1"/>
              <a:t>Zika</a:t>
            </a:r>
            <a:r>
              <a:rPr lang="en-US" dirty="0"/>
              <a:t> fever</a:t>
            </a:r>
            <a:r>
              <a:rPr lang="en-US" dirty="0" smtClean="0"/>
              <a:t>. </a:t>
            </a:r>
          </a:p>
          <a:p>
            <a:r>
              <a:rPr lang="en-US" dirty="0" smtClean="0"/>
              <a:t>The </a:t>
            </a:r>
            <a:r>
              <a:rPr lang="en-US" dirty="0"/>
              <a:t>second report is of a United States biologist who had been bitten many times while studying mosquitoes in Senegal. Six days after returning home in August 2008, he fell ill with symptoms of </a:t>
            </a:r>
            <a:r>
              <a:rPr lang="en-US" dirty="0" err="1"/>
              <a:t>Zika</a:t>
            </a:r>
            <a:r>
              <a:rPr lang="en-US" dirty="0"/>
              <a:t> fever but not before having unprotected intercourse with his wife, who had not been outside the US in 2008. She subsequently developed symptoms of </a:t>
            </a:r>
            <a:r>
              <a:rPr lang="en-US" dirty="0" err="1"/>
              <a:t>Zika</a:t>
            </a:r>
            <a:r>
              <a:rPr lang="en-US" dirty="0"/>
              <a:t> fever, and </a:t>
            </a:r>
            <a:r>
              <a:rPr lang="en-US" dirty="0" err="1"/>
              <a:t>Zika</a:t>
            </a:r>
            <a:r>
              <a:rPr lang="en-US" dirty="0"/>
              <a:t> antibodies in both the biologist's and his wife's blood confirmed the </a:t>
            </a:r>
            <a:r>
              <a:rPr lang="en-US" dirty="0" smtClean="0"/>
              <a:t>diagnosis.  In </a:t>
            </a:r>
            <a:r>
              <a:rPr lang="en-US" dirty="0"/>
              <a:t>the third case, in early February 2016 the Dallas County Health and Human Services department reported that a person contracted </a:t>
            </a:r>
            <a:r>
              <a:rPr lang="en-US" dirty="0" err="1"/>
              <a:t>Zika</a:t>
            </a:r>
            <a:r>
              <a:rPr lang="en-US" dirty="0"/>
              <a:t> fever after sexual contact with an ill person who had recently returned from a high risk country. This case is still under investigation</a:t>
            </a:r>
            <a:r>
              <a:rPr lang="en-US" dirty="0" smtClean="0"/>
              <a:t>. </a:t>
            </a:r>
            <a:r>
              <a:rPr lang="en-US" dirty="0"/>
              <a:t>As of February 2016 fourteen additional cases of possible sexual transmission have been under investigation. All cases involve transmitting the </a:t>
            </a:r>
            <a:r>
              <a:rPr lang="en-US" dirty="0" err="1"/>
              <a:t>Zika</a:t>
            </a:r>
            <a:r>
              <a:rPr lang="en-US" dirty="0"/>
              <a:t> from men to women and it is unknown whether women can transmit </a:t>
            </a:r>
            <a:r>
              <a:rPr lang="en-US" dirty="0" err="1"/>
              <a:t>Zika</a:t>
            </a:r>
            <a:r>
              <a:rPr lang="en-US" dirty="0"/>
              <a:t> to their sexual partners</a:t>
            </a:r>
            <a:r>
              <a:rPr lang="en-US" dirty="0" smtClean="0"/>
              <a:t>.</a:t>
            </a:r>
            <a:endParaRPr lang="en-US" dirty="0"/>
          </a:p>
          <a:p>
            <a:r>
              <a:rPr lang="en-US" dirty="0"/>
              <a:t>As of March </a:t>
            </a:r>
            <a:r>
              <a:rPr lang="en-US" dirty="0" smtClean="0"/>
              <a:t>2016, </a:t>
            </a:r>
            <a:r>
              <a:rPr lang="en-US" dirty="0"/>
              <a:t>the CDC updated its recommendations about length of precautions for couples and advised that couples with men who have confirmed </a:t>
            </a:r>
            <a:r>
              <a:rPr lang="en-US" dirty="0" err="1"/>
              <a:t>Zika</a:t>
            </a:r>
            <a:r>
              <a:rPr lang="en-US" dirty="0"/>
              <a:t> fever or symptoms of </a:t>
            </a:r>
            <a:r>
              <a:rPr lang="en-US" dirty="0" err="1"/>
              <a:t>Zika</a:t>
            </a:r>
            <a:r>
              <a:rPr lang="en-US" dirty="0"/>
              <a:t> should consider using condoms or not having sex (i.e., vaginal intercourse, anal intercourse, or fellatio) for at least 6 months after symptoms begin. This includes men who live in and men who traveled to areas with </a:t>
            </a:r>
            <a:r>
              <a:rPr lang="en-US" dirty="0" err="1"/>
              <a:t>Zika</a:t>
            </a:r>
            <a:r>
              <a:rPr lang="en-US" dirty="0"/>
              <a:t>. Couples with men who traveled to an area with </a:t>
            </a:r>
            <a:r>
              <a:rPr lang="en-US" dirty="0" err="1"/>
              <a:t>Zika</a:t>
            </a:r>
            <a:r>
              <a:rPr lang="en-US" dirty="0"/>
              <a:t>, but did not develop symptoms of </a:t>
            </a:r>
            <a:r>
              <a:rPr lang="en-US" dirty="0" err="1"/>
              <a:t>Zika</a:t>
            </a:r>
            <a:r>
              <a:rPr lang="en-US" dirty="0"/>
              <a:t>, should consider using condoms or not having sex for at least 8 weeks after their return in order to minimize risk. Couples with men who live in an area with </a:t>
            </a:r>
            <a:r>
              <a:rPr lang="en-US" dirty="0" err="1"/>
              <a:t>Zika</a:t>
            </a:r>
            <a:r>
              <a:rPr lang="en-US" dirty="0"/>
              <a:t>, but have not developed symptoms, might consider using condoms or not having sex while there is active </a:t>
            </a:r>
            <a:r>
              <a:rPr lang="en-US" dirty="0" err="1"/>
              <a:t>Zika</a:t>
            </a:r>
            <a:r>
              <a:rPr lang="en-US" dirty="0"/>
              <a:t> transmission in the area</a:t>
            </a:r>
            <a:r>
              <a:rPr lang="en-US" dirty="0" smtClean="0"/>
              <a:t>.</a:t>
            </a:r>
            <a:endParaRPr lang="en-US" dirty="0"/>
          </a:p>
          <a:p>
            <a:endParaRPr lang="en-US" dirty="0"/>
          </a:p>
        </p:txBody>
      </p:sp>
    </p:spTree>
    <p:extLst>
      <p:ext uri="{BB962C8B-B14F-4D97-AF65-F5344CB8AC3E}">
        <p14:creationId xmlns:p14="http://schemas.microsoft.com/office/powerpoint/2010/main" val="184152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-blood donation issue</a:t>
            </a:r>
            <a:endParaRPr lang="en-US" dirty="0"/>
          </a:p>
        </p:txBody>
      </p:sp>
      <p:sp>
        <p:nvSpPr>
          <p:cNvPr id="3" name="Content Placeholder 2"/>
          <p:cNvSpPr>
            <a:spLocks noGrp="1"/>
          </p:cNvSpPr>
          <p:nvPr>
            <p:ph idx="1"/>
          </p:nvPr>
        </p:nvSpPr>
        <p:spPr/>
        <p:txBody>
          <a:bodyPr/>
          <a:lstStyle/>
          <a:p>
            <a:r>
              <a:rPr lang="en-US" dirty="0"/>
              <a:t>As of April 2016, two cases of </a:t>
            </a:r>
            <a:r>
              <a:rPr lang="en-US" dirty="0" err="1"/>
              <a:t>Zika</a:t>
            </a:r>
            <a:r>
              <a:rPr lang="en-US" dirty="0"/>
              <a:t> transmission through blood transfusions have been reported globally, both from Brazil, after which the US FDA recommended screening blood donors and deferring high-risk donors for 4 weeks.</a:t>
            </a:r>
          </a:p>
          <a:p>
            <a:endParaRPr lang="en-US" dirty="0"/>
          </a:p>
        </p:txBody>
      </p:sp>
    </p:spTree>
    <p:extLst>
      <p:ext uri="{BB962C8B-B14F-4D97-AF65-F5344CB8AC3E}">
        <p14:creationId xmlns:p14="http://schemas.microsoft.com/office/powerpoint/2010/main" val="401239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 - treatment</a:t>
            </a:r>
            <a:endParaRPr lang="en-US" dirty="0"/>
          </a:p>
        </p:txBody>
      </p:sp>
      <p:sp>
        <p:nvSpPr>
          <p:cNvPr id="3" name="Content Placeholder 2"/>
          <p:cNvSpPr>
            <a:spLocks noGrp="1"/>
          </p:cNvSpPr>
          <p:nvPr>
            <p:ph idx="1"/>
          </p:nvPr>
        </p:nvSpPr>
        <p:spPr/>
        <p:txBody>
          <a:bodyPr/>
          <a:lstStyle/>
          <a:p>
            <a:r>
              <a:rPr lang="en-US" dirty="0"/>
              <a:t>There is no vaccine to prevent or medicine to treat </a:t>
            </a:r>
            <a:r>
              <a:rPr lang="en-US" dirty="0" err="1"/>
              <a:t>Zika</a:t>
            </a:r>
            <a:r>
              <a:rPr lang="en-US" dirty="0"/>
              <a:t> virus.</a:t>
            </a:r>
          </a:p>
          <a:p>
            <a:r>
              <a:rPr lang="en-US" dirty="0"/>
              <a:t>Treat the symptoms: </a:t>
            </a:r>
          </a:p>
          <a:p>
            <a:pPr lvl="1"/>
            <a:r>
              <a:rPr lang="en-US" dirty="0"/>
              <a:t>Get plenty of rest.</a:t>
            </a:r>
          </a:p>
          <a:p>
            <a:pPr lvl="1"/>
            <a:r>
              <a:rPr lang="en-US" dirty="0"/>
              <a:t>Drink fluids to prevent dehydration.</a:t>
            </a:r>
          </a:p>
          <a:p>
            <a:pPr lvl="1"/>
            <a:r>
              <a:rPr lang="en-US" dirty="0"/>
              <a:t>Take medicine such as acetaminophen (Tylenol®) or paracetamol to reduce fever and pain.</a:t>
            </a:r>
          </a:p>
          <a:p>
            <a:pPr lvl="1"/>
            <a:r>
              <a:rPr lang="en-US" dirty="0"/>
              <a:t>Do not take aspirin and other non-steroidal anti-inflammatory drugs (NSAIDS) until dengue can be ruled out to reduce the risk of bleeding.</a:t>
            </a:r>
          </a:p>
          <a:p>
            <a:pPr lvl="1"/>
            <a:r>
              <a:rPr lang="en-US" dirty="0"/>
              <a:t>If you are taking medicine for another medical condition, talk to your doctor or other healthcare provider before taking additional medication.</a:t>
            </a:r>
          </a:p>
          <a:p>
            <a:endParaRPr lang="en-US" dirty="0"/>
          </a:p>
        </p:txBody>
      </p:sp>
    </p:spTree>
    <p:extLst>
      <p:ext uri="{BB962C8B-B14F-4D97-AF65-F5344CB8AC3E}">
        <p14:creationId xmlns:p14="http://schemas.microsoft.com/office/powerpoint/2010/main" val="426914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 - prevention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Effective vaccines exist for several viruses of the </a:t>
            </a:r>
            <a:r>
              <a:rPr lang="en-US" dirty="0" err="1" smtClean="0"/>
              <a:t>flaviviridae</a:t>
            </a:r>
            <a:r>
              <a:rPr lang="en-US" dirty="0" smtClean="0"/>
              <a:t> family</a:t>
            </a:r>
            <a:r>
              <a:rPr lang="en-US" dirty="0"/>
              <a:t>, namely Yellow fever vaccine, Japanese encephalitis vaccine, and Tick-borne encephalitis vaccine since the 1930s, and dengue fever vaccine since the </a:t>
            </a:r>
            <a:r>
              <a:rPr lang="en-US" dirty="0" smtClean="0"/>
              <a:t>mid-2010s.</a:t>
            </a:r>
            <a:r>
              <a:rPr lang="en-US" baseline="30000" dirty="0"/>
              <a:t> </a:t>
            </a:r>
            <a:endParaRPr lang="en-US" baseline="30000" dirty="0" smtClean="0"/>
          </a:p>
          <a:p>
            <a:r>
              <a:rPr lang="en-US" dirty="0" smtClean="0"/>
              <a:t>WHO </a:t>
            </a:r>
            <a:r>
              <a:rPr lang="en-US" dirty="0"/>
              <a:t>experts have suggested that the priority should be to develop inactivated vaccines and other non-live </a:t>
            </a:r>
            <a:r>
              <a:rPr lang="en-US" dirty="0" smtClean="0"/>
              <a:t>vaccines, which </a:t>
            </a:r>
            <a:r>
              <a:rPr lang="en-US" dirty="0"/>
              <a:t>are safe to use in pregnant women and those of childbearing age</a:t>
            </a:r>
            <a:r>
              <a:rPr lang="en-US" dirty="0" smtClean="0"/>
              <a:t>.</a:t>
            </a:r>
            <a:endParaRPr lang="en-US" dirty="0"/>
          </a:p>
          <a:p>
            <a:r>
              <a:rPr lang="en-US" dirty="0"/>
              <a:t>The NIH Vaccine Research Center (U.S.) began work towards developing a vaccine for </a:t>
            </a:r>
            <a:r>
              <a:rPr lang="en-US" dirty="0" err="1"/>
              <a:t>Zika</a:t>
            </a:r>
            <a:r>
              <a:rPr lang="en-US" dirty="0"/>
              <a:t> per a January 2016 report</a:t>
            </a:r>
            <a:r>
              <a:rPr lang="en-US" dirty="0" smtClean="0"/>
              <a:t>. </a:t>
            </a:r>
          </a:p>
          <a:p>
            <a:r>
              <a:rPr lang="en-US" dirty="0" smtClean="0"/>
              <a:t>As </a:t>
            </a:r>
            <a:r>
              <a:rPr lang="en-US" dirty="0"/>
              <a:t>of March </a:t>
            </a:r>
            <a:r>
              <a:rPr lang="en-US" dirty="0" smtClean="0"/>
              <a:t>2016, </a:t>
            </a:r>
            <a:r>
              <a:rPr lang="en-US" dirty="0"/>
              <a:t>18 companies and institutions internationally were developing vaccines against </a:t>
            </a:r>
            <a:r>
              <a:rPr lang="en-US" dirty="0" err="1"/>
              <a:t>Zika</a:t>
            </a:r>
            <a:r>
              <a:rPr lang="en-US" dirty="0"/>
              <a:t>, but none had yet reached clinical trials</a:t>
            </a:r>
            <a:r>
              <a:rPr lang="en-US" dirty="0" smtClean="0"/>
              <a:t>. </a:t>
            </a:r>
            <a:r>
              <a:rPr lang="en-US" dirty="0"/>
              <a:t> </a:t>
            </a:r>
            <a:r>
              <a:rPr lang="en-US" dirty="0" smtClean="0"/>
              <a:t>It is </a:t>
            </a:r>
            <a:r>
              <a:rPr lang="en-US" dirty="0"/>
              <a:t>predicted that it may take two years to develop a vaccine, but ten to twelve years may be needed before an effective </a:t>
            </a:r>
            <a:r>
              <a:rPr lang="en-US" dirty="0" err="1"/>
              <a:t>Zika</a:t>
            </a:r>
            <a:r>
              <a:rPr lang="en-US" dirty="0"/>
              <a:t> vaccine is approved by regulators for public use</a:t>
            </a:r>
          </a:p>
          <a:p>
            <a:endParaRPr lang="en-US" dirty="0"/>
          </a:p>
        </p:txBody>
      </p:sp>
    </p:spTree>
    <p:extLst>
      <p:ext uri="{BB962C8B-B14F-4D97-AF65-F5344CB8AC3E}">
        <p14:creationId xmlns:p14="http://schemas.microsoft.com/office/powerpoint/2010/main" val="200292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 - What it is</a:t>
            </a:r>
            <a:endParaRPr lang="en-US" dirty="0"/>
          </a:p>
        </p:txBody>
      </p:sp>
      <p:sp>
        <p:nvSpPr>
          <p:cNvPr id="3" name="Content Placeholder 2"/>
          <p:cNvSpPr>
            <a:spLocks noGrp="1"/>
          </p:cNvSpPr>
          <p:nvPr>
            <p:ph idx="1"/>
          </p:nvPr>
        </p:nvSpPr>
        <p:spPr/>
        <p:txBody>
          <a:bodyPr/>
          <a:lstStyle/>
          <a:p>
            <a:r>
              <a:rPr lang="en-US" b="1" dirty="0" err="1"/>
              <a:t>Zika</a:t>
            </a:r>
            <a:r>
              <a:rPr lang="en-US" b="1" dirty="0"/>
              <a:t> virus</a:t>
            </a:r>
            <a:r>
              <a:rPr lang="en-US" dirty="0"/>
              <a:t> </a:t>
            </a:r>
            <a:r>
              <a:rPr lang="en-US" dirty="0" smtClean="0"/>
              <a:t>is </a:t>
            </a:r>
            <a:r>
              <a:rPr lang="en-US" dirty="0"/>
              <a:t>a member of the virus family </a:t>
            </a:r>
            <a:r>
              <a:rPr lang="en-US" i="1" dirty="0" err="1" smtClean="0"/>
              <a:t>Flaviviridae</a:t>
            </a:r>
            <a:r>
              <a:rPr lang="en-US" i="1" dirty="0" smtClean="0"/>
              <a:t> </a:t>
            </a:r>
            <a:r>
              <a:rPr lang="en-US" dirty="0" smtClean="0"/>
              <a:t>and </a:t>
            </a:r>
            <a:r>
              <a:rPr lang="en-US" dirty="0"/>
              <a:t>the genus </a:t>
            </a:r>
            <a:r>
              <a:rPr lang="en-US" i="1" dirty="0" err="1" smtClean="0"/>
              <a:t>Flavivirus</a:t>
            </a:r>
            <a:r>
              <a:rPr lang="en-US" dirty="0"/>
              <a:t>.</a:t>
            </a:r>
            <a:r>
              <a:rPr lang="en-US" dirty="0" smtClean="0"/>
              <a:t>  </a:t>
            </a:r>
            <a:r>
              <a:rPr lang="en-US" dirty="0" err="1" smtClean="0"/>
              <a:t>Zika</a:t>
            </a:r>
            <a:r>
              <a:rPr lang="en-US" dirty="0" smtClean="0"/>
              <a:t> </a:t>
            </a:r>
            <a:r>
              <a:rPr lang="en-US" dirty="0"/>
              <a:t>virus is related to dengue, yellow fever, Japanese encephalitis, and West Nile viruses</a:t>
            </a:r>
            <a:endParaRPr lang="en-US" dirty="0" smtClean="0"/>
          </a:p>
          <a:p>
            <a:r>
              <a:rPr lang="en-US" dirty="0" err="1"/>
              <a:t>Zika</a:t>
            </a:r>
            <a:r>
              <a:rPr lang="en-US" dirty="0"/>
              <a:t> virus is enveloped and icosahedral and has a </a:t>
            </a:r>
            <a:r>
              <a:rPr lang="en-US" dirty="0" err="1"/>
              <a:t>nonsegmented</a:t>
            </a:r>
            <a:r>
              <a:rPr lang="en-US" dirty="0"/>
              <a:t>, single-stranded, </a:t>
            </a:r>
            <a:r>
              <a:rPr lang="en-US" dirty="0" smtClean="0"/>
              <a:t>positive-sense RNA genome. </a:t>
            </a:r>
            <a:r>
              <a:rPr lang="en-US" dirty="0"/>
              <a:t>A positive-sense RNA genome can be directly translated into viral proteins.</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333" y="4251205"/>
            <a:ext cx="2196864" cy="2196864"/>
          </a:xfrm>
          <a:prstGeom prst="rect">
            <a:avLst/>
          </a:prstGeom>
        </p:spPr>
      </p:pic>
    </p:spTree>
    <p:extLst>
      <p:ext uri="{BB962C8B-B14F-4D97-AF65-F5344CB8AC3E}">
        <p14:creationId xmlns:p14="http://schemas.microsoft.com/office/powerpoint/2010/main" val="22470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Zika</a:t>
            </a:r>
            <a:r>
              <a:rPr lang="en-US" dirty="0"/>
              <a:t> virus</a:t>
            </a:r>
          </a:p>
        </p:txBody>
      </p:sp>
      <p:sp>
        <p:nvSpPr>
          <p:cNvPr id="3" name="Content Placeholder 2"/>
          <p:cNvSpPr>
            <a:spLocks noGrp="1"/>
          </p:cNvSpPr>
          <p:nvPr>
            <p:ph idx="1"/>
          </p:nvPr>
        </p:nvSpPr>
        <p:spPr/>
        <p:txBody>
          <a:bodyPr/>
          <a:lstStyle/>
          <a:p>
            <a:r>
              <a:rPr lang="en-US" dirty="0"/>
              <a:t>It is spread by daytime-active </a:t>
            </a:r>
            <a:r>
              <a:rPr lang="en-US" i="1" dirty="0" err="1"/>
              <a:t>Aedes</a:t>
            </a:r>
            <a:r>
              <a:rPr lang="en-US" dirty="0"/>
              <a:t> mosquitoes, such as </a:t>
            </a:r>
            <a:r>
              <a:rPr lang="en-US" i="1" dirty="0"/>
              <a:t>A. </a:t>
            </a:r>
            <a:r>
              <a:rPr lang="en-US" i="1" dirty="0" err="1"/>
              <a:t>aegypti</a:t>
            </a:r>
            <a:r>
              <a:rPr lang="en-US" dirty="0"/>
              <a:t> and </a:t>
            </a:r>
            <a:r>
              <a:rPr lang="en-US" i="1" dirty="0"/>
              <a:t>A. </a:t>
            </a:r>
            <a:r>
              <a:rPr lang="en-US" i="1" dirty="0" err="1" smtClean="0"/>
              <a:t>albopictus</a:t>
            </a:r>
            <a:r>
              <a:rPr lang="en-US" dirty="0" smtClean="0"/>
              <a:t>. </a:t>
            </a:r>
            <a:r>
              <a:rPr lang="en-US" dirty="0"/>
              <a:t>Its name comes from the </a:t>
            </a:r>
            <a:r>
              <a:rPr lang="en-US" dirty="0" err="1"/>
              <a:t>Zika</a:t>
            </a:r>
            <a:r>
              <a:rPr lang="en-US" dirty="0"/>
              <a:t> Forest of Uganda, where the virus was first isolated in </a:t>
            </a:r>
            <a:r>
              <a:rPr lang="en-US" dirty="0" smtClean="0"/>
              <a:t>1947.  </a:t>
            </a:r>
            <a:r>
              <a:rPr lang="en-US" dirty="0" err="1" smtClean="0"/>
              <a:t>Zika</a:t>
            </a:r>
            <a:r>
              <a:rPr lang="en-US" dirty="0" smtClean="0"/>
              <a:t> </a:t>
            </a:r>
            <a:r>
              <a:rPr lang="en-US" dirty="0"/>
              <a:t>virus is related to dengue, yellow fever, Japanese encephalitis, and West Nile </a:t>
            </a:r>
            <a:r>
              <a:rPr lang="en-US" dirty="0" smtClean="0"/>
              <a:t>viruses.</a:t>
            </a:r>
          </a:p>
          <a:p>
            <a:r>
              <a:rPr lang="en-US" dirty="0" smtClean="0"/>
              <a:t>Because of the distribution of </a:t>
            </a:r>
            <a:r>
              <a:rPr lang="en-US" i="1" dirty="0" err="1"/>
              <a:t>Aedes</a:t>
            </a:r>
            <a:r>
              <a:rPr lang="en-US" dirty="0"/>
              <a:t> </a:t>
            </a:r>
            <a:r>
              <a:rPr lang="en-US" dirty="0" smtClean="0"/>
              <a:t>mosquitoes, it is a concern for the Gulf States, including Florida (see map below).</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362" y="4233679"/>
            <a:ext cx="4924870" cy="2014720"/>
          </a:xfrm>
          <a:prstGeom prst="rect">
            <a:avLst/>
          </a:prstGeom>
        </p:spPr>
      </p:pic>
    </p:spTree>
    <p:extLst>
      <p:ext uri="{BB962C8B-B14F-4D97-AF65-F5344CB8AC3E}">
        <p14:creationId xmlns:p14="http://schemas.microsoft.com/office/powerpoint/2010/main" val="376387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-how it develops</a:t>
            </a:r>
            <a:endParaRPr lang="en-US" dirty="0"/>
          </a:p>
        </p:txBody>
      </p:sp>
      <p:sp>
        <p:nvSpPr>
          <p:cNvPr id="3" name="Content Placeholder 2"/>
          <p:cNvSpPr>
            <a:spLocks noGrp="1"/>
          </p:cNvSpPr>
          <p:nvPr>
            <p:ph idx="1"/>
          </p:nvPr>
        </p:nvSpPr>
        <p:spPr/>
        <p:txBody>
          <a:bodyPr/>
          <a:lstStyle/>
          <a:p>
            <a:r>
              <a:rPr lang="en-US" dirty="0" err="1"/>
              <a:t>Zika</a:t>
            </a:r>
            <a:r>
              <a:rPr lang="en-US" dirty="0"/>
              <a:t> replicates in the mosquito's midgut epithelial cells and then its salivary gland cells. After 5–10 days, </a:t>
            </a:r>
            <a:r>
              <a:rPr lang="en-US" dirty="0" smtClean="0"/>
              <a:t>the virus </a:t>
            </a:r>
            <a:r>
              <a:rPr lang="en-US" dirty="0"/>
              <a:t>can be found in the mosquito’s saliva, which can then infect humans. If the mosquito’s saliva is inoculated into human skin, the virus can infect epidermal keratinocytes, skin fibroblasts in the skin and the Langerhans </a:t>
            </a:r>
            <a:r>
              <a:rPr lang="en-US" dirty="0" smtClean="0"/>
              <a:t>(immune) cells</a:t>
            </a:r>
            <a:r>
              <a:rPr lang="en-US" dirty="0"/>
              <a:t>. </a:t>
            </a:r>
            <a:endParaRPr lang="en-US" dirty="0" smtClean="0"/>
          </a:p>
          <a:p>
            <a:r>
              <a:rPr lang="en-US" dirty="0" smtClean="0"/>
              <a:t>The </a:t>
            </a:r>
            <a:r>
              <a:rPr lang="en-US" dirty="0"/>
              <a:t>pathogenesis of the virus is hypothesized to continue with a spread to lymph nodes and the bloodstream</a:t>
            </a:r>
            <a:r>
              <a:rPr lang="en-US" dirty="0" smtClean="0"/>
              <a:t>.</a:t>
            </a:r>
            <a:r>
              <a:rPr lang="en-US" baseline="30000" dirty="0" smtClean="0">
                <a:hlinkClick r:id="rId2"/>
              </a:rPr>
              <a:t>[</a:t>
            </a:r>
            <a:endParaRPr lang="en-US" baseline="30000" dirty="0" smtClean="0"/>
          </a:p>
          <a:p>
            <a:r>
              <a:rPr lang="en-US" dirty="0" err="1" smtClean="0"/>
              <a:t>Flaviviruses</a:t>
            </a:r>
            <a:r>
              <a:rPr lang="en-US" dirty="0" smtClean="0"/>
              <a:t> </a:t>
            </a:r>
            <a:r>
              <a:rPr lang="en-US" dirty="0"/>
              <a:t>generally replicate in the cytoplasm, but </a:t>
            </a:r>
            <a:r>
              <a:rPr lang="en-US" dirty="0" err="1"/>
              <a:t>Zika</a:t>
            </a:r>
            <a:r>
              <a:rPr lang="en-US" dirty="0"/>
              <a:t> antigens have been found in infected cell </a:t>
            </a:r>
            <a:r>
              <a:rPr lang="en-US" dirty="0" smtClean="0"/>
              <a:t>nuclei.</a:t>
            </a:r>
            <a:endParaRPr lang="en-US" dirty="0"/>
          </a:p>
        </p:txBody>
      </p:sp>
    </p:spTree>
    <p:extLst>
      <p:ext uri="{BB962C8B-B14F-4D97-AF65-F5344CB8AC3E}">
        <p14:creationId xmlns:p14="http://schemas.microsoft.com/office/powerpoint/2010/main" val="108924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 – where it 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a:t>
            </a:r>
            <a:r>
              <a:rPr lang="en-US" dirty="0"/>
              <a:t>the 1950s, it has been known to occur within a narrow equatorial belt from Africa to Asia. The virus spread eastward across the Pacific Ocean </a:t>
            </a:r>
            <a:r>
              <a:rPr lang="en-US" dirty="0" smtClean="0"/>
              <a:t>2013–2014. </a:t>
            </a:r>
          </a:p>
          <a:p>
            <a:r>
              <a:rPr lang="en-US" dirty="0" err="1" smtClean="0"/>
              <a:t>Zika</a:t>
            </a:r>
            <a:r>
              <a:rPr lang="en-US" dirty="0" smtClean="0"/>
              <a:t> </a:t>
            </a:r>
            <a:r>
              <a:rPr lang="en-US" dirty="0"/>
              <a:t>virus outbreaks in Oceania to French Polynesia, New Caledonia, the Cook Islands, and Easter Island, and in 2015 to Mexico, Central America, the Caribbean, and South America, where the </a:t>
            </a:r>
            <a:r>
              <a:rPr lang="en-US" dirty="0" err="1"/>
              <a:t>Zika</a:t>
            </a:r>
            <a:r>
              <a:rPr lang="en-US" dirty="0"/>
              <a:t> outbreak has reached </a:t>
            </a:r>
            <a:r>
              <a:rPr lang="en-US" dirty="0" smtClean="0"/>
              <a:t>pandemic levels. </a:t>
            </a:r>
          </a:p>
          <a:p>
            <a:r>
              <a:rPr lang="en-US" dirty="0" smtClean="0"/>
              <a:t>News </a:t>
            </a:r>
            <a:r>
              <a:rPr lang="en-US" dirty="0"/>
              <a:t>reports have drawn attention to the spread of </a:t>
            </a:r>
            <a:r>
              <a:rPr lang="en-US" dirty="0" err="1"/>
              <a:t>Zika</a:t>
            </a:r>
            <a:r>
              <a:rPr lang="en-US" dirty="0"/>
              <a:t> in Latin America and the Caribbean</a:t>
            </a:r>
            <a:r>
              <a:rPr lang="en-US" dirty="0" smtClean="0"/>
              <a:t>. </a:t>
            </a:r>
            <a:r>
              <a:rPr lang="en-US" dirty="0"/>
              <a:t>The countries and territories that have been identified </a:t>
            </a:r>
            <a:r>
              <a:rPr lang="en-US" dirty="0" smtClean="0"/>
              <a:t>as </a:t>
            </a:r>
            <a:r>
              <a:rPr lang="en-US" dirty="0"/>
              <a:t>having experienced "local </a:t>
            </a:r>
            <a:r>
              <a:rPr lang="en-US" dirty="0" err="1"/>
              <a:t>Zika</a:t>
            </a:r>
            <a:r>
              <a:rPr lang="en-US" dirty="0"/>
              <a:t> virus transmission" are Barbados, Bolivia, Brazil, Colombia, the Dominican Republic, Ecuador, El Salvador, French Guiana, Guadeloupe, Guatemala, Guyana, Haiti, Honduras, Martinique, Mexico, Panama, Paraguay, Puerto Rico, Saint Martin, Suriname, and </a:t>
            </a:r>
            <a:r>
              <a:rPr lang="en-US" dirty="0" smtClean="0"/>
              <a:t>Venezuela.</a:t>
            </a:r>
            <a:endParaRPr lang="en-US" dirty="0"/>
          </a:p>
        </p:txBody>
      </p:sp>
    </p:spTree>
    <p:extLst>
      <p:ext uri="{BB962C8B-B14F-4D97-AF65-F5344CB8AC3E}">
        <p14:creationId xmlns:p14="http://schemas.microsoft.com/office/powerpoint/2010/main" val="228250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at risk?</a:t>
            </a:r>
            <a:endParaRPr lang="en-US" dirty="0"/>
          </a:p>
        </p:txBody>
      </p:sp>
      <p:sp>
        <p:nvSpPr>
          <p:cNvPr id="3" name="Content Placeholder 2"/>
          <p:cNvSpPr>
            <a:spLocks noGrp="1"/>
          </p:cNvSpPr>
          <p:nvPr>
            <p:ph idx="1"/>
          </p:nvPr>
        </p:nvSpPr>
        <p:spPr/>
        <p:txBody>
          <a:bodyPr/>
          <a:lstStyle/>
          <a:p>
            <a:r>
              <a:rPr lang="en-US" dirty="0"/>
              <a:t>As of </a:t>
            </a:r>
            <a:r>
              <a:rPr lang="en-US" dirty="0" smtClean="0"/>
              <a:t>May 12, 2016, </a:t>
            </a:r>
            <a:r>
              <a:rPr lang="en-US" dirty="0"/>
              <a:t>Puerto Rico’s Health Department is reporting about 100 confirmed cases per week. The U.S. territory is heading toward its warmer rainy season, when mosquitoes tend to flourish, so more cases are expected. The U.S. territory has recorded 945 confirmed infections since their outbreak began late last year. Models predict Florida and Texas to be most at risk for </a:t>
            </a:r>
            <a:r>
              <a:rPr lang="en-US" dirty="0" err="1"/>
              <a:t>Zika</a:t>
            </a:r>
            <a:r>
              <a:rPr lang="en-US" dirty="0"/>
              <a:t> outbreaks this summer, but neither state has experienced a locally transmitted case yet.</a:t>
            </a:r>
          </a:p>
        </p:txBody>
      </p:sp>
    </p:spTree>
    <p:extLst>
      <p:ext uri="{BB962C8B-B14F-4D97-AF65-F5344CB8AC3E}">
        <p14:creationId xmlns:p14="http://schemas.microsoft.com/office/powerpoint/2010/main" val="6274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-symptoms</a:t>
            </a:r>
            <a:endParaRPr lang="en-US" dirty="0"/>
          </a:p>
        </p:txBody>
      </p:sp>
      <p:sp>
        <p:nvSpPr>
          <p:cNvPr id="3" name="Content Placeholder 2"/>
          <p:cNvSpPr>
            <a:spLocks noGrp="1"/>
          </p:cNvSpPr>
          <p:nvPr>
            <p:ph idx="1"/>
          </p:nvPr>
        </p:nvSpPr>
        <p:spPr/>
        <p:txBody>
          <a:bodyPr>
            <a:normAutofit lnSpcReduction="10000"/>
          </a:bodyPr>
          <a:lstStyle/>
          <a:p>
            <a:r>
              <a:rPr lang="en-US" dirty="0"/>
              <a:t>Common symptoms of infection with the virus include mild headaches, maculopapular </a:t>
            </a:r>
            <a:r>
              <a:rPr lang="en-US" dirty="0" smtClean="0"/>
              <a:t>rash (</a:t>
            </a:r>
            <a:r>
              <a:rPr lang="en-US" dirty="0"/>
              <a:t>type of rash characterized by a flat, red area on the skin that is covered with small </a:t>
            </a:r>
            <a:r>
              <a:rPr lang="en-US" dirty="0" smtClean="0"/>
              <a:t>bumps), </a:t>
            </a:r>
            <a:r>
              <a:rPr lang="en-US" dirty="0"/>
              <a:t>fever, malaise, conjunctivitis, and joint pains. </a:t>
            </a:r>
            <a:endParaRPr lang="en-US" dirty="0" smtClean="0"/>
          </a:p>
          <a:p>
            <a:r>
              <a:rPr lang="en-US" dirty="0" smtClean="0"/>
              <a:t>Three </a:t>
            </a:r>
            <a:r>
              <a:rPr lang="en-US" dirty="0"/>
              <a:t>well-documented cases of </a:t>
            </a:r>
            <a:r>
              <a:rPr lang="en-US" dirty="0" err="1"/>
              <a:t>Zika</a:t>
            </a:r>
            <a:r>
              <a:rPr lang="en-US" dirty="0"/>
              <a:t> were described in brief in 1954, whereas a detailed description was published in 1964; it began with a mild headache, and progressed to a maculopapular rash, fever, and back pain. </a:t>
            </a:r>
            <a:endParaRPr lang="en-US" dirty="0" smtClean="0"/>
          </a:p>
          <a:p>
            <a:r>
              <a:rPr lang="en-US" dirty="0" smtClean="0"/>
              <a:t>Within </a:t>
            </a:r>
            <a:r>
              <a:rPr lang="en-US" dirty="0"/>
              <a:t>two days, the rash started fading, and within three days, the fever resolved and only the rash remained. Thus far, </a:t>
            </a:r>
            <a:r>
              <a:rPr lang="en-US" dirty="0" err="1"/>
              <a:t>Zika</a:t>
            </a:r>
            <a:r>
              <a:rPr lang="en-US" dirty="0"/>
              <a:t> fever has been a relatively mild disease of limited scope, with only one in five persons developing symptoms, with no fatalities, but its true potential as a viral agent of disease is </a:t>
            </a:r>
            <a:r>
              <a:rPr lang="en-US" dirty="0" smtClean="0"/>
              <a:t>unknown.</a:t>
            </a:r>
            <a:endParaRPr lang="en-US" dirty="0"/>
          </a:p>
        </p:txBody>
      </p:sp>
    </p:spTree>
    <p:extLst>
      <p:ext uri="{BB962C8B-B14F-4D97-AF65-F5344CB8AC3E}">
        <p14:creationId xmlns:p14="http://schemas.microsoft.com/office/powerpoint/2010/main" val="407909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224" y="2356755"/>
            <a:ext cx="2428875" cy="18859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916" y="3916702"/>
            <a:ext cx="2352675" cy="1771650"/>
          </a:xfrm>
          <a:prstGeom prst="rect">
            <a:avLst/>
          </a:prstGeom>
        </p:spPr>
      </p:pic>
      <p:sp>
        <p:nvSpPr>
          <p:cNvPr id="6" name="TextBox 5"/>
          <p:cNvSpPr txBox="1"/>
          <p:nvPr/>
        </p:nvSpPr>
        <p:spPr>
          <a:xfrm>
            <a:off x="1518699" y="4508390"/>
            <a:ext cx="2370400" cy="369332"/>
          </a:xfrm>
          <a:prstGeom prst="rect">
            <a:avLst/>
          </a:prstGeom>
          <a:noFill/>
        </p:spPr>
        <p:txBody>
          <a:bodyPr wrap="square" rtlCol="0">
            <a:spAutoFit/>
          </a:bodyPr>
          <a:lstStyle/>
          <a:p>
            <a:r>
              <a:rPr lang="en-US" dirty="0" smtClean="0"/>
              <a:t>conjunctivitis</a:t>
            </a:r>
            <a:endParaRPr lang="en-US" dirty="0"/>
          </a:p>
        </p:txBody>
      </p:sp>
      <p:sp>
        <p:nvSpPr>
          <p:cNvPr id="7" name="TextBox 6"/>
          <p:cNvSpPr txBox="1"/>
          <p:nvPr/>
        </p:nvSpPr>
        <p:spPr>
          <a:xfrm>
            <a:off x="6019137" y="5971430"/>
            <a:ext cx="2592126" cy="369332"/>
          </a:xfrm>
          <a:prstGeom prst="rect">
            <a:avLst/>
          </a:prstGeom>
          <a:noFill/>
        </p:spPr>
        <p:txBody>
          <a:bodyPr wrap="square" rtlCol="0">
            <a:spAutoFit/>
          </a:bodyPr>
          <a:lstStyle/>
          <a:p>
            <a:r>
              <a:rPr lang="en-US" dirty="0"/>
              <a:t>m</a:t>
            </a:r>
            <a:r>
              <a:rPr lang="en-US" dirty="0" smtClean="0"/>
              <a:t>aculopapular rash</a:t>
            </a:r>
            <a:endParaRPr lang="en-US" dirty="0"/>
          </a:p>
        </p:txBody>
      </p:sp>
    </p:spTree>
    <p:extLst>
      <p:ext uri="{BB962C8B-B14F-4D97-AF65-F5344CB8AC3E}">
        <p14:creationId xmlns:p14="http://schemas.microsoft.com/office/powerpoint/2010/main" val="341942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Zika</a:t>
            </a:r>
            <a:r>
              <a:rPr lang="en-US" dirty="0" smtClean="0"/>
              <a:t>- </a:t>
            </a:r>
            <a:r>
              <a:rPr lang="en-US" dirty="0" err="1"/>
              <a:t>Guillain-Barré</a:t>
            </a:r>
            <a:endParaRPr lang="en-US" dirty="0"/>
          </a:p>
        </p:txBody>
      </p:sp>
      <p:sp>
        <p:nvSpPr>
          <p:cNvPr id="3" name="Content Placeholder 2"/>
          <p:cNvSpPr>
            <a:spLocks noGrp="1"/>
          </p:cNvSpPr>
          <p:nvPr>
            <p:ph idx="1"/>
          </p:nvPr>
        </p:nvSpPr>
        <p:spPr>
          <a:xfrm>
            <a:off x="1103312" y="1510748"/>
            <a:ext cx="8946541" cy="4737651"/>
          </a:xfrm>
        </p:spPr>
        <p:txBody>
          <a:bodyPr>
            <a:normAutofit fontScale="85000" lnSpcReduction="10000"/>
          </a:bodyPr>
          <a:lstStyle/>
          <a:p>
            <a:r>
              <a:rPr lang="en-US" dirty="0" err="1"/>
              <a:t>Zika</a:t>
            </a:r>
            <a:r>
              <a:rPr lang="en-US" dirty="0"/>
              <a:t> infections in adults can, rarely, result in </a:t>
            </a:r>
            <a:r>
              <a:rPr lang="en-US" dirty="0" err="1"/>
              <a:t>Guillain-Barré</a:t>
            </a:r>
            <a:r>
              <a:rPr lang="en-US" dirty="0"/>
              <a:t> syndrome</a:t>
            </a:r>
            <a:r>
              <a:rPr lang="en-US" dirty="0" smtClean="0"/>
              <a:t>.</a:t>
            </a:r>
          </a:p>
          <a:p>
            <a:r>
              <a:rPr lang="en-US" dirty="0" err="1"/>
              <a:t>Guillain-Barré</a:t>
            </a:r>
            <a:r>
              <a:rPr lang="en-US" dirty="0"/>
              <a:t> syndrome (GBS) is an uncommon sickness of the nervous system in which a person’s own immune system damages the nerve </a:t>
            </a:r>
            <a:r>
              <a:rPr lang="en-US" dirty="0" smtClean="0"/>
              <a:t>cells</a:t>
            </a:r>
            <a:r>
              <a:rPr lang="en-US" dirty="0"/>
              <a:t>.</a:t>
            </a:r>
            <a:endParaRPr lang="en-US" dirty="0" smtClean="0"/>
          </a:p>
          <a:p>
            <a:r>
              <a:rPr lang="en-US" dirty="0"/>
              <a:t>GBS symptoms include weakness of the arms and legs that is usually the same on both sides of the body. In some cases, the muscles of the face that control eye movement or swallowing may also become weak. In the most serious cases, this muscle weakness can affect breathing, and people sometimes need a breathing tube to help them breathe.</a:t>
            </a:r>
          </a:p>
          <a:p>
            <a:r>
              <a:rPr lang="en-US" dirty="0"/>
              <a:t>These symptoms can last a few weeks or several months. Although most people fully recover from GBS, some people have permanent damage, and in 1 out of 20 cases people have died</a:t>
            </a:r>
            <a:r>
              <a:rPr lang="en-US" dirty="0" smtClean="0"/>
              <a:t>.</a:t>
            </a:r>
          </a:p>
          <a:p>
            <a:r>
              <a:rPr lang="en-US" dirty="0" smtClean="0"/>
              <a:t>In 2014, </a:t>
            </a:r>
            <a:r>
              <a:rPr lang="en-US" dirty="0"/>
              <a:t>French Polynesia experienced the largest </a:t>
            </a:r>
            <a:r>
              <a:rPr lang="en-US" dirty="0" err="1"/>
              <a:t>Zika</a:t>
            </a:r>
            <a:r>
              <a:rPr lang="en-US" dirty="0"/>
              <a:t> virus outbreak ever recorded in the country. During this period of time, 32,000 patients (11.5% of the population) were assessed for the infection and 8,750 suspected cases were reported by the national surveillance system. Of the suspected cases, 383 were later </a:t>
            </a:r>
            <a:r>
              <a:rPr lang="en-US" dirty="0" smtClean="0"/>
              <a:t>laboratory-confirmed. During </a:t>
            </a:r>
            <a:r>
              <a:rPr lang="en-US" dirty="0"/>
              <a:t>the </a:t>
            </a:r>
            <a:r>
              <a:rPr lang="en-US" dirty="0" err="1"/>
              <a:t>Zika</a:t>
            </a:r>
            <a:r>
              <a:rPr lang="en-US" dirty="0"/>
              <a:t> virus outbreak, 42 patients were admitted to hospital with </a:t>
            </a:r>
            <a:r>
              <a:rPr lang="en-US" dirty="0" err="1" smtClean="0"/>
              <a:t>Guillain-Barré</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1315276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61</TotalTime>
  <Words>1784</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Zika Virus</vt:lpstr>
      <vt:lpstr>Zika - What it is</vt:lpstr>
      <vt:lpstr>Zika virus</vt:lpstr>
      <vt:lpstr>Zika-how it develops</vt:lpstr>
      <vt:lpstr>Zika – where it is</vt:lpstr>
      <vt:lpstr>Are we at risk?</vt:lpstr>
      <vt:lpstr>Zika-symptoms</vt:lpstr>
      <vt:lpstr>PowerPoint Presentation</vt:lpstr>
      <vt:lpstr>Zika- Guillain-Barré</vt:lpstr>
      <vt:lpstr>Zika-spread to fetus</vt:lpstr>
      <vt:lpstr>CDC statement-May 13</vt:lpstr>
      <vt:lpstr>Sexually transmitted</vt:lpstr>
      <vt:lpstr>Zika-blood donation issue</vt:lpstr>
      <vt:lpstr>Zika - treatment</vt:lpstr>
      <vt:lpstr>Zika - prevention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Zika Virus</dc:title>
  <dc:creator>sb</dc:creator>
  <cp:lastModifiedBy>Jamey Capers</cp:lastModifiedBy>
  <cp:revision>7</cp:revision>
  <dcterms:created xsi:type="dcterms:W3CDTF">2016-05-20T18:35:10Z</dcterms:created>
  <dcterms:modified xsi:type="dcterms:W3CDTF">2016-05-21T16:49:56Z</dcterms:modified>
</cp:coreProperties>
</file>