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8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9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F8924-C8E3-4091-A240-B29CFD1F972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10DFC-CE13-479E-B9D4-7D8EF84D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15055"/>
            <a:ext cx="7772400" cy="2387600"/>
          </a:xfrm>
        </p:spPr>
        <p:txBody>
          <a:bodyPr/>
          <a:lstStyle/>
          <a:p>
            <a:r>
              <a:rPr lang="en-US" dirty="0" smtClean="0"/>
              <a:t>Micro  Health Science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7097" y="2580546"/>
            <a:ext cx="6858000" cy="1655762"/>
          </a:xfrm>
        </p:spPr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, Helminths, Fungi</a:t>
            </a:r>
            <a:endParaRPr lang="en-US" dirty="0"/>
          </a:p>
        </p:txBody>
      </p:sp>
      <p:pic>
        <p:nvPicPr>
          <p:cNvPr id="2050" name="Picture 2" descr="Entamoeba histoly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9" y="3027406"/>
            <a:ext cx="795337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2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Animalia</a:t>
            </a:r>
            <a:br>
              <a:rPr lang="en-US" dirty="0" smtClean="0"/>
            </a:br>
            <a:r>
              <a:rPr lang="en-US" dirty="0" smtClean="0"/>
              <a:t>Phylum Platyhelminthes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Clinorchis</a:t>
            </a:r>
            <a:r>
              <a:rPr lang="en-US" i="1" dirty="0" smtClean="0"/>
              <a:t> </a:t>
            </a:r>
            <a:r>
              <a:rPr lang="en-US" i="1" dirty="0" err="1" smtClean="0"/>
              <a:t>sinensis</a:t>
            </a:r>
            <a:endParaRPr lang="en-US" i="1" dirty="0" smtClean="0"/>
          </a:p>
          <a:p>
            <a:pPr lvl="2"/>
            <a:r>
              <a:rPr lang="en-US" dirty="0" smtClean="0"/>
              <a:t>Chinese liver fluke</a:t>
            </a:r>
          </a:p>
          <a:p>
            <a:pPr lvl="2"/>
            <a:r>
              <a:rPr lang="en-US" dirty="0" smtClean="0"/>
              <a:t>Can cause liver cancer</a:t>
            </a:r>
          </a:p>
          <a:p>
            <a:pPr lvl="2"/>
            <a:r>
              <a:rPr lang="en-US" dirty="0" smtClean="0"/>
              <a:t>Transmitted from freshwater snail</a:t>
            </a:r>
            <a:endParaRPr lang="en-US" dirty="0"/>
          </a:p>
        </p:txBody>
      </p:sp>
      <p:pic>
        <p:nvPicPr>
          <p:cNvPr id="7170" name="Picture 2" descr="Image result for clonorchis sin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4" y="3763999"/>
            <a:ext cx="6450929" cy="219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5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Kingdom Animalia</a:t>
            </a:r>
            <a:br>
              <a:rPr lang="en-US" dirty="0" smtClean="0"/>
            </a:br>
            <a:r>
              <a:rPr lang="en-US" dirty="0" smtClean="0"/>
              <a:t>Phylum </a:t>
            </a:r>
            <a:r>
              <a:rPr lang="en-US" dirty="0" err="1" smtClean="0"/>
              <a:t>Nematoda</a:t>
            </a:r>
            <a:r>
              <a:rPr lang="en-US" dirty="0" smtClean="0"/>
              <a:t> (Round worms)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Enterobius</a:t>
            </a:r>
            <a:r>
              <a:rPr lang="en-US" i="1" dirty="0" smtClean="0"/>
              <a:t> </a:t>
            </a:r>
            <a:r>
              <a:rPr lang="en-US" i="1" dirty="0" err="1" smtClean="0"/>
              <a:t>vermicularis</a:t>
            </a:r>
            <a:endParaRPr lang="en-US" i="1" dirty="0" smtClean="0"/>
          </a:p>
          <a:p>
            <a:pPr lvl="2"/>
            <a:r>
              <a:rPr lang="en-US" dirty="0" smtClean="0"/>
              <a:t>Pinworm</a:t>
            </a:r>
          </a:p>
          <a:p>
            <a:pPr lvl="2"/>
            <a:r>
              <a:rPr lang="en-US" dirty="0" smtClean="0"/>
              <a:t>Small, common in humans</a:t>
            </a:r>
          </a:p>
          <a:p>
            <a:pPr lvl="2"/>
            <a:r>
              <a:rPr lang="en-US" dirty="0" smtClean="0"/>
              <a:t>Infected by ingesting eggs</a:t>
            </a:r>
            <a:endParaRPr lang="en-US" dirty="0"/>
          </a:p>
        </p:txBody>
      </p:sp>
      <p:pic>
        <p:nvPicPr>
          <p:cNvPr id="2050" name="Picture 2" descr="Image result for enterobius vermicu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15" y="3454399"/>
            <a:ext cx="41433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1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Animalia</a:t>
            </a:r>
            <a:br>
              <a:rPr lang="en-US" dirty="0" smtClean="0"/>
            </a:br>
            <a:r>
              <a:rPr lang="en-US" dirty="0" smtClean="0"/>
              <a:t>Phylum </a:t>
            </a:r>
            <a:r>
              <a:rPr lang="en-US" dirty="0" err="1" smtClean="0"/>
              <a:t>Nematoda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Trichinella</a:t>
            </a:r>
            <a:r>
              <a:rPr lang="en-US" i="1" dirty="0" smtClean="0"/>
              <a:t> spiralis</a:t>
            </a:r>
          </a:p>
          <a:p>
            <a:pPr lvl="2"/>
            <a:r>
              <a:rPr lang="en-US" dirty="0" smtClean="0"/>
              <a:t>Causes trichinosis (intestinal issues, fever, can be treated but can cause heart problems or other complications)</a:t>
            </a:r>
          </a:p>
          <a:p>
            <a:pPr lvl="2"/>
            <a:r>
              <a:rPr lang="en-US" dirty="0" smtClean="0"/>
              <a:t>Larvae migrate from intestines to muscle</a:t>
            </a:r>
          </a:p>
          <a:p>
            <a:pPr lvl="2"/>
            <a:r>
              <a:rPr lang="en-US" dirty="0" smtClean="0"/>
              <a:t>This is a cross section of infected muscle</a:t>
            </a:r>
          </a:p>
          <a:p>
            <a:pPr lvl="2"/>
            <a:endParaRPr lang="en-US" dirty="0"/>
          </a:p>
        </p:txBody>
      </p:sp>
      <p:pic>
        <p:nvPicPr>
          <p:cNvPr id="8194" name="Picture 2" descr="Image result for trichinella spiral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8" y="3707181"/>
            <a:ext cx="3948403" cy="297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Animalia</a:t>
            </a:r>
            <a:br>
              <a:rPr lang="en-US" dirty="0" smtClean="0"/>
            </a:br>
            <a:r>
              <a:rPr lang="en-US" dirty="0" smtClean="0"/>
              <a:t>Phylum </a:t>
            </a:r>
            <a:r>
              <a:rPr lang="en-US" dirty="0" err="1" smtClean="0"/>
              <a:t>Nematoda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Necator</a:t>
            </a:r>
            <a:r>
              <a:rPr lang="en-US" i="1" dirty="0" smtClean="0"/>
              <a:t> </a:t>
            </a:r>
            <a:r>
              <a:rPr lang="en-US" i="1" dirty="0" err="1" smtClean="0"/>
              <a:t>americanus</a:t>
            </a:r>
            <a:endParaRPr lang="en-US" i="1" dirty="0" smtClean="0"/>
          </a:p>
          <a:p>
            <a:pPr lvl="1"/>
            <a:r>
              <a:rPr lang="en-US" dirty="0" smtClean="0"/>
              <a:t>Parasite of humans</a:t>
            </a:r>
          </a:p>
          <a:p>
            <a:pPr lvl="1"/>
            <a:r>
              <a:rPr lang="en-US" dirty="0" smtClean="0"/>
              <a:t>Fertilized eggs eliminated in feces, person comes into contact with larvae and goes through skin, travels to lungs, coughed up and swallowed where it makes it’s way to the intestine</a:t>
            </a:r>
          </a:p>
          <a:p>
            <a:pPr lvl="1"/>
            <a:r>
              <a:rPr lang="en-US" dirty="0" smtClean="0"/>
              <a:t>Can cause blood loss</a:t>
            </a:r>
            <a:endParaRPr lang="en-US" dirty="0"/>
          </a:p>
        </p:txBody>
      </p:sp>
      <p:pic>
        <p:nvPicPr>
          <p:cNvPr id="9218" name="Picture 2" descr="Image result for necator american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36" y="4152410"/>
            <a:ext cx="3296991" cy="248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14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Animalia</a:t>
            </a:r>
            <a:br>
              <a:rPr lang="en-US" dirty="0" smtClean="0"/>
            </a:br>
            <a:r>
              <a:rPr lang="en-US" dirty="0" smtClean="0"/>
              <a:t>Phylum </a:t>
            </a:r>
            <a:r>
              <a:rPr lang="en-US" dirty="0" err="1" smtClean="0"/>
              <a:t>Nematoda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Ascaris</a:t>
            </a:r>
            <a:r>
              <a:rPr lang="en-US" i="1" dirty="0" smtClean="0"/>
              <a:t> </a:t>
            </a:r>
            <a:r>
              <a:rPr lang="en-US" i="1" dirty="0" err="1" smtClean="0"/>
              <a:t>lumbricoides</a:t>
            </a:r>
            <a:endParaRPr lang="en-US" i="1" dirty="0" smtClean="0"/>
          </a:p>
          <a:p>
            <a:pPr lvl="2"/>
            <a:r>
              <a:rPr lang="en-US" dirty="0" smtClean="0"/>
              <a:t>Large number of people worldwide infected</a:t>
            </a:r>
          </a:p>
          <a:p>
            <a:pPr lvl="2"/>
            <a:r>
              <a:rPr lang="en-US" dirty="0" smtClean="0"/>
              <a:t>Can cause abdominal discomfort</a:t>
            </a:r>
          </a:p>
          <a:p>
            <a:pPr lvl="2"/>
            <a:r>
              <a:rPr lang="en-US" dirty="0" smtClean="0"/>
              <a:t>Sexual dimorphism</a:t>
            </a:r>
          </a:p>
          <a:p>
            <a:pPr lvl="2"/>
            <a:r>
              <a:rPr lang="en-US" dirty="0" smtClean="0"/>
              <a:t>You will look at this in a </a:t>
            </a:r>
            <a:r>
              <a:rPr lang="en-US" dirty="0" err="1" smtClean="0"/>
              <a:t>biomount</a:t>
            </a:r>
            <a:r>
              <a:rPr lang="en-US" dirty="0" smtClean="0"/>
              <a:t> (not under the microscope)</a:t>
            </a:r>
            <a:endParaRPr lang="en-US" dirty="0"/>
          </a:p>
        </p:txBody>
      </p:sp>
      <p:pic>
        <p:nvPicPr>
          <p:cNvPr id="10242" name="Picture 2" descr="Image result for ascaris lumbrico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34" y="3824754"/>
            <a:ext cx="3773510" cy="281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5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Fungi</a:t>
            </a:r>
          </a:p>
          <a:p>
            <a:pPr lvl="2"/>
            <a:r>
              <a:rPr lang="en-US" dirty="0" smtClean="0"/>
              <a:t>For immunocompetent humans, most fungal infections are more of a nuisance </a:t>
            </a:r>
          </a:p>
          <a:p>
            <a:pPr lvl="4"/>
            <a:r>
              <a:rPr lang="en-US" dirty="0" smtClean="0"/>
              <a:t>Athlete’s foot, ringworm, yeast infections</a:t>
            </a:r>
          </a:p>
          <a:p>
            <a:pPr lvl="2"/>
            <a:r>
              <a:rPr lang="en-US" dirty="0" smtClean="0"/>
              <a:t>For immunocompromised individuals, it can be more serious</a:t>
            </a:r>
          </a:p>
          <a:p>
            <a:pPr lvl="4"/>
            <a:r>
              <a:rPr lang="en-US" dirty="0" smtClean="0"/>
              <a:t>Fungal pneumoniae</a:t>
            </a:r>
          </a:p>
          <a:p>
            <a:pPr lvl="2"/>
            <a:r>
              <a:rPr lang="en-US" dirty="0" smtClean="0"/>
              <a:t>Constant exposure to molds can cause respiratory problems</a:t>
            </a:r>
          </a:p>
          <a:p>
            <a:pPr lvl="2"/>
            <a:r>
              <a:rPr lang="en-US" dirty="0" smtClean="0"/>
              <a:t>Some individuals can have allergic reaction (but this is not a pathogenic process)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4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Fungi</a:t>
            </a:r>
            <a:br>
              <a:rPr lang="en-US" dirty="0" smtClean="0"/>
            </a:br>
            <a:r>
              <a:rPr lang="en-US" dirty="0" smtClean="0"/>
              <a:t>Phylum </a:t>
            </a:r>
            <a:r>
              <a:rPr lang="en-US" dirty="0" err="1" smtClean="0"/>
              <a:t>Zygomycota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Rhizopus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26" y="2086377"/>
            <a:ext cx="4865023" cy="44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87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Fungi</a:t>
            </a:r>
            <a:br>
              <a:rPr lang="en-US" dirty="0" smtClean="0"/>
            </a:br>
            <a:r>
              <a:rPr lang="en-US" dirty="0" smtClean="0"/>
              <a:t>Phylum Ascomycota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Peziza</a:t>
            </a:r>
            <a:endParaRPr lang="en-US" i="1" dirty="0"/>
          </a:p>
        </p:txBody>
      </p:sp>
      <p:pic>
        <p:nvPicPr>
          <p:cNvPr id="12290" name="Picture 2" descr="Image result for pezi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3341859"/>
            <a:ext cx="3955692" cy="262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78" y="1658574"/>
            <a:ext cx="3160914" cy="230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pezi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93" y="4129708"/>
            <a:ext cx="3048000" cy="268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0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Fungi</a:t>
            </a:r>
            <a:br>
              <a:rPr lang="en-US" dirty="0" smtClean="0"/>
            </a:br>
            <a:r>
              <a:rPr lang="en-US" dirty="0" smtClean="0"/>
              <a:t>Phylum Ascomycota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825625"/>
            <a:ext cx="76581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674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Fungi</a:t>
            </a:r>
            <a:br>
              <a:rPr lang="en-US" dirty="0" smtClean="0"/>
            </a:br>
            <a:r>
              <a:rPr lang="en-US" dirty="0" smtClean="0"/>
              <a:t>Phylum Ascomycota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Saccharomyces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 descr="Image result for saccharomyces cerevisia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0"/>
          <a:stretch/>
        </p:blipFill>
        <p:spPr bwMode="auto">
          <a:xfrm>
            <a:off x="3155324" y="2653495"/>
            <a:ext cx="5153964" cy="345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1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9692"/>
            <a:ext cx="7886700" cy="5317271"/>
          </a:xfrm>
        </p:spPr>
        <p:txBody>
          <a:bodyPr/>
          <a:lstStyle/>
          <a:p>
            <a:r>
              <a:rPr lang="en-US" dirty="0" smtClean="0"/>
              <a:t>Domains of Life:</a:t>
            </a:r>
          </a:p>
          <a:p>
            <a:pPr lvl="2"/>
            <a:r>
              <a:rPr lang="en-US" dirty="0" smtClean="0"/>
              <a:t>Domain Archaea</a:t>
            </a:r>
          </a:p>
          <a:p>
            <a:pPr lvl="3"/>
            <a:r>
              <a:rPr lang="en-US" dirty="0" smtClean="0"/>
              <a:t>Prokaryotes, includes extremophile bacteria</a:t>
            </a:r>
          </a:p>
          <a:p>
            <a:pPr lvl="3"/>
            <a:r>
              <a:rPr lang="en-US" dirty="0" smtClean="0"/>
              <a:t>Not dealing with in this lab</a:t>
            </a:r>
          </a:p>
          <a:p>
            <a:pPr lvl="2"/>
            <a:r>
              <a:rPr lang="en-US" dirty="0" smtClean="0"/>
              <a:t>Domain Bacteria</a:t>
            </a:r>
          </a:p>
          <a:p>
            <a:pPr lvl="3"/>
            <a:r>
              <a:rPr lang="en-US" dirty="0" smtClean="0"/>
              <a:t>Prokaryotes, includes species we have been dealing with in this lab</a:t>
            </a:r>
          </a:p>
          <a:p>
            <a:pPr lvl="2"/>
            <a:r>
              <a:rPr lang="en-US" dirty="0" smtClean="0"/>
              <a:t>Domain Eukarya</a:t>
            </a:r>
          </a:p>
          <a:p>
            <a:pPr lvl="3"/>
            <a:r>
              <a:rPr lang="en-US" dirty="0" smtClean="0"/>
              <a:t>All the eukaryotes</a:t>
            </a:r>
          </a:p>
          <a:p>
            <a:pPr lvl="3"/>
            <a:r>
              <a:rPr lang="en-US" dirty="0" smtClean="0"/>
              <a:t>Includes </a:t>
            </a:r>
            <a:r>
              <a:rPr lang="en-US" dirty="0" err="1" smtClean="0"/>
              <a:t>protists</a:t>
            </a:r>
            <a:r>
              <a:rPr lang="en-US" dirty="0" smtClean="0"/>
              <a:t>, fungi, plants, animals</a:t>
            </a:r>
          </a:p>
          <a:p>
            <a:pPr lvl="3"/>
            <a:r>
              <a:rPr lang="en-US" dirty="0" smtClean="0"/>
              <a:t>In micro health science, we are looking at some </a:t>
            </a:r>
            <a:r>
              <a:rPr lang="en-US" dirty="0" err="1" smtClean="0"/>
              <a:t>protists</a:t>
            </a:r>
            <a:r>
              <a:rPr lang="en-US" dirty="0" smtClean="0"/>
              <a:t> protozoans that cause disease, some animals that cause disease (helminths) and some fungi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0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Fungi</a:t>
            </a:r>
            <a:br>
              <a:rPr lang="en-US" dirty="0" smtClean="0"/>
            </a:br>
            <a:r>
              <a:rPr lang="en-US" dirty="0" smtClean="0"/>
              <a:t>Phylum Basidiomycota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Coprinus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11276" name="Picture 12" descr="Image result for copr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73" y="2031011"/>
            <a:ext cx="5394459" cy="403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5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73" y="302603"/>
            <a:ext cx="7886700" cy="1325563"/>
          </a:xfrm>
        </p:spPr>
        <p:txBody>
          <a:bodyPr>
            <a:normAutofit/>
          </a:bodyPr>
          <a:lstStyle/>
          <a:p>
            <a:r>
              <a:rPr lang="en-US" sz="1400" dirty="0"/>
              <a:t>Remember: Domain, Kingdom, Phylum, Genus, species, common name, and disease caused.  In case of fungi, know sexual and asexual spores.</a:t>
            </a:r>
            <a:br>
              <a:rPr lang="en-US" sz="1400" dirty="0"/>
            </a:br>
            <a:r>
              <a:rPr lang="en-US" sz="1400" dirty="0"/>
              <a:t>		(Genus and species italicized, species is not capitalized)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59" y="1488123"/>
            <a:ext cx="5340655" cy="46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2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Protozoan</a:t>
            </a:r>
            <a:br>
              <a:rPr lang="en-US" dirty="0" smtClean="0"/>
            </a:br>
            <a:r>
              <a:rPr lang="en-US" dirty="0" smtClean="0"/>
              <a:t>Phylum </a:t>
            </a:r>
            <a:r>
              <a:rPr lang="en-US" dirty="0" err="1" smtClean="0"/>
              <a:t>Sarcomastigophora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Entamoeba </a:t>
            </a:r>
            <a:r>
              <a:rPr lang="en-US" i="1" dirty="0" err="1" smtClean="0"/>
              <a:t>histolytica</a:t>
            </a:r>
            <a:endParaRPr lang="en-US" i="1" dirty="0" smtClean="0"/>
          </a:p>
          <a:p>
            <a:pPr lvl="1"/>
            <a:r>
              <a:rPr lang="en-US" dirty="0" smtClean="0"/>
              <a:t>Causes amebic dysentery </a:t>
            </a:r>
          </a:p>
          <a:p>
            <a:pPr lvl="1"/>
            <a:r>
              <a:rPr lang="en-US" dirty="0" smtClean="0"/>
              <a:t>Identifying in fecal samples </a:t>
            </a:r>
            <a:endParaRPr lang="en-US" dirty="0"/>
          </a:p>
        </p:txBody>
      </p:sp>
      <p:pic>
        <p:nvPicPr>
          <p:cNvPr id="1026" name="Picture 2" descr="Image result for entamoeba histolyt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 bwMode="auto">
          <a:xfrm>
            <a:off x="387178" y="4001294"/>
            <a:ext cx="4547544" cy="182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ntamoeba histoly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00" y="3729553"/>
            <a:ext cx="333375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1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97" y="268243"/>
            <a:ext cx="7886700" cy="1325563"/>
          </a:xfrm>
        </p:spPr>
        <p:txBody>
          <a:bodyPr/>
          <a:lstStyle/>
          <a:p>
            <a:r>
              <a:rPr lang="en-US" dirty="0" smtClean="0"/>
              <a:t>Protozoan </a:t>
            </a:r>
            <a:br>
              <a:rPr lang="en-US" dirty="0" smtClean="0"/>
            </a:br>
            <a:r>
              <a:rPr lang="en-US" dirty="0" smtClean="0"/>
              <a:t>Phylum </a:t>
            </a:r>
            <a:r>
              <a:rPr lang="en-US" dirty="0" err="1" smtClean="0"/>
              <a:t>Sarcomastigophora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97" y="1593806"/>
            <a:ext cx="7886700" cy="4351338"/>
          </a:xfrm>
        </p:spPr>
        <p:txBody>
          <a:bodyPr/>
          <a:lstStyle/>
          <a:p>
            <a:r>
              <a:rPr lang="en-US" i="1" dirty="0" smtClean="0"/>
              <a:t>Trypanosoma</a:t>
            </a:r>
          </a:p>
          <a:p>
            <a:pPr lvl="1"/>
            <a:r>
              <a:rPr lang="en-US" dirty="0" smtClean="0"/>
              <a:t>Species in this genus cause African sleeping sickness (neurological issues), </a:t>
            </a:r>
            <a:r>
              <a:rPr lang="en-US" dirty="0" err="1" smtClean="0"/>
              <a:t>Chaga’s</a:t>
            </a:r>
            <a:r>
              <a:rPr lang="en-US" dirty="0" smtClean="0"/>
              <a:t> disease (intestinal and heart issues)</a:t>
            </a:r>
          </a:p>
          <a:p>
            <a:pPr lvl="1"/>
            <a:r>
              <a:rPr lang="en-US" dirty="0" smtClean="0"/>
              <a:t>Transmitted through insect vector</a:t>
            </a:r>
          </a:p>
          <a:p>
            <a:pPr lvl="1"/>
            <a:r>
              <a:rPr lang="en-US" dirty="0" smtClean="0"/>
              <a:t>We will be looking at it in a blood smear from infected individual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34" y="4316278"/>
            <a:ext cx="2901950" cy="232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72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Protozoan</a:t>
            </a:r>
            <a:br>
              <a:rPr lang="en-US" dirty="0" smtClean="0"/>
            </a:br>
            <a:r>
              <a:rPr lang="en-US" dirty="0" smtClean="0"/>
              <a:t>Phylum </a:t>
            </a:r>
            <a:r>
              <a:rPr lang="en-US" dirty="0" err="1" smtClean="0"/>
              <a:t>Sarcomastigophora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Trichimonas</a:t>
            </a:r>
            <a:endParaRPr lang="en-US" i="1" dirty="0" smtClean="0"/>
          </a:p>
          <a:p>
            <a:pPr lvl="2"/>
            <a:r>
              <a:rPr lang="en-US" dirty="0" smtClean="0"/>
              <a:t>STD</a:t>
            </a:r>
            <a:endParaRPr lang="en-US" dirty="0"/>
          </a:p>
        </p:txBody>
      </p:sp>
      <p:pic>
        <p:nvPicPr>
          <p:cNvPr id="4" name="Picture 6" descr="http://www.bioweb.uncc.edu/1110Lab/notes/notes1/labpics/Trichomonas%201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95" y="2900455"/>
            <a:ext cx="4342729" cy="3411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0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Protozoan</a:t>
            </a:r>
            <a:br>
              <a:rPr lang="en-US" dirty="0" smtClean="0"/>
            </a:br>
            <a:r>
              <a:rPr lang="en-US" dirty="0" smtClean="0"/>
              <a:t>Phylum </a:t>
            </a:r>
            <a:r>
              <a:rPr lang="en-US" dirty="0" err="1" smtClean="0"/>
              <a:t>Apicomplexa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Plasmodium</a:t>
            </a:r>
          </a:p>
          <a:p>
            <a:pPr lvl="2"/>
            <a:r>
              <a:rPr lang="en-US" dirty="0" smtClean="0"/>
              <a:t>Causes malaria</a:t>
            </a:r>
          </a:p>
          <a:p>
            <a:pPr lvl="2"/>
            <a:r>
              <a:rPr lang="en-US" dirty="0" smtClean="0"/>
              <a:t>Transmitted by insect vector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8" y="3167443"/>
            <a:ext cx="4906963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50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Animalia</a:t>
            </a:r>
            <a:br>
              <a:rPr lang="en-US" dirty="0" smtClean="0"/>
            </a:br>
            <a:r>
              <a:rPr lang="en-US" dirty="0" smtClean="0"/>
              <a:t>Phylum Platyhelminthes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pisiformes</a:t>
            </a:r>
            <a:endParaRPr lang="en-US" i="1" dirty="0" smtClean="0"/>
          </a:p>
          <a:p>
            <a:pPr lvl="2"/>
            <a:r>
              <a:rPr lang="en-US" dirty="0" smtClean="0"/>
              <a:t>Tapeworm (this one most common in dogs) – intestinal worm</a:t>
            </a:r>
          </a:p>
          <a:p>
            <a:pPr lvl="2"/>
            <a:r>
              <a:rPr lang="en-US" dirty="0" smtClean="0"/>
              <a:t>Some will spend part of life cycle in other tissues in intermediate hosts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0" y="3299758"/>
            <a:ext cx="4514112" cy="325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03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Animalia</a:t>
            </a:r>
            <a:br>
              <a:rPr lang="en-US" dirty="0" smtClean="0"/>
            </a:br>
            <a:r>
              <a:rPr lang="en-US" dirty="0" smtClean="0"/>
              <a:t>Phylum Platyhelminthes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Fasciola</a:t>
            </a:r>
            <a:r>
              <a:rPr lang="en-US" i="1" dirty="0" smtClean="0"/>
              <a:t> hepatica</a:t>
            </a:r>
          </a:p>
          <a:p>
            <a:pPr lvl="1"/>
            <a:r>
              <a:rPr lang="en-US" dirty="0" smtClean="0"/>
              <a:t>Common liver fluke, sheep liver fluke</a:t>
            </a:r>
          </a:p>
          <a:p>
            <a:pPr lvl="1"/>
            <a:r>
              <a:rPr lang="en-US" dirty="0" smtClean="0"/>
              <a:t>Migrates from intestine to liver</a:t>
            </a:r>
            <a:endParaRPr lang="en-US" dirty="0"/>
          </a:p>
        </p:txBody>
      </p:sp>
      <p:pic>
        <p:nvPicPr>
          <p:cNvPr id="6152" name="Picture 8" descr="Image result for fasciola hepa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18" y="3134925"/>
            <a:ext cx="4981665" cy="3456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2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1518</TotalTime>
  <Words>425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Micro  Health Science Lab</vt:lpstr>
      <vt:lpstr>PowerPoint Presentation</vt:lpstr>
      <vt:lpstr>Remember: Domain, Kingdom, Phylum, Genus, species, common name, and disease caused.  In case of fungi, know sexual and asexual spores.   (Genus and species italicized, species is not capitalized) </vt:lpstr>
      <vt:lpstr>Protozoan Phylum Sarcomastigophora</vt:lpstr>
      <vt:lpstr>Protozoan  Phylum Sarcomastigophora</vt:lpstr>
      <vt:lpstr>Protozoan Phylum Sarcomastigophora</vt:lpstr>
      <vt:lpstr>Protozoan Phylum Apicomplexa</vt:lpstr>
      <vt:lpstr>Kingdom Animalia Phylum Platyhelminthes</vt:lpstr>
      <vt:lpstr>Kingdom Animalia Phylum Platyhelminthes</vt:lpstr>
      <vt:lpstr>Kingdom Animalia Phylum Platyhelminthes</vt:lpstr>
      <vt:lpstr>Kingdom Animalia Phylum Nematoda (Round worms)</vt:lpstr>
      <vt:lpstr>Kingdom Animalia Phylum Nematoda</vt:lpstr>
      <vt:lpstr>Kingdom Animalia Phylum Nematoda</vt:lpstr>
      <vt:lpstr>Kingdom Animalia Phylum Nematoda</vt:lpstr>
      <vt:lpstr>PowerPoint Presentation</vt:lpstr>
      <vt:lpstr>Kingdom Fungi Phylum Zygomycota</vt:lpstr>
      <vt:lpstr>Kingdom Fungi Phylum Ascomycota</vt:lpstr>
      <vt:lpstr>Kingdom Fungi Phylum Ascomycota</vt:lpstr>
      <vt:lpstr>Kingdom Fungi Phylum Ascomycota</vt:lpstr>
      <vt:lpstr>Kingdom Fungi Phylum Basidiomycota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 Health Science Lab</dc:title>
  <dc:creator>Jennifer Capers</dc:creator>
  <cp:lastModifiedBy>Jamey Capers</cp:lastModifiedBy>
  <cp:revision>17</cp:revision>
  <dcterms:created xsi:type="dcterms:W3CDTF">2018-09-28T16:08:48Z</dcterms:created>
  <dcterms:modified xsi:type="dcterms:W3CDTF">2018-09-30T00:46:57Z</dcterms:modified>
</cp:coreProperties>
</file>