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1" r:id="rId9"/>
    <p:sldId id="268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D77-A167-4C1D-AB5C-9FF0F837077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278-794C-4023-832C-478BEF84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7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D77-A167-4C1D-AB5C-9FF0F837077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278-794C-4023-832C-478BEF84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D77-A167-4C1D-AB5C-9FF0F837077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278-794C-4023-832C-478BEF84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2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D77-A167-4C1D-AB5C-9FF0F837077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278-794C-4023-832C-478BEF84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7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D77-A167-4C1D-AB5C-9FF0F837077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278-794C-4023-832C-478BEF84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5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D77-A167-4C1D-AB5C-9FF0F837077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278-794C-4023-832C-478BEF84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3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D77-A167-4C1D-AB5C-9FF0F837077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278-794C-4023-832C-478BEF84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3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D77-A167-4C1D-AB5C-9FF0F837077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278-794C-4023-832C-478BEF84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1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D77-A167-4C1D-AB5C-9FF0F837077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278-794C-4023-832C-478BEF84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8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D77-A167-4C1D-AB5C-9FF0F837077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278-794C-4023-832C-478BEF84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3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D77-A167-4C1D-AB5C-9FF0F837077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A278-794C-4023-832C-478BEF84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8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27D77-A167-4C1D-AB5C-9FF0F837077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2A278-794C-4023-832C-478BEF84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Cell Biology and Physiology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4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chromosomes are aligned at points equidistant to the spindle</a:t>
            </a:r>
            <a:endParaRPr lang="en-US" dirty="0"/>
          </a:p>
        </p:txBody>
      </p:sp>
      <p:pic>
        <p:nvPicPr>
          <p:cNvPr id="4" name="Picture 2" descr="Metaphas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7"/>
          <a:stretch/>
        </p:blipFill>
        <p:spPr bwMode="auto">
          <a:xfrm>
            <a:off x="2591204" y="2705716"/>
            <a:ext cx="4582680" cy="362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7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88225"/>
            <a:ext cx="7886700" cy="4788738"/>
          </a:xfrm>
        </p:spPr>
        <p:txBody>
          <a:bodyPr/>
          <a:lstStyle/>
          <a:p>
            <a:r>
              <a:rPr lang="en-US" dirty="0" smtClean="0"/>
              <a:t>APC/C (anaphase promoting complex) leads to the destruction of cohesion proteins holding sister chromatids together</a:t>
            </a:r>
            <a:endParaRPr lang="en-US" dirty="0"/>
          </a:p>
        </p:txBody>
      </p:sp>
      <p:pic>
        <p:nvPicPr>
          <p:cNvPr id="3078" name="Picture 6" descr="Cell division, fluorescent micrograph - Stock Image - C010/3482 - Science  Photo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00704"/>
            <a:ext cx="3793779" cy="378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naphase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6"/>
          <a:stretch/>
        </p:blipFill>
        <p:spPr bwMode="auto">
          <a:xfrm>
            <a:off x="4917699" y="3166100"/>
            <a:ext cx="3677661" cy="3053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05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141" y="365126"/>
            <a:ext cx="7886700" cy="1325563"/>
          </a:xfrm>
        </p:spPr>
        <p:txBody>
          <a:bodyPr/>
          <a:lstStyle/>
          <a:p>
            <a:r>
              <a:rPr lang="en-US" dirty="0" smtClean="0"/>
              <a:t>Telophase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envelope and nuclear lamina reassemble</a:t>
            </a:r>
          </a:p>
          <a:p>
            <a:r>
              <a:rPr lang="en-US" dirty="0" smtClean="0"/>
              <a:t>Chromosome </a:t>
            </a:r>
            <a:r>
              <a:rPr lang="en-US" dirty="0" err="1" smtClean="0"/>
              <a:t>decondense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Telophase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/>
        </p:blipFill>
        <p:spPr bwMode="auto">
          <a:xfrm>
            <a:off x="5286894" y="3360334"/>
            <a:ext cx="3419475" cy="2450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olecular Expressions Cell Biology: Mitosis with Fluorescence Microscopy -  Telopha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8" b="3794"/>
          <a:stretch/>
        </p:blipFill>
        <p:spPr bwMode="auto">
          <a:xfrm>
            <a:off x="355542" y="2939702"/>
            <a:ext cx="4640407" cy="3372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8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Mitosis is critical to the existence and perpetuation of life</a:t>
            </a:r>
          </a:p>
          <a:p>
            <a:r>
              <a:rPr lang="en-US" dirty="0" smtClean="0"/>
              <a:t>Mitosis is a highly regulated process</a:t>
            </a:r>
          </a:p>
          <a:p>
            <a:pPr lvl="2"/>
            <a:r>
              <a:rPr lang="en-US" dirty="0" smtClean="0"/>
              <a:t>Must be precise – loss or gain of a chromosome can be lethal or cause severe complications</a:t>
            </a:r>
          </a:p>
          <a:p>
            <a:pPr lvl="2"/>
            <a:endParaRPr lang="en-US" dirty="0"/>
          </a:p>
          <a:p>
            <a:r>
              <a:rPr lang="en-US" dirty="0" smtClean="0"/>
              <a:t>There are things that need to happen:</a:t>
            </a:r>
          </a:p>
          <a:p>
            <a:pPr lvl="2"/>
            <a:r>
              <a:rPr lang="en-US" dirty="0" smtClean="0"/>
              <a:t>Organization of the assembly of the machine (the spindle) to segregate the chromosomes</a:t>
            </a:r>
          </a:p>
          <a:p>
            <a:pPr lvl="2"/>
            <a:r>
              <a:rPr lang="en-US" dirty="0" smtClean="0"/>
              <a:t>The duplicated chromosomes have to attach to the spindle</a:t>
            </a:r>
          </a:p>
          <a:p>
            <a:pPr lvl="2"/>
            <a:r>
              <a:rPr lang="en-US" dirty="0" smtClean="0"/>
              <a:t>One copy of each chromosome moves toward each pole</a:t>
            </a:r>
          </a:p>
          <a:p>
            <a:pPr lvl="2"/>
            <a:r>
              <a:rPr lang="en-US" dirty="0" smtClean="0"/>
              <a:t>Cell divides in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6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Animal cells</a:t>
            </a:r>
          </a:p>
          <a:p>
            <a:r>
              <a:rPr lang="en-US" dirty="0" smtClean="0"/>
              <a:t>Cell has microtubule organizing center (MTOC, the centrosome)</a:t>
            </a:r>
          </a:p>
          <a:p>
            <a:pPr lvl="1"/>
            <a:r>
              <a:rPr lang="en-US" dirty="0" smtClean="0"/>
              <a:t>Made of 2 centrioles</a:t>
            </a:r>
          </a:p>
          <a:p>
            <a:pPr lvl="1"/>
            <a:r>
              <a:rPr lang="en-US" dirty="0" smtClean="0"/>
              <a:t>Duplicates during S phase in preparation for mitosis</a:t>
            </a:r>
          </a:p>
          <a:p>
            <a:pPr lvl="1"/>
            <a:r>
              <a:rPr lang="en-US" dirty="0" smtClean="0"/>
              <a:t>Replicated by CDKs – G</a:t>
            </a:r>
            <a:r>
              <a:rPr lang="en-US" baseline="-25000" dirty="0" smtClean="0"/>
              <a:t>1</a:t>
            </a:r>
            <a:r>
              <a:rPr lang="en-US" dirty="0" smtClean="0"/>
              <a:t>/S phase CDK and Plk4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Duplicated centrosomes separate and go to opposite poles – centrosome </a:t>
            </a:r>
            <a:r>
              <a:rPr lang="en-US" dirty="0" err="1" smtClean="0"/>
              <a:t>dysjunction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806"/>
            <a:ext cx="7886700" cy="1325563"/>
          </a:xfrm>
        </p:spPr>
        <p:txBody>
          <a:bodyPr/>
          <a:lstStyle/>
          <a:p>
            <a:r>
              <a:rPr lang="en-US" dirty="0" smtClean="0"/>
              <a:t>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1847"/>
            <a:ext cx="7886700" cy="4905116"/>
          </a:xfrm>
        </p:spPr>
        <p:txBody>
          <a:bodyPr/>
          <a:lstStyle/>
          <a:p>
            <a:r>
              <a:rPr lang="en-US" dirty="0" smtClean="0"/>
              <a:t>Once a cell gets the signal to divide, the cell proceeds into G</a:t>
            </a:r>
            <a:r>
              <a:rPr lang="en-US" baseline="-25000" dirty="0" smtClean="0"/>
              <a:t>1</a:t>
            </a:r>
            <a:r>
              <a:rPr lang="en-US" dirty="0" smtClean="0"/>
              <a:t>, S and G</a:t>
            </a:r>
            <a:r>
              <a:rPr lang="en-US" baseline="-25000" dirty="0" smtClean="0"/>
              <a:t>2</a:t>
            </a:r>
            <a:r>
              <a:rPr lang="en-US" dirty="0" smtClean="0"/>
              <a:t> phase (we will discuss more of these phases in lecture)</a:t>
            </a:r>
          </a:p>
          <a:p>
            <a:pPr lvl="2"/>
            <a:r>
              <a:rPr lang="en-US" dirty="0" smtClean="0"/>
              <a:t>Fluorescence </a:t>
            </a:r>
          </a:p>
          <a:p>
            <a:pPr lvl="4"/>
            <a:r>
              <a:rPr lang="en-US" dirty="0" smtClean="0"/>
              <a:t>Blue DNA, green tubulin (protein in microtubules) </a:t>
            </a:r>
            <a:endParaRPr lang="en-US" dirty="0"/>
          </a:p>
        </p:txBody>
      </p:sp>
      <p:pic>
        <p:nvPicPr>
          <p:cNvPr id="1026" name="Picture 2" descr="Cell division, fluorescent micrograph - Stock Image - C010/3481 - Science  Photo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21" y="3419301"/>
            <a:ext cx="2978727" cy="2978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phase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7"/>
          <a:stretch/>
        </p:blipFill>
        <p:spPr bwMode="auto">
          <a:xfrm>
            <a:off x="4985270" y="3917372"/>
            <a:ext cx="3086100" cy="2480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6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centrosomes are at the poles, resemble stars (mitotic asters)</a:t>
            </a:r>
          </a:p>
          <a:p>
            <a:r>
              <a:rPr lang="en-US" dirty="0" smtClean="0"/>
              <a:t>Sister chromosomes are held together by cohesion proteins</a:t>
            </a:r>
          </a:p>
          <a:p>
            <a:r>
              <a:rPr lang="en-US" dirty="0" smtClean="0"/>
              <a:t>Kinetochores form at the </a:t>
            </a:r>
            <a:r>
              <a:rPr lang="en-US" dirty="0" err="1" smtClean="0"/>
              <a:t>centromeric</a:t>
            </a:r>
            <a:r>
              <a:rPr lang="en-US" dirty="0" smtClean="0"/>
              <a:t> region</a:t>
            </a:r>
          </a:p>
          <a:p>
            <a:r>
              <a:rPr lang="en-US" dirty="0" smtClean="0"/>
              <a:t>Endomembrane (ER, Golgi) breaks down</a:t>
            </a:r>
          </a:p>
          <a:p>
            <a:r>
              <a:rPr lang="en-US" dirty="0" smtClean="0"/>
              <a:t>Endocytosis and exocytosis cease</a:t>
            </a:r>
          </a:p>
          <a:p>
            <a:r>
              <a:rPr lang="en-US" dirty="0" smtClean="0"/>
              <a:t>Chromosomes begin to condense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4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75 BEST Prophase IMAGES, STOCK PHOTOS &amp;amp; VECTORS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13" y="1682376"/>
            <a:ext cx="4267200" cy="342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ell division, fluorescent micrograph - Stock Image - C010/3485 - Science  Photo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5" y="1288474"/>
            <a:ext cx="4103716" cy="4103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50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493"/>
            <a:ext cx="7886700" cy="1325563"/>
          </a:xfrm>
        </p:spPr>
        <p:txBody>
          <a:bodyPr/>
          <a:lstStyle/>
          <a:p>
            <a:r>
              <a:rPr lang="en-US" dirty="0" err="1" smtClean="0"/>
              <a:t>Prometaphase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5222"/>
            <a:ext cx="7886700" cy="4921741"/>
          </a:xfrm>
        </p:spPr>
        <p:txBody>
          <a:bodyPr/>
          <a:lstStyle/>
          <a:p>
            <a:r>
              <a:rPr lang="en-US" dirty="0" smtClean="0"/>
              <a:t>Disassembly of nuclear pores and nuclear lamina (underlies and supports nuclear envelope)</a:t>
            </a:r>
          </a:p>
          <a:p>
            <a:pPr lvl="2"/>
            <a:r>
              <a:rPr lang="en-US" dirty="0" smtClean="0"/>
              <a:t>Now the microtubules can find the chromosomes and associate with the kinetochore</a:t>
            </a:r>
          </a:p>
          <a:p>
            <a:pPr lvl="2"/>
            <a:r>
              <a:rPr lang="en-US" dirty="0" smtClean="0"/>
              <a:t>Red dots in fluorescence microscopy are kinetochores (not aligned yet)</a:t>
            </a:r>
            <a:endParaRPr lang="en-US" dirty="0"/>
          </a:p>
        </p:txBody>
      </p:sp>
      <p:pic>
        <p:nvPicPr>
          <p:cNvPr id="5124" name="Picture 4" descr="Prometaphase - Definition of Prometaphase | Biology Dictio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3485725"/>
            <a:ext cx="4076700" cy="3038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83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7" y="605648"/>
            <a:ext cx="8848530" cy="564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1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73" y="301336"/>
            <a:ext cx="66389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7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292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Mitosis</vt:lpstr>
      <vt:lpstr>PowerPoint Presentation</vt:lpstr>
      <vt:lpstr>PowerPoint Presentation</vt:lpstr>
      <vt:lpstr>Interphase</vt:lpstr>
      <vt:lpstr>Prophase</vt:lpstr>
      <vt:lpstr>PowerPoint Presentation</vt:lpstr>
      <vt:lpstr>Prometaphase</vt:lpstr>
      <vt:lpstr>PowerPoint Presentation</vt:lpstr>
      <vt:lpstr>PowerPoint Presentation</vt:lpstr>
      <vt:lpstr>Metaphase</vt:lpstr>
      <vt:lpstr>Anaphase</vt:lpstr>
      <vt:lpstr>Telophase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Capers</dc:creator>
  <cp:lastModifiedBy>Jennifer Capers</cp:lastModifiedBy>
  <cp:revision>18</cp:revision>
  <dcterms:created xsi:type="dcterms:W3CDTF">2021-08-28T14:53:52Z</dcterms:created>
  <dcterms:modified xsi:type="dcterms:W3CDTF">2021-08-28T18:02:32Z</dcterms:modified>
</cp:coreProperties>
</file>