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2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bg2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E7CE-E150-4F9D-848B-0897BF15D2D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08D0-0B6C-457B-AFC5-7670C4D2E6C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Kh28vdXF04eR4M&amp;tbnid=JrvMow4mfauYlM:&amp;ved=0CAUQjRw&amp;url=http%3A%2F%2Fwww.oceans-research.com%2Fmarinescienceprojects%2Fgreatwhiteshark.html&amp;ei=yY16UuLpOoTIkAfjy4HgCw&amp;bvm=bv.55980276,d.eW0&amp;psig=AFQjCNE9tsXcchJnreGanM53TIwoGxmSIg&amp;ust=13838497779969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source=images&amp;cd=&amp;cad=rja&amp;docid=kEOGDHWGySmr4M&amp;tbnid=rkbD-1JODCsy2M:&amp;ved=&amp;url=http%3A%2F%2Fwww.environmentalgraffiti.com%2Fwiki%2Fculture&amp;ei=9I16Uvy-NYi6kQfn3oCwDw&amp;psig=AFQjCNFKX-OYOl1H4wP3tYI4X7BW4ThFcg&amp;ust=13838498449472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117180" cy="1470025"/>
          </a:xfrm>
        </p:spPr>
        <p:txBody>
          <a:bodyPr/>
          <a:lstStyle/>
          <a:p>
            <a:r>
              <a:rPr lang="en-US" sz="6600" dirty="0" smtClean="0"/>
              <a:t>Evolution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Biology I Lab</a:t>
            </a:r>
            <a:endParaRPr lang="en-US" dirty="0"/>
          </a:p>
        </p:txBody>
      </p:sp>
      <p:pic>
        <p:nvPicPr>
          <p:cNvPr id="4" name="Picture 3" descr="IRSC emboss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2084070" cy="170910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8587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allele frequency in the population is evolution</a:t>
            </a:r>
          </a:p>
          <a:p>
            <a:r>
              <a:rPr lang="en-US" dirty="0" smtClean="0"/>
              <a:t>Natural selection is the mechanism by which evolution takes place</a:t>
            </a:r>
          </a:p>
          <a:p>
            <a:pPr lvl="1"/>
            <a:r>
              <a:rPr lang="en-US" dirty="0" smtClean="0"/>
              <a:t>If you have  a trait that makes you more successful in the environment, you are more likely to successfully produce offspring and pass that trait on</a:t>
            </a:r>
          </a:p>
        </p:txBody>
      </p:sp>
    </p:spTree>
    <p:extLst>
      <p:ext uri="{BB962C8B-B14F-4D97-AF65-F5344CB8AC3E}">
        <p14:creationId xmlns:p14="http://schemas.microsoft.com/office/powerpoint/2010/main" val="78564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125113" cy="924475"/>
          </a:xfrm>
        </p:spPr>
        <p:txBody>
          <a:bodyPr/>
          <a:lstStyle/>
          <a:p>
            <a:r>
              <a:rPr lang="en-US" dirty="0" smtClean="0"/>
              <a:t>Simulation – Predator and Prey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305800" cy="40514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will simulate effects on 2 populations – a predator and its prey</a:t>
            </a:r>
          </a:p>
          <a:p>
            <a:pPr lvl="2"/>
            <a:r>
              <a:rPr lang="en-US" sz="2800" dirty="0" smtClean="0"/>
              <a:t>Each population has a variety of phenotypes</a:t>
            </a:r>
          </a:p>
          <a:p>
            <a:pPr lvl="2"/>
            <a:r>
              <a:rPr lang="en-US" sz="2800" dirty="0" smtClean="0"/>
              <a:t>We will see how natural selection results in the survival and reproduction of particular phenotypes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416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125113" cy="924475"/>
          </a:xfrm>
        </p:spPr>
        <p:txBody>
          <a:bodyPr/>
          <a:lstStyle/>
          <a:p>
            <a:r>
              <a:rPr lang="en-US" sz="4000" dirty="0" smtClean="0"/>
              <a:t>The Game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The players:</a:t>
            </a:r>
          </a:p>
          <a:p>
            <a:pPr lvl="1"/>
            <a:r>
              <a:rPr lang="en-US" sz="1200" dirty="0" smtClean="0"/>
              <a:t>Predators – that’s you!</a:t>
            </a:r>
          </a:p>
          <a:p>
            <a:pPr lvl="2"/>
            <a:r>
              <a:rPr lang="en-US" sz="1200" dirty="0" smtClean="0"/>
              <a:t>Mouths will be different size forceps</a:t>
            </a:r>
          </a:p>
          <a:p>
            <a:pPr lvl="3"/>
            <a:r>
              <a:rPr lang="en-US" dirty="0" smtClean="0"/>
              <a:t>Tiny, small, medium, large</a:t>
            </a:r>
          </a:p>
          <a:p>
            <a:pPr lvl="1"/>
            <a:r>
              <a:rPr lang="en-US" sz="1200" dirty="0" smtClean="0"/>
              <a:t>Prey – beans</a:t>
            </a:r>
          </a:p>
          <a:p>
            <a:pPr lvl="2"/>
            <a:r>
              <a:rPr lang="en-US" sz="1200" dirty="0" smtClean="0"/>
              <a:t>Beans will vary in color</a:t>
            </a:r>
          </a:p>
          <a:p>
            <a:pPr lvl="3"/>
            <a:r>
              <a:rPr lang="en-US" dirty="0" smtClean="0"/>
              <a:t>Black, brown, tan, white</a:t>
            </a:r>
          </a:p>
          <a:p>
            <a:r>
              <a:rPr lang="en-US" sz="1200" dirty="0" smtClean="0"/>
              <a:t>Set up on “lawn”</a:t>
            </a:r>
          </a:p>
          <a:p>
            <a:pPr lvl="1"/>
            <a:r>
              <a:rPr lang="en-US" sz="1200" dirty="0" smtClean="0"/>
              <a:t>100 of each color prey will be placed on lawn (400 prey)</a:t>
            </a:r>
          </a:p>
          <a:p>
            <a:pPr lvl="1"/>
            <a:r>
              <a:rPr lang="en-US" sz="1200" dirty="0" smtClean="0"/>
              <a:t>3 predators of each phenotype will compete (12 predators)</a:t>
            </a:r>
          </a:p>
          <a:p>
            <a:pPr lvl="2"/>
            <a:r>
              <a:rPr lang="en-US" sz="1200" dirty="0" smtClean="0"/>
              <a:t>Beans will be placed in “stomachs” of predators (small dish)</a:t>
            </a:r>
          </a:p>
          <a:p>
            <a:pPr lvl="1"/>
            <a:r>
              <a:rPr lang="en-US" sz="1200" dirty="0" smtClean="0"/>
              <a:t>Feeding will last for 2 minutes</a:t>
            </a:r>
          </a:p>
          <a:p>
            <a:r>
              <a:rPr lang="en-US" sz="1200" dirty="0" smtClean="0"/>
              <a:t>After feeding:</a:t>
            </a:r>
          </a:p>
          <a:p>
            <a:pPr lvl="1"/>
            <a:r>
              <a:rPr lang="en-US" sz="1200" dirty="0" smtClean="0"/>
              <a:t>Count # of prey (beans) eaten and record</a:t>
            </a:r>
          </a:p>
          <a:p>
            <a:pPr lvl="2"/>
            <a:r>
              <a:rPr lang="en-US" sz="1000" dirty="0" smtClean="0"/>
              <a:t>Keep around 400 for next round, each will reproduce in proportion to survival</a:t>
            </a:r>
          </a:p>
          <a:p>
            <a:pPr lvl="1"/>
            <a:r>
              <a:rPr lang="en-US" sz="1200" dirty="0" smtClean="0"/>
              <a:t>6 most successful predators will survive and reproduce 1 offspring</a:t>
            </a:r>
          </a:p>
          <a:p>
            <a:pPr lvl="2"/>
            <a:r>
              <a:rPr lang="en-US" sz="1200" dirty="0" smtClean="0"/>
              <a:t>The rest will “die”</a:t>
            </a:r>
            <a:endParaRPr lang="en-US" sz="1200" dirty="0"/>
          </a:p>
        </p:txBody>
      </p:sp>
      <p:pic>
        <p:nvPicPr>
          <p:cNvPr id="1026" name="Picture 2" descr="http://www.oceans-research.com/images/research-projects/great-white-shark-research07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96027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13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3971002"/>
            <a:ext cx="7125112" cy="2429798"/>
          </a:xfrm>
        </p:spPr>
        <p:txBody>
          <a:bodyPr/>
          <a:lstStyle/>
          <a:p>
            <a:r>
              <a:rPr lang="en-US" dirty="0" smtClean="0"/>
              <a:t>Which predator’s mouth size was more successful at obtaining the available food source?</a:t>
            </a:r>
          </a:p>
          <a:p>
            <a:pPr lvl="2"/>
            <a:r>
              <a:rPr lang="en-US" dirty="0" smtClean="0"/>
              <a:t>Remember, the forceps represented the mouths of the predators.</a:t>
            </a:r>
          </a:p>
          <a:p>
            <a:r>
              <a:rPr lang="en-US" dirty="0" smtClean="0"/>
              <a:t>Which prey was more vulnerable?</a:t>
            </a:r>
          </a:p>
          <a:p>
            <a:pPr lvl="2"/>
            <a:r>
              <a:rPr lang="en-US" dirty="0" smtClean="0"/>
              <a:t>Did color make certain prey more visible in the grass?</a:t>
            </a:r>
          </a:p>
        </p:txBody>
      </p:sp>
      <p:pic>
        <p:nvPicPr>
          <p:cNvPr id="2050" name="Picture 2" descr="http://static.environmentalgraffiti.com/sites/default/files/images/http-inlinethumb50.webshots.com-44209-2051450810105101600S600x600Q8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8904"/>
            <a:ext cx="4191000" cy="36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059872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Custom 2">
      <a:majorFont>
        <a:latin typeface="Wickenden Cafe NDP"/>
        <a:ea typeface=""/>
        <a:cs typeface=""/>
      </a:majorFont>
      <a:minorFont>
        <a:latin typeface="Wickenden Cafe NDP"/>
        <a:ea typeface=""/>
        <a:cs typeface="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44</TotalTime>
  <Words>265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Winter</vt:lpstr>
      <vt:lpstr>Evolution</vt:lpstr>
      <vt:lpstr>PowerPoint Presentation</vt:lpstr>
      <vt:lpstr>Simulation – Predator and Prey</vt:lpstr>
      <vt:lpstr>The Game</vt:lpstr>
      <vt:lpstr>PowerPoint Presentation</vt:lpstr>
    </vt:vector>
  </TitlesOfParts>
  <Company>Indian River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2013-11-06T18:00:34Z</dcterms:created>
  <dcterms:modified xsi:type="dcterms:W3CDTF">2013-11-06T18:44:56Z</dcterms:modified>
</cp:coreProperties>
</file>