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6" r:id="rId19"/>
    <p:sldId id="277" r:id="rId20"/>
    <p:sldId id="278" r:id="rId21"/>
    <p:sldId id="279" r:id="rId22"/>
    <p:sldId id="280" r:id="rId23"/>
    <p:sldId id="281" r:id="rId24"/>
    <p:sldId id="283" r:id="rId25"/>
    <p:sldId id="284" r:id="rId26"/>
    <p:sldId id="285" r:id="rId27"/>
    <p:sldId id="287" r:id="rId28"/>
    <p:sldId id="288" r:id="rId29"/>
    <p:sldId id="274" r:id="rId30"/>
    <p:sldId id="275"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5DD906-B7D1-4C61-989D-0B38FFA283ED}"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387187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DD906-B7D1-4C61-989D-0B38FFA283ED}"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68552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DD906-B7D1-4C61-989D-0B38FFA283ED}"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427977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DD906-B7D1-4C61-989D-0B38FFA283ED}"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308690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DD906-B7D1-4C61-989D-0B38FFA283ED}"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149299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5DD906-B7D1-4C61-989D-0B38FFA283ED}"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125145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5DD906-B7D1-4C61-989D-0B38FFA283ED}"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280626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5DD906-B7D1-4C61-989D-0B38FFA283ED}"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130529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DD906-B7D1-4C61-989D-0B38FFA283ED}"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213909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DD906-B7D1-4C61-989D-0B38FFA283ED}"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262105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DD906-B7D1-4C61-989D-0B38FFA283ED}"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9A1EA-54A6-467D-84C2-6E0D9355FB1D}" type="slidenum">
              <a:rPr lang="en-US" smtClean="0"/>
              <a:t>‹#›</a:t>
            </a:fld>
            <a:endParaRPr lang="en-US"/>
          </a:p>
        </p:txBody>
      </p:sp>
    </p:spTree>
    <p:extLst>
      <p:ext uri="{BB962C8B-B14F-4D97-AF65-F5344CB8AC3E}">
        <p14:creationId xmlns:p14="http://schemas.microsoft.com/office/powerpoint/2010/main" val="342269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DD906-B7D1-4C61-989D-0B38FFA283ED}" type="datetimeFigureOut">
              <a:rPr lang="en-US" smtClean="0"/>
              <a:t>6/6/2021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9A1EA-54A6-467D-84C2-6E0D9355FB1D}" type="slidenum">
              <a:rPr lang="en-US" smtClean="0"/>
              <a:t>‹#›</a:t>
            </a:fld>
            <a:endParaRPr lang="en-US"/>
          </a:p>
        </p:txBody>
      </p:sp>
    </p:spTree>
    <p:extLst>
      <p:ext uri="{BB962C8B-B14F-4D97-AF65-F5344CB8AC3E}">
        <p14:creationId xmlns:p14="http://schemas.microsoft.com/office/powerpoint/2010/main" val="61911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jcapers-irsc.weebly.com/virus-informa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a:bodyPr>
          <a:lstStyle/>
          <a:p>
            <a:r>
              <a:rPr lang="en-US" sz="5200" dirty="0" smtClean="0">
                <a:solidFill>
                  <a:schemeClr val="accent5">
                    <a:lumMod val="40000"/>
                    <a:lumOff val="60000"/>
                  </a:schemeClr>
                </a:solidFill>
              </a:rPr>
              <a:t>Covid</a:t>
            </a:r>
            <a:r>
              <a:rPr lang="en-US" sz="5200" dirty="0" smtClean="0">
                <a:solidFill>
                  <a:schemeClr val="accent5">
                    <a:lumMod val="40000"/>
                    <a:lumOff val="60000"/>
                  </a:schemeClr>
                </a:solidFill>
              </a:rPr>
              <a:t>-19 and the mRNA Vaccine</a:t>
            </a:r>
            <a:endParaRPr lang="en-US" sz="5200" dirty="0">
              <a:solidFill>
                <a:schemeClr val="accent5">
                  <a:lumMod val="40000"/>
                  <a:lumOff val="60000"/>
                </a:schemeClr>
              </a:solidFill>
            </a:endParaRPr>
          </a:p>
        </p:txBody>
      </p:sp>
      <p:sp>
        <p:nvSpPr>
          <p:cNvPr id="3" name="Subtitle 2"/>
          <p:cNvSpPr>
            <a:spLocks noGrp="1"/>
          </p:cNvSpPr>
          <p:nvPr>
            <p:ph type="subTitle" idx="1"/>
          </p:nvPr>
        </p:nvSpPr>
        <p:spPr>
          <a:xfrm>
            <a:off x="1143000" y="2665927"/>
            <a:ext cx="6858000" cy="1655762"/>
          </a:xfrm>
        </p:spPr>
        <p:txBody>
          <a:bodyPr/>
          <a:lstStyle/>
          <a:p>
            <a:r>
              <a:rPr lang="en-US" dirty="0" smtClean="0"/>
              <a:t>Dr. Jennifer </a:t>
            </a:r>
            <a:r>
              <a:rPr lang="en-US" dirty="0" smtClean="0"/>
              <a:t>Capers</a:t>
            </a:r>
          </a:p>
          <a:p>
            <a:r>
              <a:rPr lang="en-US" dirty="0" smtClean="0"/>
              <a:t>Updated June 2021</a:t>
            </a:r>
            <a:endParaRPr lang="en-US" dirty="0"/>
          </a:p>
        </p:txBody>
      </p:sp>
      <p:pic>
        <p:nvPicPr>
          <p:cNvPr id="1028" name="Picture 4" descr="Collaboration to co-develop antibody products for treating COV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043" y="3692267"/>
            <a:ext cx="4013913" cy="2408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8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What is COVID-19?</a:t>
            </a:r>
            <a:endParaRPr lang="en-US" dirty="0">
              <a:solidFill>
                <a:schemeClr val="accent5">
                  <a:lumMod val="40000"/>
                  <a:lumOff val="60000"/>
                </a:schemeClr>
              </a:solidFill>
            </a:endParaRPr>
          </a:p>
        </p:txBody>
      </p:sp>
      <p:sp>
        <p:nvSpPr>
          <p:cNvPr id="3" name="Content Placeholder 2"/>
          <p:cNvSpPr>
            <a:spLocks noGrp="1"/>
          </p:cNvSpPr>
          <p:nvPr>
            <p:ph idx="1"/>
          </p:nvPr>
        </p:nvSpPr>
        <p:spPr>
          <a:xfrm>
            <a:off x="628650" y="2443941"/>
            <a:ext cx="7886700" cy="3733021"/>
          </a:xfrm>
        </p:spPr>
        <p:txBody>
          <a:bodyPr>
            <a:normAutofit fontScale="77500" lnSpcReduction="20000"/>
          </a:bodyPr>
          <a:lstStyle/>
          <a:p>
            <a:pPr>
              <a:spcAft>
                <a:spcPts val="2400"/>
              </a:spcAft>
            </a:pPr>
            <a:r>
              <a:rPr lang="en-US" sz="3200" dirty="0"/>
              <a:t>The World Health Organization (WHO) named the novel coronavirus that causes the disease COVID-19 “severe acute respiratory syndrome coronavirus 2” (SARS-CoV-2) in January 2020. </a:t>
            </a:r>
          </a:p>
          <a:p>
            <a:pPr>
              <a:spcAft>
                <a:spcPts val="2400"/>
              </a:spcAft>
            </a:pPr>
            <a:r>
              <a:rPr lang="en-US" sz="3200" dirty="0" smtClean="0"/>
              <a:t>This </a:t>
            </a:r>
            <a:r>
              <a:rPr lang="en-US" sz="3200" dirty="0"/>
              <a:t>disease was first observed in humans in Wuhan, China in </a:t>
            </a:r>
            <a:r>
              <a:rPr lang="en-US" sz="3200" b="1" dirty="0"/>
              <a:t>December 2019</a:t>
            </a:r>
            <a:r>
              <a:rPr lang="en-US" sz="3200" dirty="0"/>
              <a:t>. </a:t>
            </a:r>
          </a:p>
          <a:p>
            <a:pPr>
              <a:spcAft>
                <a:spcPts val="2400"/>
              </a:spcAft>
            </a:pPr>
            <a:r>
              <a:rPr lang="en-US" sz="3200" dirty="0"/>
              <a:t>The WHO declared COVID-19 a Public Health Emergency of International Concern (PHEIC) on January 30, 2020.</a:t>
            </a:r>
          </a:p>
          <a:p>
            <a:endParaRPr lang="en-US" dirty="0"/>
          </a:p>
        </p:txBody>
      </p:sp>
      <p:pic>
        <p:nvPicPr>
          <p:cNvPr id="1026" name="Picture 2" descr="What the Coronavirus Does to the Body | Discover Magazine"/>
          <p:cNvPicPr>
            <a:picLocks noChangeAspect="1" noChangeArrowheads="1"/>
          </p:cNvPicPr>
          <p:nvPr/>
        </p:nvPicPr>
        <p:blipFill rotWithShape="1">
          <a:blip r:embed="rId2">
            <a:extLst>
              <a:ext uri="{28A0092B-C50C-407E-A947-70E740481C1C}">
                <a14:useLocalDpi xmlns:a14="http://schemas.microsoft.com/office/drawing/2010/main" val="0"/>
              </a:ext>
            </a:extLst>
          </a:blip>
          <a:srcRect t="5992" b="25935"/>
          <a:stretch/>
        </p:blipFill>
        <p:spPr bwMode="auto">
          <a:xfrm>
            <a:off x="4997003" y="65570"/>
            <a:ext cx="3881236" cy="1760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3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7" y="262095"/>
            <a:ext cx="7886700" cy="1325563"/>
          </a:xfrm>
        </p:spPr>
        <p:txBody>
          <a:bodyPr/>
          <a:lstStyle/>
          <a:p>
            <a:r>
              <a:rPr lang="en-US" dirty="0" smtClean="0">
                <a:solidFill>
                  <a:schemeClr val="accent1">
                    <a:lumMod val="60000"/>
                    <a:lumOff val="40000"/>
                  </a:schemeClr>
                </a:solidFill>
              </a:rPr>
              <a:t>Where did it come from?</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628650" y="1374865"/>
            <a:ext cx="7886700" cy="4351338"/>
          </a:xfrm>
        </p:spPr>
        <p:txBody>
          <a:bodyPr>
            <a:noAutofit/>
          </a:bodyPr>
          <a:lstStyle/>
          <a:p>
            <a:pPr marL="0" indent="0">
              <a:spcAft>
                <a:spcPts val="0"/>
              </a:spcAft>
              <a:buNone/>
            </a:pPr>
            <a:r>
              <a:rPr lang="en-US" sz="1600" dirty="0"/>
              <a:t>Three coronaviruses have crossed the </a:t>
            </a:r>
            <a:r>
              <a:rPr lang="en-US" sz="1600" b="1" dirty="0"/>
              <a:t>species barrier </a:t>
            </a:r>
            <a:r>
              <a:rPr lang="en-US" sz="1600" dirty="0"/>
              <a:t>(spreading of disease from one species to another) since 2000</a:t>
            </a:r>
          </a:p>
          <a:p>
            <a:pPr marL="914400" lvl="1" indent="-452438"/>
            <a:r>
              <a:rPr lang="en-US" sz="1600" dirty="0"/>
              <a:t>SARS-</a:t>
            </a:r>
            <a:r>
              <a:rPr lang="en-US" sz="1600" dirty="0" err="1"/>
              <a:t>CoV</a:t>
            </a:r>
            <a:r>
              <a:rPr lang="en-US" sz="1600" dirty="0"/>
              <a:t> emerged in a province of China in 2002 ultimately infecting 8,098 people and causing 774 deaths across 5 continents</a:t>
            </a:r>
          </a:p>
          <a:p>
            <a:pPr marL="914400" lvl="1" indent="-452438"/>
            <a:r>
              <a:rPr lang="en-US" sz="1600" dirty="0"/>
              <a:t>Middle-East respiratory syndrome coronavirus (MERS-</a:t>
            </a:r>
            <a:r>
              <a:rPr lang="en-US" sz="1600" dirty="0" err="1"/>
              <a:t>CoV</a:t>
            </a:r>
            <a:r>
              <a:rPr lang="en-US" sz="1600" dirty="0"/>
              <a:t>) emerged in the Arabian peninsula in 2012 and remains a public health concern </a:t>
            </a:r>
          </a:p>
          <a:p>
            <a:pPr marL="914400" lvl="1" indent="-452438"/>
            <a:r>
              <a:rPr lang="en-US" sz="1600" dirty="0"/>
              <a:t>SARS-CoV-2 was identified in December 2019</a:t>
            </a:r>
          </a:p>
          <a:p>
            <a:pPr>
              <a:spcAft>
                <a:spcPts val="0"/>
              </a:spcAft>
            </a:pPr>
            <a:endParaRPr lang="en-US" sz="1600" dirty="0"/>
          </a:p>
          <a:p>
            <a:pPr marL="0" indent="0">
              <a:spcAft>
                <a:spcPts val="0"/>
              </a:spcAft>
              <a:buNone/>
            </a:pPr>
            <a:r>
              <a:rPr lang="en-US" sz="1600" dirty="0"/>
              <a:t>Virus Origins:</a:t>
            </a:r>
          </a:p>
          <a:p>
            <a:pPr lvl="1"/>
            <a:r>
              <a:rPr lang="en-US" sz="1600" dirty="0"/>
              <a:t>Both SARS-</a:t>
            </a:r>
            <a:r>
              <a:rPr lang="en-US" sz="1600" dirty="0" err="1"/>
              <a:t>CoV</a:t>
            </a:r>
            <a:r>
              <a:rPr lang="en-US" sz="1600" dirty="0"/>
              <a:t> and SARS-CoV-2 </a:t>
            </a:r>
            <a:r>
              <a:rPr lang="en-US" sz="1600" dirty="0" smtClean="0"/>
              <a:t>could have</a:t>
            </a:r>
            <a:r>
              <a:rPr lang="en-US" sz="1600" dirty="0" smtClean="0"/>
              <a:t> </a:t>
            </a:r>
            <a:r>
              <a:rPr lang="en-US" sz="1600" dirty="0"/>
              <a:t>originated from bats, with small mammals as </a:t>
            </a:r>
            <a:r>
              <a:rPr lang="en-US" sz="1600" b="1" dirty="0"/>
              <a:t>intermediate hosts </a:t>
            </a:r>
            <a:r>
              <a:rPr lang="en-US" sz="1600" dirty="0"/>
              <a:t>between bat and </a:t>
            </a:r>
            <a:r>
              <a:rPr lang="en-US" sz="1600" dirty="0" smtClean="0"/>
              <a:t>human.</a:t>
            </a:r>
          </a:p>
          <a:p>
            <a:pPr lvl="2"/>
            <a:r>
              <a:rPr lang="en-US" sz="1200" dirty="0" smtClean="0"/>
              <a:t>They are still investigating the origin of SARS-CoV-2, was there a lab leak?</a:t>
            </a:r>
            <a:endParaRPr lang="en-US" sz="1200" dirty="0"/>
          </a:p>
          <a:p>
            <a:pPr lvl="1"/>
            <a:r>
              <a:rPr lang="en-US" sz="1600" dirty="0"/>
              <a:t>MERS-</a:t>
            </a:r>
            <a:r>
              <a:rPr lang="en-US" sz="1600" dirty="0" err="1"/>
              <a:t>CoV</a:t>
            </a:r>
            <a:r>
              <a:rPr lang="en-US" sz="1600" dirty="0"/>
              <a:t> originated from a camel with direct transfer to humans.</a:t>
            </a:r>
          </a:p>
          <a:p>
            <a:pPr>
              <a:spcAft>
                <a:spcPts val="0"/>
              </a:spcAft>
            </a:pPr>
            <a:endParaRPr lang="en-US" sz="1600" dirty="0"/>
          </a:p>
          <a:p>
            <a:pPr marL="0" indent="0">
              <a:spcAft>
                <a:spcPts val="0"/>
              </a:spcAft>
              <a:buNone/>
            </a:pPr>
            <a:r>
              <a:rPr lang="en-US" sz="1600" dirty="0"/>
              <a:t>In addition, four l</a:t>
            </a:r>
            <a:r>
              <a:rPr lang="en-US" sz="1600" b="1" dirty="0"/>
              <a:t>ow-pathogenicity</a:t>
            </a:r>
            <a:r>
              <a:rPr lang="en-US" sz="1600" dirty="0"/>
              <a:t> coronaviruses are </a:t>
            </a:r>
            <a:r>
              <a:rPr lang="en-US" sz="1600" b="1" dirty="0"/>
              <a:t>endemic</a:t>
            </a:r>
            <a:r>
              <a:rPr lang="en-US" sz="1600" dirty="0"/>
              <a:t> in humans.</a:t>
            </a:r>
          </a:p>
          <a:p>
            <a:pPr>
              <a:spcAft>
                <a:spcPts val="0"/>
              </a:spcAft>
            </a:pPr>
            <a:endParaRPr lang="en-US" sz="1600" dirty="0"/>
          </a:p>
          <a:p>
            <a:pPr marL="0" indent="0">
              <a:spcAft>
                <a:spcPts val="0"/>
              </a:spcAft>
              <a:buNone/>
            </a:pPr>
            <a:r>
              <a:rPr lang="en-US" sz="1600" dirty="0"/>
              <a:t>As of </a:t>
            </a:r>
            <a:r>
              <a:rPr lang="en-US" sz="1600" dirty="0" smtClean="0"/>
              <a:t>July </a:t>
            </a:r>
            <a:r>
              <a:rPr lang="en-US" sz="1600" dirty="0"/>
              <a:t>2020, there </a:t>
            </a:r>
            <a:r>
              <a:rPr lang="en-US" sz="1600" dirty="0" smtClean="0"/>
              <a:t>were </a:t>
            </a:r>
            <a:r>
              <a:rPr lang="en-US" sz="1600" dirty="0"/>
              <a:t>no approved treatments or vaccines for any coronavirus species</a:t>
            </a:r>
            <a:r>
              <a:rPr lang="en-US" sz="1600" dirty="0" smtClean="0"/>
              <a:t>.</a:t>
            </a:r>
          </a:p>
          <a:p>
            <a:pPr marL="0" indent="0">
              <a:spcAft>
                <a:spcPts val="0"/>
              </a:spcAft>
              <a:buNone/>
            </a:pPr>
            <a:r>
              <a:rPr lang="en-US" sz="1600" dirty="0"/>
              <a:t>	</a:t>
            </a:r>
            <a:r>
              <a:rPr lang="en-US" sz="1600" dirty="0" smtClean="0"/>
              <a:t>Now we know how to better treat and we now have vaccines.</a:t>
            </a:r>
            <a:endParaRPr lang="en-US" sz="1600" dirty="0"/>
          </a:p>
          <a:p>
            <a:endParaRPr lang="en-US" sz="1600" dirty="0"/>
          </a:p>
        </p:txBody>
      </p:sp>
    </p:spTree>
    <p:extLst>
      <p:ext uri="{BB962C8B-B14F-4D97-AF65-F5344CB8AC3E}">
        <p14:creationId xmlns:p14="http://schemas.microsoft.com/office/powerpoint/2010/main" val="1548145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40" y="184822"/>
            <a:ext cx="7886700" cy="697715"/>
          </a:xfrm>
        </p:spPr>
        <p:txBody>
          <a:bodyPr/>
          <a:lstStyle/>
          <a:p>
            <a:r>
              <a:rPr lang="en-US" dirty="0" smtClean="0">
                <a:solidFill>
                  <a:schemeClr val="accent1">
                    <a:lumMod val="60000"/>
                    <a:lumOff val="40000"/>
                  </a:schemeClr>
                </a:solidFill>
              </a:rPr>
              <a:t>Covid-19 Characteristics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35467" y="882537"/>
            <a:ext cx="4728961" cy="5595536"/>
          </a:xfrm>
        </p:spPr>
        <p:txBody>
          <a:bodyPr>
            <a:normAutofit fontScale="70000" lnSpcReduction="20000"/>
          </a:bodyPr>
          <a:lstStyle/>
          <a:p>
            <a:pPr>
              <a:spcAft>
                <a:spcPts val="1200"/>
              </a:spcAft>
            </a:pPr>
            <a:r>
              <a:rPr lang="en-US" b="1" dirty="0"/>
              <a:t>SARS-CoV-2 </a:t>
            </a:r>
            <a:r>
              <a:rPr lang="en-US" dirty="0"/>
              <a:t>is an enveloped virus with a single stranded </a:t>
            </a:r>
            <a:r>
              <a:rPr lang="en-US" b="1" dirty="0"/>
              <a:t>RNA molecule</a:t>
            </a:r>
          </a:p>
          <a:p>
            <a:pPr>
              <a:spcAft>
                <a:spcPts val="1200"/>
              </a:spcAft>
            </a:pPr>
            <a:r>
              <a:rPr lang="en-US" dirty="0"/>
              <a:t>Genetic materials: a small number of genes (4 main structural proteins and 16 nonstructural proteins*)</a:t>
            </a:r>
          </a:p>
          <a:p>
            <a:pPr>
              <a:spcAft>
                <a:spcPts val="600"/>
              </a:spcAft>
            </a:pPr>
            <a:r>
              <a:rPr lang="en-US" dirty="0"/>
              <a:t>Four main structural proteins make up the </a:t>
            </a:r>
            <a:r>
              <a:rPr lang="en-US" b="1" dirty="0"/>
              <a:t>capsid</a:t>
            </a:r>
            <a:r>
              <a:rPr lang="en-US" dirty="0"/>
              <a:t> and </a:t>
            </a:r>
            <a:r>
              <a:rPr lang="en-US" b="1" dirty="0"/>
              <a:t>envelope</a:t>
            </a:r>
            <a:r>
              <a:rPr lang="en-US" dirty="0"/>
              <a:t>:</a:t>
            </a:r>
          </a:p>
          <a:p>
            <a:pPr marL="347472" indent="-347472">
              <a:spcAft>
                <a:spcPts val="600"/>
              </a:spcAft>
            </a:pPr>
            <a:r>
              <a:rPr lang="en-US" b="1" dirty="0"/>
              <a:t>spike (S) glycoproteins </a:t>
            </a:r>
            <a:r>
              <a:rPr lang="en-US" dirty="0"/>
              <a:t>(protrudes from the viral surface and aids to binding the envelope of the virus to the host cells)</a:t>
            </a:r>
            <a:endParaRPr lang="en-US" b="1" dirty="0"/>
          </a:p>
          <a:p>
            <a:pPr marL="347472" indent="-347472">
              <a:spcAft>
                <a:spcPts val="600"/>
              </a:spcAft>
            </a:pPr>
            <a:r>
              <a:rPr lang="en-US" b="1" dirty="0"/>
              <a:t>envelope (E) glycoproteins </a:t>
            </a:r>
            <a:r>
              <a:rPr lang="en-US" dirty="0"/>
              <a:t>(production and maturation of the virus)</a:t>
            </a:r>
            <a:endParaRPr lang="en-US" b="1" dirty="0"/>
          </a:p>
          <a:p>
            <a:pPr marL="347472" indent="-347472">
              <a:spcAft>
                <a:spcPts val="600"/>
              </a:spcAft>
            </a:pPr>
            <a:r>
              <a:rPr lang="en-US" b="1" dirty="0"/>
              <a:t>membrane (M) glycoproteins </a:t>
            </a:r>
            <a:r>
              <a:rPr lang="en-US" dirty="0"/>
              <a:t>(determines the shape of the virus envelope)</a:t>
            </a:r>
            <a:endParaRPr lang="en-US" b="1" dirty="0"/>
          </a:p>
          <a:p>
            <a:pPr marL="347472" indent="-347472">
              <a:spcAft>
                <a:spcPts val="1200"/>
              </a:spcAft>
            </a:pPr>
            <a:r>
              <a:rPr lang="en-US" b="1" dirty="0" err="1"/>
              <a:t>nucleocapsid</a:t>
            </a:r>
            <a:r>
              <a:rPr lang="en-US" b="1" dirty="0"/>
              <a:t> (N) proteins </a:t>
            </a:r>
            <a:r>
              <a:rPr lang="en-US" dirty="0"/>
              <a:t>(involved in viral replication)</a:t>
            </a:r>
            <a:endParaRPr lang="en-US" b="1" dirty="0"/>
          </a:p>
          <a:p>
            <a:endParaRPr lang="en-US" dirty="0"/>
          </a:p>
        </p:txBody>
      </p:sp>
      <p:pic>
        <p:nvPicPr>
          <p:cNvPr id="1026" name="Picture 2" descr="ScienCell Research Laboratories | Helping the Scientists of tod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539" y="1661375"/>
            <a:ext cx="3798615" cy="3219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68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nglish - COVID-19 IN TULARE COUN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825625"/>
            <a:ext cx="7825456" cy="2898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5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10000"/>
              </a:lnSpc>
              <a:spcAft>
                <a:spcPts val="600"/>
              </a:spcAft>
            </a:pPr>
            <a:r>
              <a:rPr lang="en-US" sz="1900" dirty="0"/>
              <a:t>Once </a:t>
            </a:r>
            <a:r>
              <a:rPr lang="en-US" sz="1900" b="1" dirty="0" smtClean="0"/>
              <a:t>transmitted, </a:t>
            </a:r>
            <a:r>
              <a:rPr lang="en-US" sz="1900" dirty="0" smtClean="0"/>
              <a:t>viral </a:t>
            </a:r>
            <a:r>
              <a:rPr lang="en-US" sz="1900" dirty="0"/>
              <a:t>S-proteins bind to an enzyme on the host cells: </a:t>
            </a:r>
            <a:r>
              <a:rPr lang="en-US" sz="1900" b="1" dirty="0"/>
              <a:t>Angiotensin-converting enzyme 2 (ACE2)</a:t>
            </a:r>
          </a:p>
          <a:p>
            <a:pPr marL="687388" lvl="1">
              <a:lnSpc>
                <a:spcPct val="110000"/>
              </a:lnSpc>
              <a:spcBef>
                <a:spcPts val="0"/>
              </a:spcBef>
              <a:spcAft>
                <a:spcPts val="600"/>
              </a:spcAft>
            </a:pPr>
            <a:r>
              <a:rPr lang="en-US" sz="1800" dirty="0"/>
              <a:t>Physiological functions: Lowering blood pressure, controlling fluid balance, and regulating the inflammatory response.</a:t>
            </a:r>
          </a:p>
          <a:p>
            <a:pPr marL="687388" lvl="1">
              <a:lnSpc>
                <a:spcPct val="110000"/>
              </a:lnSpc>
              <a:spcBef>
                <a:spcPts val="0"/>
              </a:spcBef>
              <a:spcAft>
                <a:spcPts val="600"/>
              </a:spcAft>
            </a:pPr>
            <a:r>
              <a:rPr lang="en-US" sz="1800" dirty="0"/>
              <a:t>Present in tissues, including lungs, kidneys, heart, arteries, and the gastrointestinal tract</a:t>
            </a:r>
          </a:p>
          <a:p>
            <a:pPr marL="687388" lvl="1">
              <a:lnSpc>
                <a:spcPct val="110000"/>
              </a:lnSpc>
              <a:spcBef>
                <a:spcPts val="0"/>
              </a:spcBef>
              <a:spcAft>
                <a:spcPts val="600"/>
              </a:spcAft>
            </a:pPr>
            <a:r>
              <a:rPr lang="en-US" sz="1800" dirty="0"/>
              <a:t>Since the virus interacts with this enzyme on the host tissues, it has an increased ability to infect many tissues.</a:t>
            </a:r>
          </a:p>
          <a:p>
            <a:endParaRPr lang="en-US" dirty="0"/>
          </a:p>
        </p:txBody>
      </p:sp>
    </p:spTree>
    <p:extLst>
      <p:ext uri="{BB962C8B-B14F-4D97-AF65-F5344CB8AC3E}">
        <p14:creationId xmlns:p14="http://schemas.microsoft.com/office/powerpoint/2010/main" val="128389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Testing</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628650" y="1429555"/>
            <a:ext cx="7886700" cy="4747408"/>
          </a:xfrm>
        </p:spPr>
        <p:txBody>
          <a:bodyPr/>
          <a:lstStyle/>
          <a:p>
            <a:r>
              <a:rPr lang="en-US" dirty="0" smtClean="0"/>
              <a:t>Diagnostic Tests – to determine if individual is currently infected</a:t>
            </a:r>
          </a:p>
          <a:p>
            <a:pPr lvl="2"/>
            <a:r>
              <a:rPr lang="en-US" dirty="0" smtClean="0"/>
              <a:t>PCR – Most accurate test </a:t>
            </a:r>
          </a:p>
          <a:p>
            <a:pPr lvl="3"/>
            <a:r>
              <a:rPr lang="en-US" dirty="0" smtClean="0"/>
              <a:t>Tests for presence of the viral RNA in nasal secretion</a:t>
            </a:r>
          </a:p>
          <a:p>
            <a:pPr lvl="2"/>
            <a:r>
              <a:rPr lang="en-US" dirty="0" smtClean="0"/>
              <a:t>Rapid Antigen Test – less accurate but faster</a:t>
            </a:r>
          </a:p>
          <a:p>
            <a:pPr lvl="3"/>
            <a:r>
              <a:rPr lang="en-US" dirty="0" smtClean="0"/>
              <a:t>Tests for presence of viral antigen</a:t>
            </a:r>
          </a:p>
          <a:p>
            <a:r>
              <a:rPr lang="en-US" dirty="0" smtClean="0"/>
              <a:t>Antibody Tests – to determine if individual has had previous infection and has current immunity</a:t>
            </a:r>
          </a:p>
          <a:p>
            <a:pPr lvl="2"/>
            <a:r>
              <a:rPr lang="en-US" dirty="0" smtClean="0"/>
              <a:t>There are many of these tests, some are not as sensitive</a:t>
            </a:r>
          </a:p>
          <a:p>
            <a:pPr lvl="2"/>
            <a:r>
              <a:rPr lang="en-US" dirty="0" smtClean="0"/>
              <a:t>Even if there are Abs present, we still don’t know at this point how long they will last after </a:t>
            </a:r>
            <a:r>
              <a:rPr lang="en-US" dirty="0" err="1" smtClean="0"/>
              <a:t>Covid</a:t>
            </a:r>
            <a:r>
              <a:rPr lang="en-US" dirty="0" smtClean="0"/>
              <a:t> infection</a:t>
            </a:r>
          </a:p>
        </p:txBody>
      </p:sp>
    </p:spTree>
    <p:extLst>
      <p:ext uri="{BB962C8B-B14F-4D97-AF65-F5344CB8AC3E}">
        <p14:creationId xmlns:p14="http://schemas.microsoft.com/office/powerpoint/2010/main" val="2838016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224" y="1091529"/>
            <a:ext cx="7886700" cy="5090330"/>
          </a:xfrm>
        </p:spPr>
        <p:txBody>
          <a:bodyPr>
            <a:normAutofit fontScale="92500" lnSpcReduction="20000"/>
          </a:bodyPr>
          <a:lstStyle/>
          <a:p>
            <a:pPr marL="342900" indent="-342900">
              <a:spcAft>
                <a:spcPts val="600"/>
              </a:spcAft>
            </a:pPr>
            <a:r>
              <a:rPr lang="en-US" dirty="0"/>
              <a:t>A </a:t>
            </a:r>
            <a:r>
              <a:rPr lang="en-US" b="1" dirty="0"/>
              <a:t>contagious disease </a:t>
            </a:r>
            <a:r>
              <a:rPr lang="en-US" dirty="0"/>
              <a:t>has a </a:t>
            </a:r>
            <a:r>
              <a:rPr lang="en-US" b="1" dirty="0"/>
              <a:t>high R</a:t>
            </a:r>
            <a:r>
              <a:rPr lang="en-US" b="1" baseline="-25000" dirty="0"/>
              <a:t>0</a:t>
            </a:r>
            <a:r>
              <a:rPr lang="en-US" b="1" dirty="0"/>
              <a:t> value </a:t>
            </a:r>
            <a:r>
              <a:rPr lang="en-US" dirty="0"/>
              <a:t>(for example, measles transmitted via aerosol R</a:t>
            </a:r>
            <a:r>
              <a:rPr lang="en-US" baseline="-25000" dirty="0"/>
              <a:t>0</a:t>
            </a:r>
            <a:r>
              <a:rPr lang="en-US" dirty="0"/>
              <a:t> = 12 − 18), compared to a disease that does not spread easily from person to person (for example, Ebola transmitted directly through body fluids R</a:t>
            </a:r>
            <a:r>
              <a:rPr lang="en-US" baseline="-25000" dirty="0"/>
              <a:t>0</a:t>
            </a:r>
            <a:r>
              <a:rPr lang="en-US" dirty="0"/>
              <a:t> = 2).</a:t>
            </a:r>
          </a:p>
          <a:p>
            <a:pPr marL="800100" lvl="1" indent="-342900">
              <a:spcAft>
                <a:spcPts val="600"/>
              </a:spcAft>
            </a:pPr>
            <a:r>
              <a:rPr lang="en-US" dirty="0"/>
              <a:t>The maximum R</a:t>
            </a:r>
            <a:r>
              <a:rPr lang="en-US" baseline="-25000" dirty="0"/>
              <a:t>0</a:t>
            </a:r>
            <a:r>
              <a:rPr lang="en-US" dirty="0"/>
              <a:t> for COVID-19 was calculated (May 2020) in the 5 to 6 range, higher than earlier estimates from China of 2.2 to 2.7.</a:t>
            </a:r>
          </a:p>
          <a:p>
            <a:pPr marL="800100" lvl="1" indent="-342900">
              <a:spcAft>
                <a:spcPts val="600"/>
              </a:spcAft>
            </a:pPr>
            <a:r>
              <a:rPr lang="en-US" dirty="0"/>
              <a:t>The R</a:t>
            </a:r>
            <a:r>
              <a:rPr lang="en-US" baseline="-25000" dirty="0"/>
              <a:t>0</a:t>
            </a:r>
            <a:r>
              <a:rPr lang="en-US" dirty="0"/>
              <a:t> is crucial to determine what percentage of the population must be immune in order to halt the disease spread.</a:t>
            </a:r>
          </a:p>
          <a:p>
            <a:pPr marL="1714500" lvl="3" indent="-342900">
              <a:spcAft>
                <a:spcPts val="600"/>
              </a:spcAft>
            </a:pPr>
            <a:r>
              <a:rPr lang="en-US" dirty="0"/>
              <a:t>With an R</a:t>
            </a:r>
            <a:r>
              <a:rPr lang="en-US" baseline="-25000" dirty="0"/>
              <a:t>0</a:t>
            </a:r>
            <a:r>
              <a:rPr lang="en-US" dirty="0"/>
              <a:t> of 5.7 for example, we know that at least 82% of the population must be immune, thereby preventing its spread through </a:t>
            </a:r>
            <a:r>
              <a:rPr lang="en-US" b="1" dirty="0"/>
              <a:t>herd immunity.</a:t>
            </a:r>
          </a:p>
          <a:p>
            <a:pPr marL="1714500" lvl="3" indent="-342900">
              <a:spcAft>
                <a:spcPts val="600"/>
              </a:spcAft>
            </a:pPr>
            <a:r>
              <a:rPr lang="en-US" dirty="0"/>
              <a:t>The goal is to get the </a:t>
            </a:r>
            <a:r>
              <a:rPr lang="en-US" b="1" dirty="0"/>
              <a:t>R</a:t>
            </a:r>
            <a:r>
              <a:rPr lang="en-US" b="1" baseline="-25000" dirty="0"/>
              <a:t>e</a:t>
            </a:r>
            <a:r>
              <a:rPr lang="en-US" dirty="0"/>
              <a:t>,</a:t>
            </a:r>
            <a:r>
              <a:rPr lang="en-US" baseline="-25000" dirty="0"/>
              <a:t> </a:t>
            </a:r>
            <a:r>
              <a:rPr lang="en-US" dirty="0"/>
              <a:t>the effective reproduction rate in the current (recovered/vaccinated) state of the population, to a value of 1 or less.</a:t>
            </a:r>
          </a:p>
          <a:p>
            <a:endParaRPr lang="en-US" dirty="0"/>
          </a:p>
        </p:txBody>
      </p:sp>
    </p:spTree>
    <p:extLst>
      <p:ext uri="{BB962C8B-B14F-4D97-AF65-F5344CB8AC3E}">
        <p14:creationId xmlns:p14="http://schemas.microsoft.com/office/powerpoint/2010/main" val="174221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756458"/>
            <a:ext cx="7886700" cy="5420505"/>
          </a:xfrm>
        </p:spPr>
        <p:txBody>
          <a:bodyPr/>
          <a:lstStyle/>
          <a:p>
            <a:r>
              <a:rPr lang="en-US" dirty="0" smtClean="0"/>
              <a:t>Vaccines have been developed!</a:t>
            </a:r>
          </a:p>
          <a:p>
            <a:pPr lvl="1"/>
            <a:r>
              <a:rPr lang="en-US" dirty="0" smtClean="0"/>
              <a:t>They are safe.</a:t>
            </a:r>
          </a:p>
          <a:p>
            <a:pPr lvl="1"/>
            <a:r>
              <a:rPr lang="en-US" dirty="0" smtClean="0"/>
              <a:t>They have been approved by the FDA.</a:t>
            </a:r>
          </a:p>
          <a:p>
            <a:pPr lvl="1"/>
            <a:r>
              <a:rPr lang="en-US" dirty="0" smtClean="0"/>
              <a:t>mRNA technology is not new, scientists just finally got it to work for a vaccine.</a:t>
            </a:r>
          </a:p>
          <a:p>
            <a:pPr lvl="1"/>
            <a:r>
              <a:rPr lang="en-US" dirty="0" smtClean="0"/>
              <a:t>People have worries over how “fast” these were developed.  However, they are safe.</a:t>
            </a:r>
          </a:p>
          <a:p>
            <a:pPr lvl="3"/>
            <a:r>
              <a:rPr lang="en-US" dirty="0" smtClean="0"/>
              <a:t>Remember that this was a pandemic the entire world was dealing with.  Many institutions around the world stopped other research and put all of their efforts into Covid-19 vaccine development.</a:t>
            </a:r>
          </a:p>
          <a:p>
            <a:pPr lvl="3"/>
            <a:r>
              <a:rPr lang="en-US" dirty="0" smtClean="0"/>
              <a:t>Money was not an issue, these institutions were given as much money as they needed to expedite the process.</a:t>
            </a:r>
          </a:p>
          <a:p>
            <a:pPr lvl="3"/>
            <a:endParaRPr lang="en-US" dirty="0"/>
          </a:p>
        </p:txBody>
      </p:sp>
    </p:spTree>
    <p:extLst>
      <p:ext uri="{BB962C8B-B14F-4D97-AF65-F5344CB8AC3E}">
        <p14:creationId xmlns:p14="http://schemas.microsoft.com/office/powerpoint/2010/main" val="910568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discuss how Covid-19 enters cells and how the mRNA vaccine works.</a:t>
            </a:r>
            <a:endParaRPr lang="en-US" dirty="0"/>
          </a:p>
        </p:txBody>
      </p:sp>
    </p:spTree>
    <p:extLst>
      <p:ext uri="{BB962C8B-B14F-4D97-AF65-F5344CB8AC3E}">
        <p14:creationId xmlns:p14="http://schemas.microsoft.com/office/powerpoint/2010/main" val="284812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985837" y="328612"/>
            <a:ext cx="7172325" cy="6200775"/>
          </a:xfrm>
          <a:prstGeom prst="rect">
            <a:avLst/>
          </a:prstGeom>
        </p:spPr>
      </p:pic>
    </p:spTree>
    <p:extLst>
      <p:ext uri="{BB962C8B-B14F-4D97-AF65-F5344CB8AC3E}">
        <p14:creationId xmlns:p14="http://schemas.microsoft.com/office/powerpoint/2010/main" val="194275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40000"/>
                    <a:lumOff val="60000"/>
                  </a:schemeClr>
                </a:solidFill>
              </a:rPr>
              <a:t>What does our Immune System do?</a:t>
            </a:r>
            <a:endParaRPr lang="en-US" sz="4000" dirty="0">
              <a:solidFill>
                <a:schemeClr val="accent5">
                  <a:lumMod val="40000"/>
                  <a:lumOff val="60000"/>
                </a:schemeClr>
              </a:solidFill>
            </a:endParaRPr>
          </a:p>
        </p:txBody>
      </p:sp>
      <p:sp>
        <p:nvSpPr>
          <p:cNvPr id="3" name="Content Placeholder 2"/>
          <p:cNvSpPr>
            <a:spLocks noGrp="1"/>
          </p:cNvSpPr>
          <p:nvPr>
            <p:ph idx="1"/>
          </p:nvPr>
        </p:nvSpPr>
        <p:spPr/>
        <p:txBody>
          <a:bodyPr/>
          <a:lstStyle/>
          <a:p>
            <a:r>
              <a:rPr lang="en-US" dirty="0" smtClean="0"/>
              <a:t>Our immune system checks out anything foreign (antigens) that enter into our body</a:t>
            </a:r>
          </a:p>
          <a:p>
            <a:pPr lvl="2"/>
            <a:r>
              <a:rPr lang="en-US" dirty="0" smtClean="0"/>
              <a:t>Just because it is foreign does not mean it causes disease</a:t>
            </a:r>
          </a:p>
          <a:p>
            <a:pPr lvl="3"/>
            <a:r>
              <a:rPr lang="en-US" dirty="0" smtClean="0"/>
              <a:t>Only a small number of microbes are pathogenic</a:t>
            </a:r>
          </a:p>
          <a:p>
            <a:pPr lvl="2"/>
            <a:r>
              <a:rPr lang="en-US" dirty="0" smtClean="0"/>
              <a:t>But our immune system has to </a:t>
            </a:r>
            <a:r>
              <a:rPr lang="en-US" smtClean="0"/>
              <a:t>check out everything, </a:t>
            </a:r>
            <a:r>
              <a:rPr lang="en-US" dirty="0" smtClean="0"/>
              <a:t>regardless</a:t>
            </a:r>
          </a:p>
          <a:p>
            <a:r>
              <a:rPr lang="en-US" dirty="0" smtClean="0"/>
              <a:t>Most antigen is </a:t>
            </a:r>
            <a:r>
              <a:rPr lang="en-US" smtClean="0"/>
              <a:t>quickly removed without causing problems</a:t>
            </a:r>
            <a:endParaRPr lang="en-US" dirty="0" smtClean="0"/>
          </a:p>
          <a:p>
            <a:r>
              <a:rPr lang="en-US" dirty="0" smtClean="0"/>
              <a:t>If the antigen is pathogenic, it might start to cause disease before the immune system can clear it</a:t>
            </a:r>
            <a:endParaRPr lang="en-US" dirty="0"/>
          </a:p>
        </p:txBody>
      </p:sp>
    </p:spTree>
    <p:extLst>
      <p:ext uri="{BB962C8B-B14F-4D97-AF65-F5344CB8AC3E}">
        <p14:creationId xmlns:p14="http://schemas.microsoft.com/office/powerpoint/2010/main" val="3722281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2554" y="349740"/>
            <a:ext cx="5807643" cy="6184064"/>
          </a:xfrm>
          <a:prstGeom prst="rect">
            <a:avLst/>
          </a:prstGeom>
        </p:spPr>
      </p:pic>
    </p:spTree>
    <p:extLst>
      <p:ext uri="{BB962C8B-B14F-4D97-AF65-F5344CB8AC3E}">
        <p14:creationId xmlns:p14="http://schemas.microsoft.com/office/powerpoint/2010/main" val="318584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053" y="290339"/>
            <a:ext cx="5811986" cy="6210214"/>
          </a:xfrm>
          <a:prstGeom prst="rect">
            <a:avLst/>
          </a:prstGeom>
        </p:spPr>
      </p:pic>
    </p:spTree>
    <p:extLst>
      <p:ext uri="{BB962C8B-B14F-4D97-AF65-F5344CB8AC3E}">
        <p14:creationId xmlns:p14="http://schemas.microsoft.com/office/powerpoint/2010/main" val="9807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4599" y="257696"/>
            <a:ext cx="5751607" cy="6209606"/>
          </a:xfrm>
          <a:prstGeom prst="rect">
            <a:avLst/>
          </a:prstGeom>
        </p:spPr>
      </p:pic>
    </p:spTree>
    <p:extLst>
      <p:ext uri="{BB962C8B-B14F-4D97-AF65-F5344CB8AC3E}">
        <p14:creationId xmlns:p14="http://schemas.microsoft.com/office/powerpoint/2010/main" val="322887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370" y="407843"/>
            <a:ext cx="5483347" cy="5909830"/>
          </a:xfrm>
          <a:prstGeom prst="rect">
            <a:avLst/>
          </a:prstGeom>
        </p:spPr>
      </p:pic>
    </p:spTree>
    <p:extLst>
      <p:ext uri="{BB962C8B-B14F-4D97-AF65-F5344CB8AC3E}">
        <p14:creationId xmlns:p14="http://schemas.microsoft.com/office/powerpoint/2010/main" val="2706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874" y="264622"/>
            <a:ext cx="6143625" cy="6096000"/>
          </a:xfrm>
          <a:prstGeom prst="rect">
            <a:avLst/>
          </a:prstGeom>
        </p:spPr>
      </p:pic>
    </p:spTree>
    <p:extLst>
      <p:ext uri="{BB962C8B-B14F-4D97-AF65-F5344CB8AC3E}">
        <p14:creationId xmlns:p14="http://schemas.microsoft.com/office/powerpoint/2010/main" val="123811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1328" y="211974"/>
            <a:ext cx="6043006" cy="6351773"/>
          </a:xfrm>
          <a:prstGeom prst="rect">
            <a:avLst/>
          </a:prstGeom>
        </p:spPr>
      </p:pic>
    </p:spTree>
    <p:extLst>
      <p:ext uri="{BB962C8B-B14F-4D97-AF65-F5344CB8AC3E}">
        <p14:creationId xmlns:p14="http://schemas.microsoft.com/office/powerpoint/2010/main" val="35801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00250" y="385762"/>
            <a:ext cx="5143500" cy="6086475"/>
          </a:xfrm>
          <a:prstGeom prst="rect">
            <a:avLst/>
          </a:prstGeom>
        </p:spPr>
      </p:pic>
    </p:spTree>
    <p:extLst>
      <p:ext uri="{BB962C8B-B14F-4D97-AF65-F5344CB8AC3E}">
        <p14:creationId xmlns:p14="http://schemas.microsoft.com/office/powerpoint/2010/main" val="308101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61950"/>
            <a:ext cx="7924800" cy="6134100"/>
          </a:xfrm>
          <a:prstGeom prst="rect">
            <a:avLst/>
          </a:prstGeom>
        </p:spPr>
      </p:pic>
    </p:spTree>
    <p:extLst>
      <p:ext uri="{BB962C8B-B14F-4D97-AF65-F5344CB8AC3E}">
        <p14:creationId xmlns:p14="http://schemas.microsoft.com/office/powerpoint/2010/main" val="200570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981" y="390698"/>
            <a:ext cx="7129110" cy="6018415"/>
          </a:xfrm>
          <a:prstGeom prst="rect">
            <a:avLst/>
          </a:prstGeom>
        </p:spPr>
      </p:pic>
    </p:spTree>
    <p:extLst>
      <p:ext uri="{BB962C8B-B14F-4D97-AF65-F5344CB8AC3E}">
        <p14:creationId xmlns:p14="http://schemas.microsoft.com/office/powerpoint/2010/main" val="407489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Literacy is so important!</a:t>
            </a:r>
            <a:endParaRPr lang="en-US" dirty="0"/>
          </a:p>
        </p:txBody>
      </p:sp>
      <p:sp>
        <p:nvSpPr>
          <p:cNvPr id="3" name="Content Placeholder 2"/>
          <p:cNvSpPr>
            <a:spLocks noGrp="1"/>
          </p:cNvSpPr>
          <p:nvPr>
            <p:ph idx="1"/>
          </p:nvPr>
        </p:nvSpPr>
        <p:spPr>
          <a:xfrm>
            <a:off x="731681" y="1465017"/>
            <a:ext cx="3840319" cy="4351338"/>
          </a:xfrm>
        </p:spPr>
        <p:txBody>
          <a:bodyPr>
            <a:normAutofit fontScale="85000" lnSpcReduction="20000"/>
          </a:bodyPr>
          <a:lstStyle/>
          <a:p>
            <a:r>
              <a:rPr lang="en-US" dirty="0" smtClean="0"/>
              <a:t>Scientific literacy is not knowing everything about science</a:t>
            </a:r>
          </a:p>
          <a:p>
            <a:r>
              <a:rPr lang="en-US" dirty="0" smtClean="0"/>
              <a:t>It’s the ability to understand that the conspiracy theory that you just read on Facebook might not be true (I promise, Bill Gates is not looking to microchip us with the COVID vaccine)</a:t>
            </a:r>
          </a:p>
          <a:p>
            <a:r>
              <a:rPr lang="en-US" dirty="0" smtClean="0"/>
              <a:t>It’s the ability to say, I don’t know about this, but I’m going to go to a trusted source and ask questions</a:t>
            </a:r>
            <a:endParaRPr lang="en-US" dirty="0"/>
          </a:p>
        </p:txBody>
      </p:sp>
      <p:pic>
        <p:nvPicPr>
          <p:cNvPr id="3074" name="Picture 2" descr="Lesson Overview 1.2 Science in Context. - ppt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031" y="2257373"/>
            <a:ext cx="3989731" cy="29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27279"/>
            <a:ext cx="7886700" cy="5249684"/>
          </a:xfrm>
        </p:spPr>
        <p:txBody>
          <a:bodyPr/>
          <a:lstStyle/>
          <a:p>
            <a:r>
              <a:rPr lang="en-US" dirty="0" smtClean="0"/>
              <a:t>Why do we have an immune system?</a:t>
            </a:r>
          </a:p>
          <a:p>
            <a:pPr lvl="2"/>
            <a:r>
              <a:rPr lang="en-US" dirty="0" smtClean="0"/>
              <a:t>Again, most of what we come into contact with does not cause disease</a:t>
            </a:r>
          </a:p>
          <a:p>
            <a:pPr lvl="2"/>
            <a:r>
              <a:rPr lang="en-US" dirty="0" smtClean="0"/>
              <a:t>However, there are organisms that can cause disease in us </a:t>
            </a:r>
          </a:p>
          <a:p>
            <a:pPr lvl="4"/>
            <a:r>
              <a:rPr lang="en-US" dirty="0" smtClean="0"/>
              <a:t>Viruses</a:t>
            </a:r>
          </a:p>
          <a:p>
            <a:pPr lvl="4"/>
            <a:r>
              <a:rPr lang="en-US" dirty="0" smtClean="0"/>
              <a:t>Bacteria</a:t>
            </a:r>
          </a:p>
          <a:p>
            <a:pPr lvl="4"/>
            <a:r>
              <a:rPr lang="en-US" dirty="0" smtClean="0"/>
              <a:t>Fungi</a:t>
            </a:r>
          </a:p>
          <a:p>
            <a:pPr lvl="4"/>
            <a:r>
              <a:rPr lang="en-US" dirty="0" smtClean="0"/>
              <a:t>Parasitic Protists</a:t>
            </a:r>
          </a:p>
          <a:p>
            <a:pPr lvl="4"/>
            <a:r>
              <a:rPr lang="en-US" dirty="0" smtClean="0"/>
              <a:t>Parasitic worms</a:t>
            </a:r>
          </a:p>
          <a:p>
            <a:pPr lvl="2"/>
            <a:r>
              <a:rPr lang="en-US" dirty="0" smtClean="0"/>
              <a:t>Without a functioning immune system, a person will quickly succumb to any number of diseases</a:t>
            </a:r>
          </a:p>
          <a:p>
            <a:pPr lvl="2"/>
            <a:r>
              <a:rPr lang="en-US" dirty="0" smtClean="0"/>
              <a:t>Those of us with a functioning immune system are able </a:t>
            </a:r>
            <a:r>
              <a:rPr lang="en-US" smtClean="0"/>
              <a:t>to get sick and then get better, but not always</a:t>
            </a:r>
            <a:endParaRPr lang="en-US" dirty="0"/>
          </a:p>
        </p:txBody>
      </p:sp>
    </p:spTree>
    <p:extLst>
      <p:ext uri="{BB962C8B-B14F-4D97-AF65-F5344CB8AC3E}">
        <p14:creationId xmlns:p14="http://schemas.microsoft.com/office/powerpoint/2010/main" val="2491486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“Over the course of the COVID crisis, we have repeatedly seen leading scientists and scientific organizations change their recommendations, and we have seen multiple scientific studies retracted or at least highly debated.  Many view this as proof that science doesn’t work and/or scientists don’t know what they are doing.  In reality, this is exactly what we expect to see when science works.  Science is a method, not just a body of facts, and the method is often messy.  Peer-review does not end with publication.  Rather, studies are subjected to the scrutiny of the entire scientific community, and the fact that high-profile papers sometimes get retracted is evidence of science correcting itself.  Similarly, the fact that scientists change their views as new evidence about a novel virus comes to light is a good thing!  It means that scientists are learning and adjusting their views rather than clinging to biases and preconceptions.  That’s how science works.”</a:t>
            </a:r>
            <a:endParaRPr lang="en-US" dirty="0"/>
          </a:p>
        </p:txBody>
      </p:sp>
    </p:spTree>
    <p:extLst>
      <p:ext uri="{BB962C8B-B14F-4D97-AF65-F5344CB8AC3E}">
        <p14:creationId xmlns:p14="http://schemas.microsoft.com/office/powerpoint/2010/main" val="130396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are a lot, a lot of misconceptions about vaccinations.  Vaccinations save lives, period – and this is so important now if we want to get us all back to school, football games, economy up, etc.  </a:t>
            </a:r>
          </a:p>
          <a:p>
            <a:r>
              <a:rPr lang="en-US" dirty="0" smtClean="0"/>
              <a:t>I have a document on my website called Debunking Vaccine Myths that will help explain the misinformation on vaccines.</a:t>
            </a:r>
          </a:p>
          <a:p>
            <a:pPr lvl="2"/>
            <a:r>
              <a:rPr lang="en-US" dirty="0">
                <a:hlinkClick r:id="rId2"/>
              </a:rPr>
              <a:t>http://jcapers-irsc.weebly.com/virus-information.html</a:t>
            </a:r>
            <a:endParaRPr lang="en-US" dirty="0"/>
          </a:p>
        </p:txBody>
      </p:sp>
    </p:spTree>
    <p:extLst>
      <p:ext uri="{BB962C8B-B14F-4D97-AF65-F5344CB8AC3E}">
        <p14:creationId xmlns:p14="http://schemas.microsoft.com/office/powerpoint/2010/main" val="275952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803" t="3745" r="886" b="2760"/>
          <a:stretch/>
        </p:blipFill>
        <p:spPr>
          <a:xfrm rot="10800000">
            <a:off x="136682" y="64815"/>
            <a:ext cx="8942923" cy="6793184"/>
          </a:xfrm>
        </p:spPr>
      </p:pic>
    </p:spTree>
    <p:extLst>
      <p:ext uri="{BB962C8B-B14F-4D97-AF65-F5344CB8AC3E}">
        <p14:creationId xmlns:p14="http://schemas.microsoft.com/office/powerpoint/2010/main" val="989961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648" y="3503052"/>
            <a:ext cx="8734290" cy="3219720"/>
          </a:xfrm>
        </p:spPr>
        <p:txBody>
          <a:bodyPr>
            <a:normAutofit/>
          </a:bodyPr>
          <a:lstStyle/>
          <a:p>
            <a:r>
              <a:rPr lang="en-US" dirty="0" smtClean="0"/>
              <a:t>How do B and T cells protect us?</a:t>
            </a:r>
          </a:p>
          <a:p>
            <a:pPr lvl="2"/>
            <a:r>
              <a:rPr lang="en-US" dirty="0" smtClean="0"/>
              <a:t>B cells make antibodies</a:t>
            </a:r>
          </a:p>
          <a:p>
            <a:pPr lvl="4"/>
            <a:r>
              <a:rPr lang="en-US" dirty="0" smtClean="0"/>
              <a:t>an antibody that is produced by a particular B cell is specific and will recognize a specific pathogen</a:t>
            </a:r>
          </a:p>
          <a:p>
            <a:pPr lvl="2"/>
            <a:r>
              <a:rPr lang="en-US" dirty="0" smtClean="0"/>
              <a:t>T cells have T Cell Receptors that are also specific for the pathogen</a:t>
            </a:r>
          </a:p>
          <a:p>
            <a:pPr lvl="2"/>
            <a:endParaRPr lang="en-US" dirty="0"/>
          </a:p>
          <a:p>
            <a:pPr lvl="2"/>
            <a:r>
              <a:rPr lang="en-US" dirty="0" smtClean="0"/>
              <a:t>After we recover from an infection, we have memory B and T cells that are now specific for that pathogen that will remain in our system for a couple of decades, offering us more protection from the pathogen than what we had before</a:t>
            </a:r>
            <a:endParaRPr lang="en-US" dirty="0"/>
          </a:p>
        </p:txBody>
      </p:sp>
      <p:pic>
        <p:nvPicPr>
          <p:cNvPr id="2050" name="Picture 2" descr="Monoclonal antibody discovery: current status and future persp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285" y="122347"/>
            <a:ext cx="5013102" cy="3342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99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Prior infections and vaccinations can give us protection from disease for a long time</a:t>
            </a:r>
          </a:p>
          <a:p>
            <a:endParaRPr lang="en-US"/>
          </a:p>
          <a:p>
            <a:r>
              <a:rPr lang="en-US" smtClean="0"/>
              <a:t>But why don’t we have long-term immunity against things like colds and flu?</a:t>
            </a:r>
          </a:p>
          <a:p>
            <a:pPr lvl="2"/>
            <a:r>
              <a:rPr lang="en-US" smtClean="0"/>
              <a:t>Because the viruses that are responsible for these diseases mutate often</a:t>
            </a:r>
          </a:p>
          <a:p>
            <a:pPr lvl="2"/>
            <a:r>
              <a:rPr lang="en-US" smtClean="0"/>
              <a:t>When they change too much the antibodies we have no longer recognize them so it’s like our immune system is starting over</a:t>
            </a:r>
            <a:endParaRPr lang="en-US"/>
          </a:p>
        </p:txBody>
      </p:sp>
    </p:spTree>
    <p:extLst>
      <p:ext uri="{BB962C8B-B14F-4D97-AF65-F5344CB8AC3E}">
        <p14:creationId xmlns:p14="http://schemas.microsoft.com/office/powerpoint/2010/main" val="70545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16" t="2366" r="2365" b="2957"/>
          <a:stretch/>
        </p:blipFill>
        <p:spPr>
          <a:xfrm>
            <a:off x="324586" y="236337"/>
            <a:ext cx="8319553" cy="6440942"/>
          </a:xfrm>
          <a:ln>
            <a:solidFill>
              <a:schemeClr val="bg1">
                <a:lumMod val="50000"/>
              </a:schemeClr>
            </a:solidFill>
          </a:ln>
        </p:spPr>
      </p:pic>
    </p:spTree>
    <p:extLst>
      <p:ext uri="{BB962C8B-B14F-4D97-AF65-F5344CB8AC3E}">
        <p14:creationId xmlns:p14="http://schemas.microsoft.com/office/powerpoint/2010/main" val="2359855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5">
                    <a:lumMod val="40000"/>
                    <a:lumOff val="60000"/>
                  </a:schemeClr>
                </a:solidFill>
              </a:rPr>
              <a:t>COVID-19</a:t>
            </a:r>
            <a:endParaRPr lang="en-US">
              <a:solidFill>
                <a:schemeClr val="accent5">
                  <a:lumMod val="40000"/>
                  <a:lumOff val="60000"/>
                </a:schemeClr>
              </a:solidFill>
            </a:endParaRPr>
          </a:p>
        </p:txBody>
      </p:sp>
      <p:sp>
        <p:nvSpPr>
          <p:cNvPr id="3" name="Content Placeholder 2"/>
          <p:cNvSpPr>
            <a:spLocks noGrp="1"/>
          </p:cNvSpPr>
          <p:nvPr>
            <p:ph idx="1"/>
          </p:nvPr>
        </p:nvSpPr>
        <p:spPr>
          <a:xfrm>
            <a:off x="628650" y="1825625"/>
            <a:ext cx="7886700" cy="4351338"/>
          </a:xfrm>
        </p:spPr>
        <p:txBody>
          <a:bodyPr>
            <a:normAutofit fontScale="92500" lnSpcReduction="10000"/>
          </a:bodyPr>
          <a:lstStyle/>
          <a:p>
            <a:r>
              <a:rPr lang="en-US" dirty="0" smtClean="0"/>
              <a:t>Covid-19 is what we call a novel virus</a:t>
            </a:r>
          </a:p>
          <a:p>
            <a:r>
              <a:rPr lang="en-US" dirty="0" smtClean="0"/>
              <a:t>It mutated so that it went from infecting another animal (possibly a bat) to us as humans</a:t>
            </a:r>
          </a:p>
          <a:p>
            <a:pPr lvl="2"/>
            <a:r>
              <a:rPr lang="en-US" dirty="0" smtClean="0"/>
              <a:t>Viruses are species specific and tissue specific</a:t>
            </a:r>
          </a:p>
          <a:p>
            <a:pPr lvl="2"/>
            <a:r>
              <a:rPr lang="en-US" dirty="0" smtClean="0"/>
              <a:t>Even though viruses are species specific, mutation can lead to them having the ability to infect another species</a:t>
            </a:r>
          </a:p>
          <a:p>
            <a:r>
              <a:rPr lang="en-US" dirty="0" smtClean="0"/>
              <a:t>Since Covid-19 is new to humans, none of us has immunity to it</a:t>
            </a:r>
          </a:p>
          <a:p>
            <a:r>
              <a:rPr lang="en-US" dirty="0" smtClean="0"/>
              <a:t>Therefore, we are all starting at the Primary Immune Response</a:t>
            </a:r>
          </a:p>
          <a:p>
            <a:pPr lvl="2"/>
            <a:r>
              <a:rPr lang="en-US" dirty="0" smtClean="0"/>
              <a:t>Some of us will be able to fight this off very quickly, and have little to no symptoms</a:t>
            </a:r>
          </a:p>
          <a:p>
            <a:pPr lvl="2"/>
            <a:r>
              <a:rPr lang="en-US" dirty="0" smtClean="0"/>
              <a:t>For some of us, the infection will be much worse</a:t>
            </a:r>
            <a:endParaRPr lang="en-US" dirty="0"/>
          </a:p>
        </p:txBody>
      </p:sp>
      <p:pic>
        <p:nvPicPr>
          <p:cNvPr id="1026" name="Picture 2" descr="What the Coronavirus Does to the Body | Discover Magazine"/>
          <p:cNvPicPr>
            <a:picLocks noChangeAspect="1" noChangeArrowheads="1"/>
          </p:cNvPicPr>
          <p:nvPr/>
        </p:nvPicPr>
        <p:blipFill rotWithShape="1">
          <a:blip r:embed="rId2">
            <a:extLst>
              <a:ext uri="{28A0092B-C50C-407E-A947-70E740481C1C}">
                <a14:useLocalDpi xmlns:a14="http://schemas.microsoft.com/office/drawing/2010/main" val="0"/>
              </a:ext>
            </a:extLst>
          </a:blip>
          <a:srcRect t="5992" b="25935"/>
          <a:stretch/>
        </p:blipFill>
        <p:spPr bwMode="auto">
          <a:xfrm>
            <a:off x="4997003" y="65570"/>
            <a:ext cx="3881236" cy="1760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8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42" y="627890"/>
            <a:ext cx="8489592" cy="5798668"/>
          </a:xfrm>
        </p:spPr>
        <p:txBody>
          <a:bodyPr>
            <a:normAutofit/>
          </a:bodyPr>
          <a:lstStyle/>
          <a:p>
            <a:r>
              <a:rPr lang="en-US" dirty="0" smtClean="0"/>
              <a:t>Because we </a:t>
            </a:r>
            <a:r>
              <a:rPr lang="en-US" dirty="0" smtClean="0"/>
              <a:t>were</a:t>
            </a:r>
            <a:r>
              <a:rPr lang="en-US" dirty="0" smtClean="0"/>
              <a:t> </a:t>
            </a:r>
            <a:r>
              <a:rPr lang="en-US" dirty="0" smtClean="0"/>
              <a:t>all having the Primary Immune </a:t>
            </a:r>
            <a:r>
              <a:rPr lang="en-US" dirty="0" smtClean="0"/>
              <a:t>Response in 2020 and 2021, </a:t>
            </a:r>
            <a:r>
              <a:rPr lang="en-US" dirty="0" smtClean="0"/>
              <a:t>there </a:t>
            </a:r>
            <a:r>
              <a:rPr lang="en-US" dirty="0" smtClean="0"/>
              <a:t>was</a:t>
            </a:r>
            <a:r>
              <a:rPr lang="en-US" dirty="0" smtClean="0"/>
              <a:t> </a:t>
            </a:r>
            <a:r>
              <a:rPr lang="en-US" dirty="0" smtClean="0"/>
              <a:t>no “herd immunity”</a:t>
            </a:r>
          </a:p>
          <a:p>
            <a:pPr lvl="2"/>
            <a:r>
              <a:rPr lang="en-US" dirty="0" smtClean="0"/>
              <a:t>Without herd immunity, the virus spreads very quickly</a:t>
            </a:r>
          </a:p>
          <a:p>
            <a:pPr lvl="2"/>
            <a:r>
              <a:rPr lang="en-US" dirty="0" smtClean="0"/>
              <a:t>Many people sick overloading hospitals and using up supplies</a:t>
            </a:r>
          </a:p>
          <a:p>
            <a:pPr lvl="2"/>
            <a:endParaRPr lang="en-US" dirty="0"/>
          </a:p>
          <a:p>
            <a:pPr lvl="2"/>
            <a:r>
              <a:rPr lang="en-US" dirty="0" smtClean="0"/>
              <a:t>Why </a:t>
            </a:r>
            <a:r>
              <a:rPr lang="en-US" dirty="0" smtClean="0"/>
              <a:t>did we have to</a:t>
            </a:r>
            <a:r>
              <a:rPr lang="en-US" dirty="0" smtClean="0"/>
              <a:t> </a:t>
            </a:r>
            <a:r>
              <a:rPr lang="en-US" dirty="0" smtClean="0"/>
              <a:t>social </a:t>
            </a:r>
            <a:r>
              <a:rPr lang="en-US" dirty="0" smtClean="0"/>
              <a:t>distance </a:t>
            </a:r>
            <a:r>
              <a:rPr lang="en-US" dirty="0" smtClean="0"/>
              <a:t>and </a:t>
            </a:r>
            <a:r>
              <a:rPr lang="en-US" dirty="0" smtClean="0"/>
              <a:t>shut </a:t>
            </a:r>
            <a:r>
              <a:rPr lang="en-US" dirty="0" smtClean="0"/>
              <a:t>things down?</a:t>
            </a:r>
          </a:p>
          <a:p>
            <a:pPr lvl="4"/>
            <a:r>
              <a:rPr lang="en-US" dirty="0" smtClean="0"/>
              <a:t>To slow the spread.  Why?</a:t>
            </a:r>
          </a:p>
          <a:p>
            <a:pPr lvl="5"/>
            <a:r>
              <a:rPr lang="en-US" dirty="0" smtClean="0"/>
              <a:t>Our hospitals </a:t>
            </a:r>
            <a:r>
              <a:rPr lang="en-US" dirty="0" smtClean="0"/>
              <a:t>needed time </a:t>
            </a:r>
            <a:r>
              <a:rPr lang="en-US" dirty="0" smtClean="0"/>
              <a:t>to take care of patients, release them and make room for new patients</a:t>
            </a:r>
          </a:p>
          <a:p>
            <a:pPr lvl="5"/>
            <a:r>
              <a:rPr lang="en-US" dirty="0" smtClean="0"/>
              <a:t>We </a:t>
            </a:r>
            <a:r>
              <a:rPr lang="en-US" dirty="0" smtClean="0"/>
              <a:t>needed </a:t>
            </a:r>
            <a:r>
              <a:rPr lang="en-US" dirty="0" smtClean="0"/>
              <a:t>time to find out what this disease does to the body, we still aren’t 100% sure</a:t>
            </a:r>
          </a:p>
          <a:p>
            <a:pPr lvl="5"/>
            <a:r>
              <a:rPr lang="en-US" dirty="0" smtClean="0"/>
              <a:t>We </a:t>
            </a:r>
            <a:r>
              <a:rPr lang="en-US" dirty="0" smtClean="0"/>
              <a:t>needed </a:t>
            </a:r>
            <a:r>
              <a:rPr lang="en-US" dirty="0" smtClean="0"/>
              <a:t>more time to figure out what drugs are effective for treatment</a:t>
            </a:r>
          </a:p>
          <a:p>
            <a:pPr lvl="5"/>
            <a:r>
              <a:rPr lang="en-US" dirty="0" smtClean="0"/>
              <a:t>We </a:t>
            </a:r>
            <a:r>
              <a:rPr lang="en-US" dirty="0" smtClean="0"/>
              <a:t>needed </a:t>
            </a:r>
            <a:r>
              <a:rPr lang="en-US" dirty="0" smtClean="0"/>
              <a:t>time to develop a vaccine which will help gain herd </a:t>
            </a:r>
            <a:r>
              <a:rPr lang="en-US" dirty="0" smtClean="0"/>
              <a:t>immunity</a:t>
            </a:r>
            <a:endParaRPr lang="en-US" dirty="0" smtClean="0"/>
          </a:p>
        </p:txBody>
      </p:sp>
    </p:spTree>
    <p:extLst>
      <p:ext uri="{BB962C8B-B14F-4D97-AF65-F5344CB8AC3E}">
        <p14:creationId xmlns:p14="http://schemas.microsoft.com/office/powerpoint/2010/main" val="331822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10557</TotalTime>
  <Words>1643</Words>
  <Application>Microsoft Office PowerPoint</Application>
  <PresentationFormat>On-screen Show (4:3)</PresentationFormat>
  <Paragraphs>111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Covid-19 and the mRNA Vaccine</vt:lpstr>
      <vt:lpstr>What does our Immune System do?</vt:lpstr>
      <vt:lpstr>PowerPoint Presentation</vt:lpstr>
      <vt:lpstr>PowerPoint Presentation</vt:lpstr>
      <vt:lpstr>PowerPoint Presentation</vt:lpstr>
      <vt:lpstr>PowerPoint Presentation</vt:lpstr>
      <vt:lpstr>PowerPoint Presentation</vt:lpstr>
      <vt:lpstr>COVID-19</vt:lpstr>
      <vt:lpstr>PowerPoint Presentation</vt:lpstr>
      <vt:lpstr>What is COVID-19?</vt:lpstr>
      <vt:lpstr>Where did it come from?</vt:lpstr>
      <vt:lpstr>Covid-19 Characteristics</vt:lpstr>
      <vt:lpstr>PowerPoint Presentation</vt:lpstr>
      <vt:lpstr>PowerPoint Presentation</vt:lpstr>
      <vt:lpstr>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Literacy is so important!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Immune System, Viral Infection and Covid-19</dc:title>
  <dc:creator>Jamey Capers</dc:creator>
  <cp:lastModifiedBy>Jennifer Capers</cp:lastModifiedBy>
  <cp:revision>32</cp:revision>
  <dcterms:created xsi:type="dcterms:W3CDTF">2020-04-15T15:37:35Z</dcterms:created>
  <dcterms:modified xsi:type="dcterms:W3CDTF">2021-06-06T18:20:22Z</dcterms:modified>
</cp:coreProperties>
</file>