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62" r:id="rId3"/>
    <p:sldId id="297" r:id="rId4"/>
    <p:sldId id="298" r:id="rId5"/>
    <p:sldId id="349" r:id="rId6"/>
    <p:sldId id="300" r:id="rId7"/>
    <p:sldId id="301" r:id="rId8"/>
    <p:sldId id="303" r:id="rId9"/>
    <p:sldId id="345" r:id="rId10"/>
    <p:sldId id="351" r:id="rId11"/>
    <p:sldId id="308" r:id="rId12"/>
    <p:sldId id="310" r:id="rId13"/>
    <p:sldId id="311" r:id="rId14"/>
    <p:sldId id="313" r:id="rId15"/>
    <p:sldId id="346" r:id="rId16"/>
    <p:sldId id="309" r:id="rId17"/>
    <p:sldId id="319" r:id="rId18"/>
    <p:sldId id="321" r:id="rId19"/>
    <p:sldId id="320" r:id="rId20"/>
    <p:sldId id="324" r:id="rId21"/>
    <p:sldId id="348" r:id="rId22"/>
    <p:sldId id="327" r:id="rId23"/>
    <p:sldId id="328" r:id="rId24"/>
    <p:sldId id="333" r:id="rId25"/>
    <p:sldId id="334" r:id="rId26"/>
    <p:sldId id="337" r:id="rId27"/>
    <p:sldId id="352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597E6-6363-4066-BEA7-06C6731A239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A51D-3402-4C52-92ED-D127C5638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03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244P1e9Q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13_Dehydration_Synthesis_and_Hydrolysis-01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publicdomain/mark/1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13_Dehydration_Synthesis_and_Hydrolysis-0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publicdomain/mark/1.0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0322_DNA_Nucleotides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Nucleotide.gi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Atom_clipart_violet.sv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o5opwhQM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9438"/>
            <a:ext cx="7772400" cy="83661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2 - Chemistry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4364" y="3602038"/>
            <a:ext cx="3443835" cy="1655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Microbiology for Health Sciences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</a:p>
          <a:p>
            <a:pPr algn="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3" y="163404"/>
            <a:ext cx="1792687" cy="143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4"/>
          <p:cNvSpPr txBox="1"/>
          <p:nvPr/>
        </p:nvSpPr>
        <p:spPr>
          <a:xfrm>
            <a:off x="887914" y="572945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1026" name="Picture 2" descr="Image result for chemical rea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0" y="2977033"/>
            <a:ext cx="4716082" cy="235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8794"/>
            <a:ext cx="7886700" cy="5198169"/>
          </a:xfrm>
        </p:spPr>
        <p:txBody>
          <a:bodyPr/>
          <a:lstStyle/>
          <a:p>
            <a:r>
              <a:rPr lang="en-US" dirty="0" smtClean="0"/>
              <a:t>Some radioisotopes can be dangerous to living tissue</a:t>
            </a:r>
          </a:p>
          <a:p>
            <a:pPr lvl="2"/>
            <a:r>
              <a:rPr lang="en-US" dirty="0" smtClean="0"/>
              <a:t>Radiation therapy can kill fast growing cancer cells (but can also damage good tissue)</a:t>
            </a:r>
          </a:p>
          <a:p>
            <a:r>
              <a:rPr lang="en-US" dirty="0" smtClean="0"/>
              <a:t>Non-harmful radioisotopes can be used as tracers for diagnostic procedures</a:t>
            </a:r>
            <a:endParaRPr lang="en-US" dirty="0"/>
          </a:p>
        </p:txBody>
      </p:sp>
      <p:pic>
        <p:nvPicPr>
          <p:cNvPr id="3074" name="Picture 2" descr="Image result for isotopes in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6" y="3685621"/>
            <a:ext cx="5269874" cy="296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2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00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Periodic Table of the Elements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4" y="1286376"/>
            <a:ext cx="7780952" cy="5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4"/>
          <p:cNvSpPr txBox="1"/>
          <p:nvPr/>
        </p:nvSpPr>
        <p:spPr>
          <a:xfrm>
            <a:off x="681524" y="646570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498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Models Explain Atom Structure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71596"/>
            <a:ext cx="2729341" cy="270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400" y="2071596"/>
            <a:ext cx="3979906" cy="270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9893" y="4823396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Bohr Model of </a:t>
            </a:r>
            <a:r>
              <a:rPr lang="en-US" b="1" dirty="0"/>
              <a:t>E</a:t>
            </a:r>
            <a:r>
              <a:rPr lang="en-US" b="1" dirty="0" smtClean="0"/>
              <a:t>lectron</a:t>
            </a:r>
            <a:r>
              <a:rPr lang="en-US" dirty="0" smtClean="0"/>
              <a:t> Shells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1328" y="4823396"/>
            <a:ext cx="405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3-D Model of Subshells and Orbitals</a:t>
            </a:r>
            <a:endParaRPr lang="en-US" dirty="0"/>
          </a:p>
        </p:txBody>
      </p:sp>
      <p:sp>
        <p:nvSpPr>
          <p:cNvPr id="9" name="TextBox 4"/>
          <p:cNvSpPr txBox="1"/>
          <p:nvPr/>
        </p:nvSpPr>
        <p:spPr>
          <a:xfrm>
            <a:off x="681524" y="646570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188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614362"/>
            <a:ext cx="82486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0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vs. Charged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atom is “neutral” (has no overall charge) because the number of protons (+) matches the number of electrons (-).</a:t>
            </a:r>
          </a:p>
          <a:p>
            <a:pPr lvl="1"/>
            <a:r>
              <a:rPr lang="en-US" dirty="0" smtClean="0"/>
              <a:t>The equal numbers of plus and minus cancel each other.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Atoms can gain or lose electrons to become </a:t>
            </a:r>
            <a:r>
              <a:rPr lang="en-US" b="1" i="1" dirty="0" smtClean="0"/>
              <a:t>ions</a:t>
            </a:r>
            <a:r>
              <a:rPr lang="en-US" dirty="0" smtClean="0"/>
              <a:t> (charged particles).</a:t>
            </a:r>
          </a:p>
          <a:p>
            <a:pPr lvl="1"/>
            <a:r>
              <a:rPr lang="en-US" dirty="0" smtClean="0"/>
              <a:t>An extra electron results in an overall negative charge.</a:t>
            </a:r>
          </a:p>
          <a:p>
            <a:pPr lvl="1"/>
            <a:r>
              <a:rPr lang="en-US" dirty="0" smtClean="0"/>
              <a:t>Loss of an electron results in an overall positive charge.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1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reaction (formation or breaking of chemical bonds between elements) involves electrons</a:t>
            </a:r>
          </a:p>
          <a:p>
            <a:pPr lvl="2"/>
            <a:r>
              <a:rPr lang="en-US" dirty="0" smtClean="0"/>
              <a:t>In a chemical reaction, you are always following the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4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Atoms Can Bond Together to Make Molecules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059" y="1934267"/>
            <a:ext cx="5297021" cy="3630987"/>
          </a:xfrm>
        </p:spPr>
        <p:txBody>
          <a:bodyPr>
            <a:noAutofit/>
          </a:bodyPr>
          <a:lstStyle/>
          <a:p>
            <a:r>
              <a:rPr lang="en-US" sz="2400" dirty="0"/>
              <a:t>The differences in chemical reactivity between the elements are based on the number and spatial distribution of an atom’s electrons. </a:t>
            </a:r>
            <a:endParaRPr lang="en-US" sz="2400" dirty="0" smtClean="0"/>
          </a:p>
          <a:p>
            <a:r>
              <a:rPr lang="en-US" sz="2400" dirty="0" smtClean="0"/>
              <a:t>Atoms </a:t>
            </a:r>
            <a:r>
              <a:rPr lang="en-US" sz="2400" dirty="0"/>
              <a:t>that chemically react and bond to each other form molecules. </a:t>
            </a:r>
            <a:endParaRPr lang="en-US" sz="2400" dirty="0" smtClean="0"/>
          </a:p>
          <a:p>
            <a:r>
              <a:rPr lang="en-US" sz="2400" dirty="0" smtClean="0"/>
              <a:t>Molecules </a:t>
            </a:r>
            <a:r>
              <a:rPr lang="en-US" sz="2400" dirty="0"/>
              <a:t>are simply two or more atoms chemically bonded together. </a:t>
            </a:r>
            <a:endParaRPr lang="en-US" sz="2400" dirty="0" smtClean="0"/>
          </a:p>
          <a:p>
            <a:r>
              <a:rPr lang="en-US" sz="2400" b="1" i="1" dirty="0" smtClean="0"/>
              <a:t>Electrons</a:t>
            </a:r>
            <a:r>
              <a:rPr lang="en-US" sz="2400" dirty="0" smtClean="0"/>
              <a:t> play a key roles in forming these bonds.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9" y="2133600"/>
            <a:ext cx="2883950" cy="353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4"/>
          <p:cNvSpPr txBox="1"/>
          <p:nvPr/>
        </p:nvSpPr>
        <p:spPr>
          <a:xfrm>
            <a:off x="681524" y="646570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3414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14" y="249216"/>
            <a:ext cx="83055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Electrons Help Atoms Bond Together in Chemical Reactions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22190" cy="4351338"/>
          </a:xfrm>
        </p:spPr>
        <p:txBody>
          <a:bodyPr>
            <a:normAutofit/>
          </a:bodyPr>
          <a:lstStyle/>
          <a:p>
            <a:r>
              <a:rPr lang="en-US" b="1" dirty="0"/>
              <a:t>Ionic</a:t>
            </a:r>
            <a:r>
              <a:rPr lang="en-US" dirty="0"/>
              <a:t> </a:t>
            </a:r>
            <a:r>
              <a:rPr lang="en-US" b="1" dirty="0"/>
              <a:t>bonds</a:t>
            </a:r>
            <a:r>
              <a:rPr lang="en-US" dirty="0"/>
              <a:t> have </a:t>
            </a:r>
            <a:r>
              <a:rPr lang="en-US" i="1" dirty="0"/>
              <a:t>transferred</a:t>
            </a:r>
            <a:r>
              <a:rPr lang="en-US" dirty="0"/>
              <a:t> </a:t>
            </a:r>
            <a:r>
              <a:rPr lang="en-US" i="1" dirty="0"/>
              <a:t>electrons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Their strength varies depending on conditions.</a:t>
            </a:r>
          </a:p>
          <a:p>
            <a:endParaRPr lang="en-US" b="1" dirty="0" smtClean="0"/>
          </a:p>
          <a:p>
            <a:r>
              <a:rPr lang="en-US" b="1" dirty="0" smtClean="0"/>
              <a:t>Covalent</a:t>
            </a:r>
            <a:r>
              <a:rPr lang="en-US" dirty="0" smtClean="0"/>
              <a:t> </a:t>
            </a:r>
            <a:r>
              <a:rPr lang="en-US" b="1" dirty="0" smtClean="0"/>
              <a:t>bonds</a:t>
            </a:r>
            <a:r>
              <a:rPr lang="en-US" dirty="0" smtClean="0"/>
              <a:t> have </a:t>
            </a:r>
            <a:r>
              <a:rPr lang="en-US" i="1" dirty="0" smtClean="0"/>
              <a:t>shared</a:t>
            </a:r>
            <a:r>
              <a:rPr lang="en-US" dirty="0" smtClean="0"/>
              <a:t> </a:t>
            </a:r>
            <a:r>
              <a:rPr lang="en-US" i="1" dirty="0" smtClean="0"/>
              <a:t>electrons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hold atoms together very strongly.</a:t>
            </a:r>
          </a:p>
          <a:p>
            <a:pPr lvl="1"/>
            <a:r>
              <a:rPr lang="en-US" dirty="0" smtClean="0"/>
              <a:t>Nonpolar covalent bonds – electrons equally shared</a:t>
            </a:r>
          </a:p>
          <a:p>
            <a:pPr lvl="1"/>
            <a:r>
              <a:rPr lang="en-US" dirty="0" smtClean="0"/>
              <a:t>Polar covalent bonds – electrons are unequally shared</a:t>
            </a:r>
          </a:p>
          <a:p>
            <a:pPr lvl="2"/>
            <a:r>
              <a:rPr lang="en-US" dirty="0" smtClean="0"/>
              <a:t>Can result in </a:t>
            </a:r>
            <a:r>
              <a:rPr lang="en-US" b="1" dirty="0" smtClean="0"/>
              <a:t>hydrogen bonds</a:t>
            </a:r>
          </a:p>
          <a:p>
            <a:pPr lvl="3"/>
            <a:r>
              <a:rPr lang="en-US" dirty="0" smtClean="0"/>
              <a:t>Weak bonds</a:t>
            </a:r>
          </a:p>
          <a:p>
            <a:pPr lvl="3"/>
            <a:r>
              <a:rPr lang="en-US" dirty="0" smtClean="0"/>
              <a:t>Important in biological processes</a:t>
            </a:r>
          </a:p>
        </p:txBody>
      </p:sp>
    </p:spTree>
    <p:extLst>
      <p:ext uri="{BB962C8B-B14F-4D97-AF65-F5344CB8AC3E}">
        <p14:creationId xmlns:p14="http://schemas.microsoft.com/office/powerpoint/2010/main" val="277401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1" y="128998"/>
            <a:ext cx="828088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Ionic Bonds Have Transferred Electrons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46" y="1624454"/>
            <a:ext cx="7169387" cy="175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863135" y="3379216"/>
            <a:ext cx="144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Anion </a:t>
            </a:r>
            <a:r>
              <a:rPr lang="en-US" sz="2400" dirty="0" smtClean="0"/>
              <a:t>(-)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44411" y="3379216"/>
            <a:ext cx="165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Cation </a:t>
            </a:r>
            <a:r>
              <a:rPr lang="en-US" sz="2400" dirty="0" smtClean="0"/>
              <a:t>(+)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6733" y="5657198"/>
            <a:ext cx="798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Opposite charges attract, holding the atoms together.</a:t>
            </a:r>
            <a:endParaRPr lang="en-US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6770" r="24027"/>
          <a:stretch/>
        </p:blipFill>
        <p:spPr>
          <a:xfrm>
            <a:off x="1767156" y="3855821"/>
            <a:ext cx="1376737" cy="175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78552"/>
          <a:stretch/>
        </p:blipFill>
        <p:spPr>
          <a:xfrm>
            <a:off x="3143893" y="3855821"/>
            <a:ext cx="1537663" cy="175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800521" y="4410158"/>
            <a:ext cx="140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sodium chloride</a:t>
            </a:r>
            <a:endParaRPr 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681524" y="646570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840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98" y="130883"/>
            <a:ext cx="8191500" cy="655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66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63" y="277861"/>
            <a:ext cx="7886700" cy="11455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Atoms are the Building Blocks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28650" y="4717969"/>
            <a:ext cx="8301318" cy="184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Atoms are the building blocks of molecules found in the universe—air, soil, water, rocks . . . and </a:t>
            </a:r>
            <a:r>
              <a:rPr lang="en-US" sz="2400" dirty="0" smtClean="0"/>
              <a:t>the macromolecules found in living things. </a:t>
            </a:r>
          </a:p>
          <a:p>
            <a:r>
              <a:rPr lang="en-US" sz="2400" dirty="0" smtClean="0"/>
              <a:t>All biological processes follow the laws of physics and chemistry.</a:t>
            </a:r>
          </a:p>
          <a:p>
            <a:r>
              <a:rPr lang="en-US" sz="2400" dirty="0" smtClean="0"/>
              <a:t>Therefore, it is important to understand some basic chemistry.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26" y="973700"/>
            <a:ext cx="6093073" cy="328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Electrons are </a:t>
            </a:r>
            <a:r>
              <a:rPr lang="en-US" i="1" dirty="0" smtClean="0"/>
              <a:t>not</a:t>
            </a:r>
            <a:r>
              <a:rPr lang="en-US" dirty="0" smtClean="0"/>
              <a:t> fully transferred like in ionic bonds. They are still shared, but shared unequally.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unequal sharing results in very slight charges at each end of the bond.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resulting molecule will have </a:t>
            </a:r>
            <a:r>
              <a:rPr lang="en-US" i="1" dirty="0" smtClean="0"/>
              <a:t>polarity</a:t>
            </a:r>
            <a:r>
              <a:rPr lang="en-US" dirty="0" smtClean="0"/>
              <a:t> – regions with very slight positive and negative charges.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13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04787"/>
            <a:ext cx="8820150" cy="644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8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9575"/>
            <a:ext cx="8534400" cy="603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9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144" y="209622"/>
            <a:ext cx="8373438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Hydrogen Bonding Between Water Molecules Gives it Properties Essential to Life</a:t>
            </a:r>
            <a:endParaRPr lang="en-US" sz="32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4536" y="1535185"/>
            <a:ext cx="8422884" cy="5322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Water:</a:t>
            </a:r>
          </a:p>
          <a:p>
            <a:pPr lvl="1"/>
            <a:r>
              <a:rPr lang="en-US" dirty="0"/>
              <a:t>i</a:t>
            </a:r>
            <a:r>
              <a:rPr lang="en-US" sz="2400" dirty="0" smtClean="0"/>
              <a:t>s </a:t>
            </a:r>
            <a:r>
              <a:rPr lang="en-US" sz="2400" b="1" dirty="0" smtClean="0"/>
              <a:t>cohesive </a:t>
            </a:r>
            <a:r>
              <a:rPr lang="en-US" sz="2400" dirty="0" smtClean="0"/>
              <a:t>(bonds to itself).</a:t>
            </a:r>
          </a:p>
          <a:p>
            <a:pPr lvl="2"/>
            <a:r>
              <a:rPr lang="en-US" dirty="0" smtClean="0"/>
              <a:t>This results in surface tension.</a:t>
            </a:r>
            <a:endParaRPr lang="en-US" sz="2000" dirty="0" smtClean="0"/>
          </a:p>
          <a:p>
            <a:pPr lvl="1"/>
            <a:r>
              <a:rPr lang="en-US" dirty="0"/>
              <a:t>i</a:t>
            </a:r>
            <a:r>
              <a:rPr lang="en-US" sz="2400" dirty="0" smtClean="0"/>
              <a:t>s </a:t>
            </a:r>
            <a:r>
              <a:rPr lang="en-US" sz="2400" b="1" dirty="0" smtClean="0"/>
              <a:t>adhesive</a:t>
            </a:r>
            <a:r>
              <a:rPr lang="en-US" sz="2400" dirty="0" smtClean="0"/>
              <a:t> (bonds to other charged materials).</a:t>
            </a:r>
          </a:p>
          <a:p>
            <a:pPr lvl="2"/>
            <a:r>
              <a:rPr lang="en-US" sz="2000" dirty="0" smtClean="0"/>
              <a:t>This permits capillary action.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b="1" dirty="0" smtClean="0"/>
              <a:t>less dense</a:t>
            </a:r>
            <a:r>
              <a:rPr lang="en-US" dirty="0" smtClean="0"/>
              <a:t> when frozen (solid ice floats in liquid water).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b="1" dirty="0" smtClean="0"/>
              <a:t>high specific heat </a:t>
            </a:r>
            <a:r>
              <a:rPr lang="en-US" dirty="0" smtClean="0"/>
              <a:t>capacity</a:t>
            </a:r>
            <a:r>
              <a:rPr lang="en-US" b="1" dirty="0" smtClean="0"/>
              <a:t> </a:t>
            </a:r>
            <a:r>
              <a:rPr lang="en-US" dirty="0" smtClean="0"/>
              <a:t>(it takes a lot of energy to cool it down or heat it up).</a:t>
            </a:r>
          </a:p>
          <a:p>
            <a:pPr lvl="2"/>
            <a:r>
              <a:rPr lang="en-US" dirty="0" smtClean="0"/>
              <a:t>1 calorie of energy will raise the temperature of 1 gram of water by 1 degree Celsius.</a:t>
            </a:r>
          </a:p>
          <a:p>
            <a:pPr lvl="1"/>
            <a:r>
              <a:rPr lang="en-US" dirty="0" smtClean="0"/>
              <a:t>has high </a:t>
            </a:r>
            <a:r>
              <a:rPr lang="en-US" b="1" dirty="0" smtClean="0"/>
              <a:t>heat of vaporization </a:t>
            </a:r>
            <a:r>
              <a:rPr lang="en-US" dirty="0" smtClean="0"/>
              <a:t>(which results in evaporative cooling).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an excellent </a:t>
            </a:r>
            <a:r>
              <a:rPr lang="en-US" b="1" dirty="0" smtClean="0"/>
              <a:t>solvent</a:t>
            </a:r>
            <a:r>
              <a:rPr lang="en-US" dirty="0" smtClean="0"/>
              <a:t> for </a:t>
            </a:r>
            <a:r>
              <a:rPr lang="en-US" i="1" dirty="0" smtClean="0"/>
              <a:t>hydrophilic</a:t>
            </a:r>
            <a:r>
              <a:rPr lang="en-US" dirty="0" smtClean="0"/>
              <a:t> materials.</a:t>
            </a:r>
          </a:p>
          <a:p>
            <a:pPr lvl="2"/>
            <a:r>
              <a:rPr lang="en-US" dirty="0" smtClean="0"/>
              <a:t>The charges of water can dissociate polar materials, and ionic materials like table salt.</a:t>
            </a:r>
          </a:p>
          <a:p>
            <a:pPr lvl="2"/>
            <a:r>
              <a:rPr lang="en-US" i="1" dirty="0" smtClean="0"/>
              <a:t>Hydrophobic</a:t>
            </a:r>
            <a:r>
              <a:rPr lang="en-US" dirty="0" smtClean="0"/>
              <a:t> materials like oil are nonpolar, have no charges, and do not dissolve well in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pH, Buffers,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 small number of water molecules spontaneously come apart, generating hydrogen 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	 H</a:t>
            </a:r>
            <a:r>
              <a:rPr lang="en-US" sz="4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</a:rPr>
              <a:t>O </a:t>
            </a:r>
            <a:r>
              <a:rPr lang="en-US" sz="4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H</a:t>
            </a:r>
            <a:r>
              <a:rPr lang="en-US" sz="4800" b="1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+</a:t>
            </a:r>
            <a:r>
              <a:rPr lang="en-US" sz="4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 +  OH</a:t>
            </a:r>
            <a:r>
              <a:rPr lang="en-US" sz="4800" b="1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endParaRPr lang="en-US" sz="4800" b="1" baseline="30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/>
              <a:t>pH is a measure of hydrogen ions in solution.</a:t>
            </a:r>
          </a:p>
          <a:p>
            <a:pPr marL="0" indent="0">
              <a:buNone/>
            </a:pPr>
            <a:r>
              <a:rPr lang="en-US" dirty="0" smtClean="0"/>
              <a:t>Most living things do best at near-neutral </a:t>
            </a:r>
            <a:r>
              <a:rPr lang="en-US" dirty="0" err="1" smtClean="0"/>
              <a:t>pH.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63084" y="2671281"/>
            <a:ext cx="318498" cy="6061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76" y="143264"/>
            <a:ext cx="7886700" cy="1325563"/>
          </a:xfrm>
        </p:spPr>
        <p:txBody>
          <a:bodyPr/>
          <a:lstStyle/>
          <a:p>
            <a:r>
              <a:rPr lang="en-US" dirty="0" smtClean="0"/>
              <a:t>The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31" y="1664413"/>
            <a:ext cx="4742173" cy="452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pH is defined as </a:t>
            </a:r>
            <a:r>
              <a:rPr lang="en-US" sz="2400" b="1" i="1" dirty="0" smtClean="0"/>
              <a:t>the negative log of the hydrogen ion concentration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Pure water has pH 7 (neutral), in the middle.</a:t>
            </a:r>
          </a:p>
          <a:p>
            <a:r>
              <a:rPr lang="en-US" sz="2400" dirty="0" smtClean="0"/>
              <a:t>Acids are at lower pH numbers. (more hydrogen ions)</a:t>
            </a:r>
          </a:p>
          <a:p>
            <a:r>
              <a:rPr lang="en-US" sz="2400" dirty="0" smtClean="0"/>
              <a:t>Bases are at higher pH numbers. (fewer hydrogen ions)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783" y="513708"/>
            <a:ext cx="2424114" cy="546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0753" y="646570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102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7" y="277961"/>
            <a:ext cx="7886700" cy="1325563"/>
          </a:xfrm>
        </p:spPr>
        <p:txBody>
          <a:bodyPr/>
          <a:lstStyle/>
          <a:p>
            <a:r>
              <a:rPr lang="en-US" dirty="0" smtClean="0"/>
              <a:t>Buffers Maintain pH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83" y="3945276"/>
            <a:ext cx="7886700" cy="23549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Human blood pH is maintained by the carbonic acid/ bicarbonate/CO</a:t>
            </a:r>
            <a:r>
              <a:rPr lang="en-US" baseline="-25000" dirty="0" smtClean="0"/>
              <a:t>2</a:t>
            </a:r>
            <a:r>
              <a:rPr lang="en-US" dirty="0" smtClean="0"/>
              <a:t> system shown above.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Buffers can absorb excess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i="1" dirty="0" smtClean="0"/>
              <a:t>or</a:t>
            </a:r>
            <a:r>
              <a:rPr lang="en-US" dirty="0" smtClean="0"/>
              <a:t> excess OH</a:t>
            </a:r>
            <a:r>
              <a:rPr lang="en-US" baseline="30000" dirty="0" smtClean="0"/>
              <a:t>-</a:t>
            </a:r>
            <a:r>
              <a:rPr lang="en-US" dirty="0" smtClean="0"/>
              <a:t>, helping the system resist pH changes.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83" y="1890446"/>
            <a:ext cx="7882544" cy="109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0753" y="646570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136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talk about macromolecules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76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cromolecule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6" y="374074"/>
            <a:ext cx="8359645" cy="471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018" y="5874327"/>
            <a:ext cx="737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 this video: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www.youtube.com/watch?v=YO244P1e9QM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8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3926" y="148361"/>
            <a:ext cx="8229600" cy="7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Carbon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3926" y="918438"/>
            <a:ext cx="86886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Carbon is the perfect “tinker toy” because it can bond with four other elements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Life on Earth is carbon-based - ORGANIC</a:t>
            </a:r>
          </a:p>
          <a:p>
            <a:pPr lvl="3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Framework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of organic compounds consists primarily of C bonded to other C, or N, O, P, S, or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H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3200" dirty="0">
              <a:solidFill>
                <a:schemeClr val="tx1"/>
              </a:solidFill>
              <a:latin typeface="+mn-lt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Carbon forms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up to 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4 covalent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bonds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>
              <a:solidFill>
                <a:schemeClr val="tx1"/>
              </a:solidFill>
              <a:latin typeface="+mn-lt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 smtClean="0">
              <a:solidFill>
                <a:schemeClr val="tx1"/>
              </a:solidFill>
              <a:latin typeface="+mn-lt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			                               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Methane (CH</a:t>
            </a:r>
            <a:r>
              <a:rPr lang="en-US" sz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4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Comic Sans MS"/>
              </a:rPr>
              <a:t>)</a:t>
            </a:r>
            <a:endParaRPr lang="en-US" sz="1200" dirty="0">
              <a:solidFill>
                <a:schemeClr val="tx1"/>
              </a:solidFill>
              <a:latin typeface="+mn-lt"/>
              <a:ea typeface="ＭＳ Ｐゴシック" charset="0"/>
              <a:cs typeface="Comic Sans MS"/>
            </a:endParaRPr>
          </a:p>
        </p:txBody>
      </p:sp>
      <p:pic>
        <p:nvPicPr>
          <p:cNvPr id="8" name="Picture 7" descr="Methane molecu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50" y="4841465"/>
            <a:ext cx="1404776" cy="164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78917" y="6551897"/>
            <a:ext cx="46174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cs typeface="Comic Sans MS"/>
              </a:rPr>
              <a:t>Caption: </a:t>
            </a:r>
            <a:r>
              <a:rPr lang="en-US" sz="800" u="sng" dirty="0" smtClean="0">
                <a:cs typeface="Comic Sans MS"/>
              </a:rPr>
              <a:t>Ball</a:t>
            </a:r>
            <a:r>
              <a:rPr lang="en-US" sz="800" u="sng" dirty="0">
                <a:cs typeface="Comic Sans MS"/>
              </a:rPr>
              <a:t>-and-stick model of the methane </a:t>
            </a:r>
            <a:r>
              <a:rPr lang="en-US" sz="800" u="sng" dirty="0" smtClean="0">
                <a:cs typeface="Comic Sans MS"/>
              </a:rPr>
              <a:t>molecule</a:t>
            </a:r>
            <a:r>
              <a:rPr lang="en-US" sz="800" dirty="0">
                <a:cs typeface="Comic Sans MS"/>
              </a:rPr>
              <a:t> </a:t>
            </a:r>
            <a:r>
              <a:rPr lang="en-US" sz="800" dirty="0" smtClean="0">
                <a:cs typeface="Comic Sans MS"/>
              </a:rPr>
              <a:t>(c)Ben Mills, </a:t>
            </a:r>
            <a:r>
              <a:rPr lang="en-US" sz="800" u="sng" dirty="0" smtClean="0">
                <a:cs typeface="Comic Sans MS"/>
              </a:rPr>
              <a:t>Public domain</a:t>
            </a:r>
            <a:endParaRPr lang="en-US" sz="800" u="sng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11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0" y="703992"/>
            <a:ext cx="7939020" cy="557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09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22564"/>
            <a:ext cx="87283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 b="1" dirty="0" smtClean="0">
                <a:latin typeface="+mn-lt"/>
                <a:cs typeface="Comic Sans MS"/>
              </a:rPr>
              <a:t>Macromolecules are a bunch of monomers linked together to form polymers</a:t>
            </a:r>
            <a:endParaRPr lang="en-US" sz="4000" b="1" dirty="0">
              <a:latin typeface="+mn-lt"/>
              <a:cs typeface="Comic Sans M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2175164"/>
            <a:ext cx="8229600" cy="39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latin typeface="+mn-lt"/>
                <a:cs typeface="Comic Sans MS"/>
              </a:rPr>
              <a:t>Polymer – built by linking monomers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latin typeface="+mn-lt"/>
                <a:cs typeface="Comic Sans MS"/>
              </a:rPr>
              <a:t>Monomer – small, similar chemical subunits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8163" y="3535363"/>
            <a:ext cx="8153400" cy="2590800"/>
            <a:chOff x="538163" y="3405188"/>
            <a:chExt cx="8153400" cy="259080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667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5099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3481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1863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0245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38163" y="4395788"/>
              <a:ext cx="2057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+mn-lt"/>
                  <a:ea typeface="Microsoft YaHei" charset="0"/>
                  <a:cs typeface="Comic Sans MS"/>
                </a:rPr>
                <a:t>Monomers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491163" y="4471988"/>
              <a:ext cx="220980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+mn-lt"/>
                  <a:ea typeface="Microsoft YaHei" charset="0"/>
                  <a:cs typeface="Comic Sans MS"/>
                </a:rPr>
                <a:t>Polymers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842963" y="50053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5861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4243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8627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009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1007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69389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7771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011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51170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 smtClean="0">
                <a:latin typeface="+mn-lt"/>
                <a:cs typeface="Comic Sans MS"/>
              </a:rPr>
              <a:t>4 Types </a:t>
            </a:r>
            <a:r>
              <a:rPr lang="en-US" sz="4400" b="1" dirty="0">
                <a:latin typeface="+mn-lt"/>
                <a:cs typeface="Comic Sans MS"/>
              </a:rPr>
              <a:t>of Macromolecules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460500"/>
            <a:ext cx="8813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71550" indent="-5143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</a:pPr>
            <a:endParaRPr lang="en-US" sz="2800" dirty="0">
              <a:solidFill>
                <a:schemeClr val="tx1"/>
              </a:solidFill>
              <a:latin typeface="+mn-lt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+mn-lt"/>
                <a:cs typeface="Comic Sans MS"/>
              </a:rPr>
              <a:t>Proteins: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Comic Sans MS"/>
              </a:rPr>
              <a:t> monomers = </a:t>
            </a:r>
            <a:r>
              <a:rPr lang="en-US" b="1" dirty="0" smtClean="0">
                <a:solidFill>
                  <a:schemeClr val="tx1"/>
                </a:solidFill>
                <a:latin typeface="+mn-lt"/>
                <a:cs typeface="Comic Sans MS"/>
              </a:rPr>
              <a:t>amino acids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solidFill>
                <a:schemeClr val="tx1"/>
              </a:solidFill>
              <a:latin typeface="+mn-lt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Comic Sans MS"/>
              </a:rPr>
              <a:t>Carbohydrates:</a:t>
            </a: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 monomers =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cs typeface="Comic Sans MS"/>
              </a:rPr>
              <a:t>monosaccharides</a:t>
            </a:r>
            <a:endParaRPr lang="en-US" b="1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Comic Sans MS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chemeClr val="tx1"/>
                </a:solidFill>
                <a:latin typeface="+mn-lt"/>
                <a:cs typeface="Comic Sans MS"/>
              </a:rPr>
              <a:t>3. Nucleic </a:t>
            </a:r>
            <a:r>
              <a:rPr lang="en-US" b="1" dirty="0">
                <a:solidFill>
                  <a:schemeClr val="tx1"/>
                </a:solidFill>
                <a:latin typeface="+mn-lt"/>
                <a:cs typeface="Comic Sans MS"/>
              </a:rPr>
              <a:t>acids: </a:t>
            </a: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monomers = </a:t>
            </a:r>
            <a:r>
              <a:rPr lang="en-US" b="1" dirty="0" smtClean="0">
                <a:solidFill>
                  <a:schemeClr val="tx1"/>
                </a:solidFill>
                <a:latin typeface="+mn-lt"/>
                <a:cs typeface="Comic Sans MS"/>
              </a:rPr>
              <a:t>nucleotides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solidFill>
                <a:schemeClr val="tx1"/>
              </a:solidFill>
              <a:latin typeface="+mn-lt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chemeClr val="tx1"/>
                </a:solidFill>
                <a:latin typeface="+mn-lt"/>
                <a:cs typeface="Comic Sans MS"/>
              </a:rPr>
              <a:t>4. Lipids: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Comic Sans M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aren’t built of monomers but form large complexes considered macromolecules 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70559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4813" y="13716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Dehydration Synthesis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Formation of large molecules by the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removal of water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solidFill>
                  <a:schemeClr val="tx1"/>
                </a:solidFill>
                <a:latin typeface="+mn-lt"/>
                <a:cs typeface="Comic Sans MS"/>
              </a:rPr>
              <a:t>Monomers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joined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 to form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+mn-lt"/>
                <a:cs typeface="Comic Sans MS"/>
              </a:rPr>
              <a:t>polymers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07259" y="230187"/>
            <a:ext cx="8229600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b="1" i="1" u="sng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Comic Sans MS"/>
              </a:rPr>
              <a:t>Building</a:t>
            </a:r>
            <a:r>
              <a:rPr lang="en-US" sz="3800" b="1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Comic Sans MS"/>
              </a:rPr>
              <a:t> Macromolecules </a:t>
            </a:r>
          </a:p>
        </p:txBody>
      </p:sp>
      <p:pic>
        <p:nvPicPr>
          <p:cNvPr id="12" name="Picture 11" descr="Dehydration-Synthesi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9" y="4301643"/>
            <a:ext cx="8739187" cy="212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14401" y="3863734"/>
            <a:ext cx="2643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cs typeface="Comic Sans MS"/>
              </a:rPr>
              <a:t>Monomers</a:t>
            </a:r>
            <a:endParaRPr lang="en-US" sz="2200" dirty="0"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7986" y="3870823"/>
            <a:ext cx="143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cs typeface="Comic Sans MS"/>
              </a:rPr>
              <a:t>Polymer</a:t>
            </a:r>
            <a:endParaRPr lang="en-US" sz="2200" dirty="0"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13" y="6628710"/>
            <a:ext cx="3651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Dehydration Synthesis and Hydrolysis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561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Hydrolysis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Breakdown of large molecules by the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addition of water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(hydro=water,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cs typeface="Comic Sans MS"/>
              </a:rPr>
              <a:t>lysis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=break)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solidFill>
                  <a:schemeClr val="tx1"/>
                </a:solidFill>
                <a:latin typeface="+mn-lt"/>
                <a:cs typeface="Comic Sans MS"/>
              </a:rPr>
              <a:t>Polymers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broken down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to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+mn-lt"/>
                <a:cs typeface="Comic Sans MS"/>
              </a:rPr>
              <a:t>monomers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7702" y="215677"/>
            <a:ext cx="8297328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b="1" i="1" u="sng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Comic Sans MS"/>
              </a:rPr>
              <a:t>Breaking</a:t>
            </a:r>
            <a:r>
              <a:rPr lang="en-US" sz="3600" b="1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Comic Sans MS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Comic Sans MS"/>
              </a:rPr>
              <a:t>Macromolecules</a:t>
            </a:r>
            <a:endParaRPr lang="en-US" sz="3600" b="1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Comic Sans MS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6056544" y="3785485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cs typeface="Comic Sans MS"/>
              </a:rPr>
              <a:t>M</a:t>
            </a:r>
            <a:r>
              <a:rPr lang="en-US" sz="2200" dirty="0" smtClean="0">
                <a:cs typeface="Comic Sans MS"/>
              </a:rPr>
              <a:t>onomers</a:t>
            </a:r>
            <a:endParaRPr lang="en-US" sz="2200" dirty="0">
              <a:cs typeface="Comic Sans MS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733428" y="3761234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cs typeface="Comic Sans MS"/>
              </a:rPr>
              <a:t>P</a:t>
            </a:r>
            <a:r>
              <a:rPr lang="en-US" sz="2200" dirty="0" smtClean="0">
                <a:cs typeface="Comic Sans MS"/>
              </a:rPr>
              <a:t>olymer</a:t>
            </a:r>
            <a:endParaRPr lang="en-US" sz="2200" dirty="0"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1" r="10319"/>
          <a:stretch/>
        </p:blipFill>
        <p:spPr>
          <a:xfrm>
            <a:off x="344930" y="4263213"/>
            <a:ext cx="845073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6413266"/>
            <a:ext cx="3651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Dehydration Synthesis and Hydrolysis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2102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+mn-lt"/>
                <a:cs typeface="Comic Sans MS"/>
              </a:rPr>
              <a:t>Carbohydrates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1219200"/>
            <a:ext cx="8229600" cy="54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Three Major Groups: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Monosaccharaides - monomer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Disaccharides – 2 monosaccharides 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Polysaccharides - polymer</a:t>
            </a: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12783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7425" y="233017"/>
            <a:ext cx="29064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Proteins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425" y="1348308"/>
            <a:ext cx="8229600" cy="48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Protein </a:t>
            </a:r>
            <a:r>
              <a:rPr lang="en-US" sz="3200" b="1" i="1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functions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 include: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	1. Enzyme catalysis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	2. Defense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	3. Transport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	4. Support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	5. Motion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	6. Regulation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	7.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omic Sans MS"/>
              </a:rPr>
              <a:t>Storage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  <a:latin typeface="+mn-lt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26063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47675"/>
            <a:ext cx="89439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2797" y="115479"/>
            <a:ext cx="8229600" cy="9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+mn-lt"/>
                <a:cs typeface="Comic Sans MS"/>
              </a:rPr>
              <a:t>Nucleic Acids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0175" y="990600"/>
            <a:ext cx="8956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Polymer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nucleic acids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Monomers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nucleotides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 </a:t>
            </a:r>
          </a:p>
          <a:p>
            <a:pPr marL="51435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  <a:cs typeface="Comic Sans MS"/>
              </a:rPr>
              <a:t>Nucleotide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cs typeface="Comic Sans MS"/>
              </a:rPr>
              <a:t>: sugar + phosphate + nitrogenous base</a:t>
            </a:r>
          </a:p>
          <a:p>
            <a:pPr marL="1087437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Comic Sans MS"/>
              </a:rPr>
              <a:t>Sugar is 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  <a:cs typeface="Comic Sans MS"/>
              </a:rPr>
              <a:t>deoxyribose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Comic Sans MS"/>
              </a:rPr>
              <a:t> in DNA or 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  <a:cs typeface="Comic Sans MS"/>
              </a:rPr>
              <a:t>ribose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Comic Sans MS"/>
              </a:rPr>
              <a:t> in RNA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2" r="27189"/>
          <a:stretch/>
        </p:blipFill>
        <p:spPr>
          <a:xfrm>
            <a:off x="2022765" y="3100659"/>
            <a:ext cx="4904508" cy="345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4813" y="6628710"/>
            <a:ext cx="2791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DNA Nucleotides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25490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201688"/>
            <a:ext cx="3574473" cy="624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8981" y="6520988"/>
            <a:ext cx="2436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Nucleotide</a:t>
            </a:r>
            <a:r>
              <a:rPr lang="en-US" sz="800" dirty="0" smtClean="0"/>
              <a:t> (c) </a:t>
            </a:r>
            <a:r>
              <a:rPr lang="en-US" sz="800" dirty="0" err="1" smtClean="0"/>
              <a:t>Mirmillon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6" b="48203"/>
          <a:stretch/>
        </p:blipFill>
        <p:spPr>
          <a:xfrm>
            <a:off x="5171348" y="617325"/>
            <a:ext cx="3516860" cy="536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>
                <a:latin typeface="+mn-lt"/>
                <a:cs typeface="Comic Sans MS"/>
              </a:rPr>
              <a:t>Lipids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1601081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Comic Sans MS"/>
              </a:rPr>
              <a:t>Group of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Comic Sans MS"/>
              </a:rPr>
              <a:t>nonpolar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omic Sans MS"/>
              </a:rPr>
              <a:t> compounds  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hydrophobic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insoluble in water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+mn-lt"/>
                <a:cs typeface="Comic Sans MS"/>
              </a:rPr>
              <a:t>Not</a:t>
            </a: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 polymers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+mn-lt"/>
                <a:cs typeface="Comic Sans MS"/>
              </a:rPr>
              <a:t>Examples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omic Sans MS"/>
              </a:rPr>
              <a:t>: Fats, oils, waxes, cholesterol, hormones, some vitamins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Comic Sans MS"/>
              </a:rPr>
              <a:t>Excellent for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Comic Sans MS"/>
              </a:rPr>
              <a:t>energy storage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Due to </a:t>
            </a:r>
            <a:r>
              <a:rPr lang="en-US" b="1" i="1" dirty="0">
                <a:solidFill>
                  <a:schemeClr val="tx1"/>
                </a:solidFill>
                <a:latin typeface="+mn-lt"/>
                <a:cs typeface="Comic Sans MS"/>
              </a:rPr>
              <a:t>high number of C-H bonds</a:t>
            </a:r>
          </a:p>
        </p:txBody>
      </p:sp>
    </p:spTree>
    <p:extLst>
      <p:ext uri="{BB962C8B-B14F-4D97-AF65-F5344CB8AC3E}">
        <p14:creationId xmlns:p14="http://schemas.microsoft.com/office/powerpoint/2010/main" val="215963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00" y="378005"/>
            <a:ext cx="7886700" cy="1325563"/>
          </a:xfrm>
        </p:spPr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1825625"/>
            <a:ext cx="8512934" cy="4351338"/>
          </a:xfrm>
        </p:spPr>
        <p:txBody>
          <a:bodyPr/>
          <a:lstStyle/>
          <a:p>
            <a:r>
              <a:rPr lang="en-US" dirty="0" smtClean="0"/>
              <a:t>Matter is any substance that occupies space and has mass.</a:t>
            </a:r>
          </a:p>
          <a:p>
            <a:r>
              <a:rPr lang="en-US" dirty="0" smtClean="0"/>
              <a:t>Each element is a specific form of matter with specific properties.</a:t>
            </a:r>
          </a:p>
          <a:p>
            <a:pPr lvl="1"/>
            <a:r>
              <a:rPr lang="en-US" dirty="0" smtClean="0"/>
              <a:t>The atoms of an element cannot be broken down into smaller parts by ordinary chemical reactions.</a:t>
            </a:r>
          </a:p>
          <a:p>
            <a:pPr lvl="1"/>
            <a:r>
              <a:rPr lang="en-US" dirty="0" smtClean="0"/>
              <a:t>There are over 100 known elements.</a:t>
            </a:r>
          </a:p>
          <a:p>
            <a:pPr lvl="2"/>
            <a:r>
              <a:rPr lang="en-US" dirty="0" smtClean="0"/>
              <a:t>Some are man-made.</a:t>
            </a:r>
          </a:p>
          <a:p>
            <a:pPr lvl="2"/>
            <a:r>
              <a:rPr lang="en-US" dirty="0" smtClean="0"/>
              <a:t>Some are unstable.</a:t>
            </a:r>
          </a:p>
          <a:p>
            <a:pPr lvl="1"/>
            <a:r>
              <a:rPr lang="en-US" dirty="0" smtClean="0"/>
              <a:t>Each element is designated by a chemical symbol.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29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 descr="Figure_05_01_02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3772"/>
          <a:stretch>
            <a:fillRect/>
          </a:stretch>
        </p:blipFill>
        <p:spPr>
          <a:xfrm>
            <a:off x="1884218" y="309752"/>
            <a:ext cx="5466223" cy="567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2003" y="5985070"/>
            <a:ext cx="374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-f14f21b5eabd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75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0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1" r="-11191"/>
          <a:stretch>
            <a:fillRect/>
          </a:stretch>
        </p:blipFill>
        <p:spPr>
          <a:xfrm>
            <a:off x="254003" y="1178164"/>
            <a:ext cx="8765853" cy="380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5473" y="5487436"/>
            <a:ext cx="8754528" cy="116638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900" dirty="0">
                <a:cs typeface="Comic Sans MS"/>
              </a:rPr>
              <a:t>The phospholipid bilayer is the major component of all cellular membranes. </a:t>
            </a:r>
            <a:r>
              <a:rPr lang="en-US" sz="1900" dirty="0" smtClean="0">
                <a:cs typeface="Comic Sans MS"/>
              </a:rPr>
              <a:t>The hydrophilic </a:t>
            </a:r>
            <a:r>
              <a:rPr lang="en-US" sz="1900" dirty="0">
                <a:cs typeface="Comic Sans MS"/>
              </a:rPr>
              <a:t>head groups of the phospholipids face the aqueous solution. The hydrophobic tails </a:t>
            </a:r>
            <a:r>
              <a:rPr lang="en-US" sz="1900" dirty="0" smtClean="0">
                <a:cs typeface="Comic Sans MS"/>
              </a:rPr>
              <a:t>are sequestered </a:t>
            </a:r>
            <a:r>
              <a:rPr lang="en-US" sz="1900" dirty="0">
                <a:cs typeface="Comic Sans MS"/>
              </a:rPr>
              <a:t>in the middle of the bilayer.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143" y="4967176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cs typeface="Comic Sans MS"/>
              </a:rPr>
              <a:t>Download for free at </a:t>
            </a:r>
            <a:r>
              <a:rPr lang="en-US" sz="1100" u="sng" dirty="0">
                <a:cs typeface="Comic Sans MS"/>
              </a:rPr>
              <a:t>http://cnx.org/contents/185cbf87-c72e-48f5-b51e-f14f21b5eabd@10.61</a:t>
            </a:r>
            <a:endParaRPr lang="en-US" sz="11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457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tom element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1825625"/>
            <a:ext cx="7906020" cy="331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00" y="238232"/>
            <a:ext cx="7886700" cy="1106622"/>
          </a:xfrm>
        </p:spPr>
        <p:txBody>
          <a:bodyPr/>
          <a:lstStyle/>
          <a:p>
            <a:r>
              <a:rPr lang="en-US" dirty="0" smtClean="0"/>
              <a:t>The Structure of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43210"/>
            <a:ext cx="8283530" cy="22354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atom is the smallest unit of an element.</a:t>
            </a:r>
          </a:p>
          <a:p>
            <a:r>
              <a:rPr lang="en-US" sz="2400" dirty="0" smtClean="0"/>
              <a:t>Each type of atom has a specific number of </a:t>
            </a:r>
            <a:r>
              <a:rPr lang="en-US" sz="2400" b="1" dirty="0" smtClean="0"/>
              <a:t>subatomic particles</a:t>
            </a:r>
          </a:p>
          <a:p>
            <a:pPr lvl="2"/>
            <a:r>
              <a:rPr lang="en-US" sz="1600" dirty="0" smtClean="0"/>
              <a:t>Protons, neutrons, electrons </a:t>
            </a:r>
          </a:p>
          <a:p>
            <a:pPr lvl="2"/>
            <a:r>
              <a:rPr lang="en-US" sz="1600" dirty="0" smtClean="0"/>
              <a:t>The central atomic nucleus has </a:t>
            </a:r>
            <a:r>
              <a:rPr lang="en-US" sz="1600" b="1" i="1" dirty="0" smtClean="0"/>
              <a:t>protons</a:t>
            </a:r>
            <a:r>
              <a:rPr lang="en-US" sz="1600" dirty="0" smtClean="0"/>
              <a:t> and </a:t>
            </a:r>
            <a:r>
              <a:rPr lang="en-US" sz="1600" b="1" i="1" dirty="0" smtClean="0"/>
              <a:t>neutrons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dirty="0" smtClean="0"/>
              <a:t>The outer region has the </a:t>
            </a:r>
            <a:r>
              <a:rPr lang="en-US" sz="1600" b="1" i="1" dirty="0" smtClean="0"/>
              <a:t>electrons</a:t>
            </a:r>
            <a:r>
              <a:rPr lang="en-US" sz="16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00" y="1069825"/>
            <a:ext cx="4348520" cy="288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4"/>
          <p:cNvSpPr txBox="1"/>
          <p:nvPr/>
        </p:nvSpPr>
        <p:spPr>
          <a:xfrm>
            <a:off x="293800" y="396851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09" y="1198468"/>
            <a:ext cx="26289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6"/>
          <p:cNvSpPr txBox="1"/>
          <p:nvPr/>
        </p:nvSpPr>
        <p:spPr>
          <a:xfrm>
            <a:off x="5781809" y="3968518"/>
            <a:ext cx="24945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5"/>
              </a:rPr>
              <a:t>Atom Clipart violet </a:t>
            </a:r>
            <a:r>
              <a:rPr lang="en-US" sz="800" dirty="0" smtClean="0"/>
              <a:t>(c) </a:t>
            </a:r>
            <a:r>
              <a:rPr lang="en-US" sz="800" dirty="0" err="1" smtClean="0"/>
              <a:t>MarekM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 smtClean="0">
                <a:hlinkClick r:id="rId6"/>
              </a:rPr>
              <a:t>Public </a:t>
            </a:r>
            <a:r>
              <a:rPr lang="en-US" sz="800" u="sng" dirty="0">
                <a:hlinkClick r:id="rId6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870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28" y="1053285"/>
            <a:ext cx="8231412" cy="225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4114800"/>
            <a:ext cx="8067115" cy="256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Electrons contribute very little to an atom’s mass. So little, it is customary to ignore their mass.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44353" y="3155577"/>
            <a:ext cx="1434353" cy="995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768" y="246461"/>
            <a:ext cx="7886700" cy="62753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Particles in an atom have electric charges and masses.</a:t>
            </a:r>
            <a:endParaRPr lang="en-US" sz="2800" dirty="0"/>
          </a:p>
        </p:txBody>
      </p:sp>
      <p:sp>
        <p:nvSpPr>
          <p:cNvPr id="10" name="TextBox 4"/>
          <p:cNvSpPr txBox="1"/>
          <p:nvPr/>
        </p:nvSpPr>
        <p:spPr>
          <a:xfrm>
            <a:off x="480528" y="348727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9947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0815"/>
            <a:ext cx="7886700" cy="38161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b="1" i="1" dirty="0" smtClean="0"/>
              <a:t>atomic number </a:t>
            </a:r>
            <a:r>
              <a:rPr lang="en-US" dirty="0" smtClean="0"/>
              <a:t>is the </a:t>
            </a:r>
            <a:r>
              <a:rPr lang="en-US" i="1" dirty="0" smtClean="0"/>
              <a:t>number of protons </a:t>
            </a:r>
            <a:r>
              <a:rPr lang="en-US" dirty="0" smtClean="0"/>
              <a:t>in an atom. </a:t>
            </a:r>
          </a:p>
          <a:p>
            <a:pPr lvl="2"/>
            <a:r>
              <a:rPr lang="en-US" dirty="0" smtClean="0"/>
              <a:t>Each element has a characteristic atomic number.</a:t>
            </a:r>
          </a:p>
          <a:p>
            <a:pPr lvl="3"/>
            <a:r>
              <a:rPr lang="en-US" dirty="0" smtClean="0"/>
              <a:t>Carbon atoms have an atomic number of 6.</a:t>
            </a:r>
          </a:p>
          <a:p>
            <a:pPr lvl="3"/>
            <a:r>
              <a:rPr lang="en-US" dirty="0" smtClean="0"/>
              <a:t>Hydrogen atoms have an atomic number of 1.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Atomic number cannot change without changing to a different element</a:t>
            </a:r>
            <a:r>
              <a:rPr lang="en-US" dirty="0" smtClean="0"/>
              <a:t>!</a:t>
            </a:r>
          </a:p>
          <a:p>
            <a:r>
              <a:rPr lang="en-US" dirty="0"/>
              <a:t>The </a:t>
            </a:r>
            <a:r>
              <a:rPr lang="en-US" b="1" i="1" dirty="0"/>
              <a:t>mass number </a:t>
            </a:r>
            <a:r>
              <a:rPr lang="en-US" dirty="0"/>
              <a:t>is the </a:t>
            </a:r>
            <a:r>
              <a:rPr lang="en-US" i="1" dirty="0"/>
              <a:t>number of protons </a:t>
            </a:r>
            <a:r>
              <a:rPr lang="en-US" i="1" u="sng" dirty="0"/>
              <a:t>and</a:t>
            </a:r>
            <a:r>
              <a:rPr lang="en-US" i="1" dirty="0"/>
              <a:t> neutrons </a:t>
            </a:r>
            <a:r>
              <a:rPr lang="en-US" dirty="0"/>
              <a:t>in an atom. </a:t>
            </a:r>
          </a:p>
          <a:p>
            <a:pPr lvl="2"/>
            <a:r>
              <a:rPr lang="en-US" dirty="0"/>
              <a:t>Mass number is an approximation of the atom’s mass, since it ignores the very tiny contribution of the electrons.</a:t>
            </a:r>
          </a:p>
          <a:p>
            <a:pPr lvl="2"/>
            <a:r>
              <a:rPr lang="en-US" dirty="0"/>
              <a:t>Each element has isotopes where neutron number changes</a:t>
            </a:r>
          </a:p>
          <a:p>
            <a:pPr lvl="3"/>
            <a:r>
              <a:rPr lang="en-US" dirty="0"/>
              <a:t>Protons cannot change (you change the element if that happens)</a:t>
            </a:r>
          </a:p>
          <a:p>
            <a:pPr lvl="3"/>
            <a:r>
              <a:rPr lang="en-US" dirty="0"/>
              <a:t>Since there can be several isotopes of an element, atomic mass is an average of all of those</a:t>
            </a:r>
          </a:p>
          <a:p>
            <a:pPr lvl="3"/>
            <a:r>
              <a:rPr lang="en-US" dirty="0"/>
              <a:t>Some isotopes are unstable – radioisotopes (radioactive)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62" t="63531" r="50000" b="13845"/>
          <a:stretch/>
        </p:blipFill>
        <p:spPr>
          <a:xfrm>
            <a:off x="1863339" y="182880"/>
            <a:ext cx="4850651" cy="187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48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Dating Video:</a:t>
            </a:r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www.youtube.com/watch?v=2io5opwhQMQ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Fossils that might be older (let’s say million of years old) have to be aged using different elements found in the body (potassium for instance) that have longer half lives</a:t>
            </a:r>
          </a:p>
        </p:txBody>
      </p:sp>
    </p:spTree>
    <p:extLst>
      <p:ext uri="{BB962C8B-B14F-4D97-AF65-F5344CB8AC3E}">
        <p14:creationId xmlns:p14="http://schemas.microsoft.com/office/powerpoint/2010/main" val="232454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1507</Words>
  <Application>Microsoft Office PowerPoint</Application>
  <PresentationFormat>On-screen Show (4:3)</PresentationFormat>
  <Paragraphs>199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Microsoft YaHei</vt:lpstr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Chapter 2 - Chemistry</vt:lpstr>
      <vt:lpstr>PowerPoint Presentation</vt:lpstr>
      <vt:lpstr>PowerPoint Presentation</vt:lpstr>
      <vt:lpstr>Matter</vt:lpstr>
      <vt:lpstr>PowerPoint Presentation</vt:lpstr>
      <vt:lpstr>The Structure of an Atom</vt:lpstr>
      <vt:lpstr>Particles in an atom have electric charges and masses.</vt:lpstr>
      <vt:lpstr>PowerPoint Presentation</vt:lpstr>
      <vt:lpstr>PowerPoint Presentation</vt:lpstr>
      <vt:lpstr>PowerPoint Presentation</vt:lpstr>
      <vt:lpstr>The Periodic Table of the Elements</vt:lpstr>
      <vt:lpstr>Models Explain Atom Structure</vt:lpstr>
      <vt:lpstr>PowerPoint Presentation</vt:lpstr>
      <vt:lpstr>Neutral vs. Charged Atoms</vt:lpstr>
      <vt:lpstr>PowerPoint Presentation</vt:lpstr>
      <vt:lpstr>Atoms Can Bond Together to Make Molecules</vt:lpstr>
      <vt:lpstr>Electrons Help Atoms Bond Together in Chemical Reactions</vt:lpstr>
      <vt:lpstr>Ionic Bonds Have Transferred Electrons</vt:lpstr>
      <vt:lpstr>PowerPoint Presentation</vt:lpstr>
      <vt:lpstr>Polar Covalent Bonds</vt:lpstr>
      <vt:lpstr>PowerPoint Presentation</vt:lpstr>
      <vt:lpstr>PowerPoint Presentation</vt:lpstr>
      <vt:lpstr>Hydrogen Bonding Between Water Molecules Gives it Properties Essential to Life</vt:lpstr>
      <vt:lpstr>pH, Buffers, Acids and Bases</vt:lpstr>
      <vt:lpstr>The pH Scale</vt:lpstr>
      <vt:lpstr>Buffers Maintain pH Homeostasis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Macromolecules </vt:lpstr>
      <vt:lpstr>Breaking Macromolecules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Jennifer Capers</cp:lastModifiedBy>
  <cp:revision>142</cp:revision>
  <dcterms:created xsi:type="dcterms:W3CDTF">2016-05-25T20:39:40Z</dcterms:created>
  <dcterms:modified xsi:type="dcterms:W3CDTF">2021-12-27T19:44:41Z</dcterms:modified>
</cp:coreProperties>
</file>