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643" r:id="rId2"/>
    <p:sldId id="325" r:id="rId3"/>
    <p:sldId id="571" r:id="rId4"/>
    <p:sldId id="334" r:id="rId5"/>
    <p:sldId id="572" r:id="rId6"/>
    <p:sldId id="573" r:id="rId7"/>
    <p:sldId id="575" r:id="rId8"/>
    <p:sldId id="574" r:id="rId9"/>
    <p:sldId id="576" r:id="rId10"/>
    <p:sldId id="578" r:id="rId11"/>
    <p:sldId id="579" r:id="rId12"/>
    <p:sldId id="580" r:id="rId13"/>
    <p:sldId id="581" r:id="rId14"/>
    <p:sldId id="582" r:id="rId15"/>
    <p:sldId id="583" r:id="rId16"/>
    <p:sldId id="586" r:id="rId17"/>
    <p:sldId id="587" r:id="rId18"/>
    <p:sldId id="589" r:id="rId19"/>
    <p:sldId id="590" r:id="rId20"/>
    <p:sldId id="591" r:id="rId21"/>
    <p:sldId id="592" r:id="rId22"/>
    <p:sldId id="593" r:id="rId23"/>
    <p:sldId id="594" r:id="rId24"/>
    <p:sldId id="595" r:id="rId25"/>
    <p:sldId id="596" r:id="rId26"/>
    <p:sldId id="645" r:id="rId27"/>
    <p:sldId id="605" r:id="rId28"/>
    <p:sldId id="644" r:id="rId29"/>
    <p:sldId id="606" r:id="rId30"/>
    <p:sldId id="607" r:id="rId31"/>
    <p:sldId id="608" r:id="rId32"/>
    <p:sldId id="609" r:id="rId33"/>
    <p:sldId id="610" r:id="rId34"/>
    <p:sldId id="611" r:id="rId35"/>
    <p:sldId id="613" r:id="rId36"/>
    <p:sldId id="614" r:id="rId37"/>
    <p:sldId id="615" r:id="rId38"/>
    <p:sldId id="616" r:id="rId39"/>
    <p:sldId id="619" r:id="rId40"/>
    <p:sldId id="618" r:id="rId41"/>
    <p:sldId id="620" r:id="rId42"/>
    <p:sldId id="624" r:id="rId43"/>
    <p:sldId id="627" r:id="rId44"/>
    <p:sldId id="629" r:id="rId45"/>
    <p:sldId id="630" r:id="rId46"/>
    <p:sldId id="631" r:id="rId47"/>
    <p:sldId id="632" r:id="rId48"/>
    <p:sldId id="633" r:id="rId49"/>
    <p:sldId id="637" r:id="rId50"/>
    <p:sldId id="639" r:id="rId51"/>
    <p:sldId id="640" r:id="rId52"/>
    <p:sldId id="641" r:id="rId5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1254">
          <p15:clr>
            <a:srgbClr val="A4A3A4"/>
          </p15:clr>
        </p15:guide>
        <p15:guide id="5" pos="480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2263"/>
    <a:srgbClr val="D6B628"/>
    <a:srgbClr val="5B3163"/>
    <a:srgbClr val="A0CBD1"/>
    <a:srgbClr val="45A1AC"/>
    <a:srgbClr val="533F7A"/>
    <a:srgbClr val="FF6600"/>
    <a:srgbClr val="015D34"/>
    <a:srgbClr val="00ACF7"/>
    <a:srgbClr val="00A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94750" autoAdjust="0"/>
  </p:normalViewPr>
  <p:slideViewPr>
    <p:cSldViewPr>
      <p:cViewPr varScale="1">
        <p:scale>
          <a:sx n="73" d="100"/>
          <a:sy n="73" d="100"/>
        </p:scale>
        <p:origin x="1554" y="66"/>
      </p:cViewPr>
      <p:guideLst>
        <p:guide orient="horz" pos="342"/>
        <p:guide orient="horz" pos="960"/>
        <p:guide orient="horz" pos="2160"/>
        <p:guide orient="horz" pos="1254"/>
        <p:guide pos="480"/>
        <p:guide pos="2880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32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5/28/2019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256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81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22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51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79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73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11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82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259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732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222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939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597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475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94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95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149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84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815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1909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327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840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1190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2849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520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54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351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0328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516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742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797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92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84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537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187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8239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730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742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960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3348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80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0554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8583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417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21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198B3780-0A95-9248-A9BA-288000E16172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68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46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575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9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bacterial_growth_subtitle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Microbioilogy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Chapter 11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Characterizing and Classifying Prokaryotes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6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11.6  Budding.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9"/>
          <a:stretch/>
        </p:blipFill>
        <p:spPr>
          <a:xfrm>
            <a:off x="533400" y="762000"/>
            <a:ext cx="8077200" cy="56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2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General Characteristics of Prokaryotic Organisms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76136"/>
            <a:ext cx="7775575" cy="4652208"/>
          </a:xfrm>
        </p:spPr>
        <p:txBody>
          <a:bodyPr/>
          <a:lstStyle/>
          <a:p>
            <a:r>
              <a:rPr lang="en-US" b="1" dirty="0"/>
              <a:t>Reproduction of Prokaryotic Cells</a:t>
            </a:r>
          </a:p>
          <a:p>
            <a:pPr lvl="1"/>
            <a:r>
              <a:rPr lang="en-US" i="1" dirty="0" err="1"/>
              <a:t>Epulopiscium</a:t>
            </a:r>
            <a:r>
              <a:rPr lang="en-US" dirty="0"/>
              <a:t> and its relatives have unique method of reproduction</a:t>
            </a:r>
          </a:p>
          <a:p>
            <a:pPr lvl="2"/>
            <a:r>
              <a:rPr lang="en-US" dirty="0"/>
              <a:t>Live offspring emerge from the body of the dead mother cell (</a:t>
            </a:r>
            <a:r>
              <a:rPr lang="en-US" i="1" dirty="0" err="1"/>
              <a:t>viviparity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First noted case of viviparous behavior in prokaryotic world</a:t>
            </a:r>
          </a:p>
        </p:txBody>
      </p:sp>
    </p:spTree>
    <p:extLst>
      <p:ext uri="{BB962C8B-B14F-4D97-AF65-F5344CB8AC3E}">
        <p14:creationId xmlns:p14="http://schemas.microsoft.com/office/powerpoint/2010/main" val="23819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11.7  </a:t>
            </a:r>
            <a:r>
              <a:rPr lang="en-US" sz="1800" b="1" dirty="0" err="1"/>
              <a:t>Viviparity</a:t>
            </a:r>
            <a:r>
              <a:rPr lang="en-US" sz="1800" b="1" dirty="0"/>
              <a:t> in </a:t>
            </a:r>
            <a:r>
              <a:rPr lang="en-US" sz="1800" b="1" i="1" dirty="0" err="1"/>
              <a:t>Epulopiscium</a:t>
            </a:r>
            <a:r>
              <a:rPr lang="en-US" sz="1800" b="1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8"/>
          <a:stretch/>
        </p:blipFill>
        <p:spPr>
          <a:xfrm>
            <a:off x="685800" y="840758"/>
            <a:ext cx="7772400" cy="556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4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General Characteristics of Prokaryotic Organisms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76136"/>
            <a:ext cx="7775575" cy="4652208"/>
          </a:xfrm>
        </p:spPr>
        <p:txBody>
          <a:bodyPr/>
          <a:lstStyle/>
          <a:p>
            <a:r>
              <a:rPr lang="en-US" b="1" dirty="0"/>
              <a:t>Arrangements of Prokaryotic Cells</a:t>
            </a:r>
          </a:p>
          <a:p>
            <a:pPr lvl="1"/>
            <a:r>
              <a:rPr lang="en-US" dirty="0"/>
              <a:t>Result from two aspects of division during binary fission:</a:t>
            </a:r>
          </a:p>
          <a:p>
            <a:pPr lvl="2"/>
            <a:r>
              <a:rPr lang="en-US" dirty="0"/>
              <a:t>Planes in which cells divide</a:t>
            </a:r>
          </a:p>
          <a:p>
            <a:pPr lvl="2"/>
            <a:r>
              <a:rPr lang="en-US" dirty="0"/>
              <a:t>Separation of daughter cells</a:t>
            </a:r>
          </a:p>
        </p:txBody>
      </p:sp>
    </p:spTree>
    <p:extLst>
      <p:ext uri="{BB962C8B-B14F-4D97-AF65-F5344CB8AC3E}">
        <p14:creationId xmlns:p14="http://schemas.microsoft.com/office/powerpoint/2010/main" val="231511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11.8  Arrangements of </a:t>
            </a:r>
            <a:r>
              <a:rPr lang="en-US" sz="1800" b="1" dirty="0" err="1"/>
              <a:t>cocci</a:t>
            </a:r>
            <a:r>
              <a:rPr lang="en-US" sz="1800" b="1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2833116" y="609600"/>
            <a:ext cx="3477768" cy="604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11.9  Arrangements of bacilli.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2652398" y="637673"/>
            <a:ext cx="3839203" cy="599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8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Modern Prokaryotic Classification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232775" cy="4652208"/>
          </a:xfrm>
        </p:spPr>
        <p:txBody>
          <a:bodyPr/>
          <a:lstStyle/>
          <a:p>
            <a:r>
              <a:rPr lang="en-US" dirty="0"/>
              <a:t>Currently based on genetic relatedness of </a:t>
            </a:r>
            <a:r>
              <a:rPr lang="en-US" dirty="0" err="1"/>
              <a:t>rRNA</a:t>
            </a:r>
            <a:r>
              <a:rPr lang="en-US" dirty="0"/>
              <a:t> sequences</a:t>
            </a:r>
          </a:p>
          <a:p>
            <a:r>
              <a:rPr lang="en-US" dirty="0"/>
              <a:t>Three domains:</a:t>
            </a:r>
          </a:p>
          <a:p>
            <a:pPr lvl="1"/>
            <a:r>
              <a:rPr lang="en-US" dirty="0" err="1"/>
              <a:t>Archaea</a:t>
            </a:r>
            <a:endParaRPr lang="en-US" dirty="0"/>
          </a:p>
          <a:p>
            <a:pPr lvl="1"/>
            <a:r>
              <a:rPr lang="en-US" dirty="0"/>
              <a:t>Bacteria</a:t>
            </a:r>
          </a:p>
          <a:p>
            <a:pPr lvl="1"/>
            <a:r>
              <a:rPr lang="en-US" dirty="0" err="1"/>
              <a:t>Eukarya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11.10  Prokaryotic taxonomy.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806196" y="685800"/>
            <a:ext cx="7531608" cy="570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7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</a:t>
            </a:r>
            <a:r>
              <a:rPr lang="en-US" dirty="0" err="1"/>
              <a:t>Archaea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dirty="0"/>
              <a:t>Common features:</a:t>
            </a:r>
          </a:p>
          <a:p>
            <a:pPr lvl="1"/>
            <a:r>
              <a:rPr lang="en-US" dirty="0"/>
              <a:t>Lack true peptidoglycan</a:t>
            </a:r>
          </a:p>
          <a:p>
            <a:pPr lvl="1"/>
            <a:r>
              <a:rPr lang="en-US" dirty="0"/>
              <a:t>Cell membrane lipids have branched hydrocarbon chains</a:t>
            </a:r>
          </a:p>
          <a:p>
            <a:pPr lvl="1"/>
            <a:r>
              <a:rPr lang="en-US" dirty="0"/>
              <a:t>AUG codon codes for methionine</a:t>
            </a:r>
          </a:p>
          <a:p>
            <a:r>
              <a:rPr lang="en-US" dirty="0" smtClean="0"/>
              <a:t>Reproduce </a:t>
            </a:r>
            <a:r>
              <a:rPr lang="en-US" dirty="0"/>
              <a:t>by binary fission, budding, or fragmentation</a:t>
            </a:r>
          </a:p>
          <a:p>
            <a:r>
              <a:rPr lang="en-US" dirty="0"/>
              <a:t>Are </a:t>
            </a:r>
            <a:r>
              <a:rPr lang="en-US" dirty="0" err="1"/>
              <a:t>cocci</a:t>
            </a:r>
            <a:r>
              <a:rPr lang="en-US" dirty="0"/>
              <a:t>, bacilli, spirals, or pleomorphic</a:t>
            </a:r>
          </a:p>
          <a:p>
            <a:r>
              <a:rPr lang="en-US" dirty="0"/>
              <a:t>Not known to cause disease</a:t>
            </a:r>
          </a:p>
        </p:txBody>
      </p:sp>
    </p:spTree>
    <p:extLst>
      <p:ext uri="{BB962C8B-B14F-4D97-AF65-F5344CB8AC3E}">
        <p14:creationId xmlns:p14="http://schemas.microsoft.com/office/powerpoint/2010/main" val="297482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11.11  </a:t>
            </a:r>
            <a:r>
              <a:rPr lang="en-US" sz="1800" b="1" dirty="0" err="1"/>
              <a:t>Archaea</a:t>
            </a:r>
            <a:r>
              <a:rPr lang="en-US" sz="1800" b="1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2587532" y="685800"/>
            <a:ext cx="3968936" cy="592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3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General Characteristics of Prokaryotic Organisms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84160"/>
            <a:ext cx="8537575" cy="4804608"/>
          </a:xfrm>
        </p:spPr>
        <p:txBody>
          <a:bodyPr/>
          <a:lstStyle/>
          <a:p>
            <a:r>
              <a:rPr lang="en-US" b="1" dirty="0"/>
              <a:t>Morphology of Prokaryotic Cells</a:t>
            </a:r>
          </a:p>
          <a:p>
            <a:pPr lvl="1"/>
            <a:r>
              <a:rPr lang="en-US" dirty="0"/>
              <a:t>Most diverse group of cellular microbes</a:t>
            </a:r>
          </a:p>
          <a:p>
            <a:pPr lvl="1"/>
            <a:r>
              <a:rPr lang="en-US" dirty="0"/>
              <a:t>Thrive in various habitats</a:t>
            </a:r>
          </a:p>
          <a:p>
            <a:pPr lvl="1"/>
            <a:r>
              <a:rPr lang="en-US" dirty="0"/>
              <a:t>Only a few capable of colonizing humans and causing disease</a:t>
            </a:r>
          </a:p>
          <a:p>
            <a:pPr lvl="1"/>
            <a:r>
              <a:rPr lang="en-US" dirty="0"/>
              <a:t>Exist in a variety of shapes</a:t>
            </a:r>
          </a:p>
        </p:txBody>
      </p:sp>
    </p:spTree>
    <p:extLst>
      <p:ext uri="{BB962C8B-B14F-4D97-AF65-F5344CB8AC3E}">
        <p14:creationId xmlns:p14="http://schemas.microsoft.com/office/powerpoint/2010/main" val="34768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</a:t>
            </a:r>
            <a:r>
              <a:rPr lang="en-US" dirty="0" err="1"/>
              <a:t>Archaea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Extremophiles</a:t>
            </a:r>
          </a:p>
          <a:p>
            <a:pPr lvl="1"/>
            <a:r>
              <a:rPr lang="en-US" dirty="0"/>
              <a:t>Require extreme conditions to survive</a:t>
            </a:r>
          </a:p>
          <a:p>
            <a:pPr lvl="2"/>
            <a:r>
              <a:rPr lang="en-US" dirty="0"/>
              <a:t>Temperature, pH, and/or salinity</a:t>
            </a:r>
          </a:p>
          <a:p>
            <a:pPr lvl="1"/>
            <a:r>
              <a:rPr lang="en-US" dirty="0"/>
              <a:t>Prominent members are </a:t>
            </a:r>
            <a:r>
              <a:rPr lang="en-US" i="1" dirty="0"/>
              <a:t>thermophiles</a:t>
            </a:r>
            <a:r>
              <a:rPr lang="en-US" dirty="0"/>
              <a:t> and </a:t>
            </a:r>
            <a:r>
              <a:rPr lang="en-US" i="1" dirty="0"/>
              <a:t>halophiles</a:t>
            </a:r>
          </a:p>
        </p:txBody>
      </p:sp>
    </p:spTree>
    <p:extLst>
      <p:ext uri="{BB962C8B-B14F-4D97-AF65-F5344CB8AC3E}">
        <p14:creationId xmlns:p14="http://schemas.microsoft.com/office/powerpoint/2010/main" val="29704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</a:t>
            </a:r>
            <a:r>
              <a:rPr lang="en-US" dirty="0" err="1"/>
              <a:t>Archaea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Extremophiles</a:t>
            </a:r>
          </a:p>
          <a:p>
            <a:pPr lvl="1"/>
            <a:r>
              <a:rPr lang="en-US" dirty="0"/>
              <a:t>Thermophiles</a:t>
            </a:r>
          </a:p>
          <a:p>
            <a:pPr lvl="2"/>
            <a:r>
              <a:rPr lang="en-US" dirty="0"/>
              <a:t>DNA, RNA, cytoplasmic membranes, and proteins do not function properly below </a:t>
            </a:r>
            <a:r>
              <a:rPr lang="en-US" dirty="0" smtClean="0"/>
              <a:t>45</a:t>
            </a:r>
            <a:r>
              <a:rPr lang="en-US" sz="2000" dirty="0" smtClean="0">
                <a:ea typeface="Calibri"/>
              </a:rPr>
              <a:t>°</a:t>
            </a:r>
            <a:r>
              <a:rPr lang="en-US" dirty="0" smtClean="0"/>
              <a:t>C</a:t>
            </a:r>
            <a:endParaRPr lang="en-US" dirty="0"/>
          </a:p>
          <a:p>
            <a:pPr lvl="2"/>
            <a:r>
              <a:rPr lang="en-US" dirty="0"/>
              <a:t>Hyperthermophiles require temperatures over </a:t>
            </a:r>
            <a:r>
              <a:rPr lang="en-US" dirty="0" smtClean="0"/>
              <a:t>80</a:t>
            </a:r>
            <a:r>
              <a:rPr lang="en-US" sz="2000" dirty="0" smtClean="0">
                <a:ea typeface="Calibri"/>
              </a:rPr>
              <a:t>°</a:t>
            </a:r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6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11.12  Some </a:t>
            </a:r>
            <a:r>
              <a:rPr lang="en-US" sz="1800" b="1" dirty="0" err="1"/>
              <a:t>hyperthermophilic</a:t>
            </a:r>
            <a:r>
              <a:rPr lang="en-US" sz="1800" b="1" dirty="0"/>
              <a:t> </a:t>
            </a:r>
            <a:r>
              <a:rPr lang="en-US" sz="1800" b="1" dirty="0" err="1"/>
              <a:t>archaea</a:t>
            </a:r>
            <a:r>
              <a:rPr lang="en-US" sz="1800" b="1" dirty="0"/>
              <a:t> live in hot springs.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46760"/>
            <a:ext cx="853440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1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</a:t>
            </a:r>
            <a:r>
              <a:rPr lang="en-US" dirty="0" err="1"/>
              <a:t>Archaea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Extremophiles</a:t>
            </a:r>
          </a:p>
          <a:p>
            <a:pPr lvl="1"/>
            <a:r>
              <a:rPr lang="en-US" dirty="0"/>
              <a:t>Halophiles</a:t>
            </a:r>
          </a:p>
          <a:p>
            <a:pPr lvl="2"/>
            <a:r>
              <a:rPr lang="en-US" dirty="0"/>
              <a:t>Inhabit extremely saline habitats</a:t>
            </a:r>
          </a:p>
          <a:p>
            <a:pPr lvl="2"/>
            <a:r>
              <a:rPr lang="en-US" dirty="0"/>
              <a:t>Depend on greater than 9% </a:t>
            </a:r>
            <a:r>
              <a:rPr lang="en-US" dirty="0" err="1"/>
              <a:t>NaCl</a:t>
            </a:r>
            <a:r>
              <a:rPr lang="en-US" dirty="0"/>
              <a:t> to maintain integrity of cell walls</a:t>
            </a:r>
          </a:p>
          <a:p>
            <a:pPr lvl="2"/>
            <a:r>
              <a:rPr lang="en-US" dirty="0"/>
              <a:t>Many contain red or orange pigments</a:t>
            </a:r>
          </a:p>
          <a:p>
            <a:pPr lvl="3"/>
            <a:r>
              <a:rPr lang="en-US" dirty="0"/>
              <a:t>May protect from sunlight</a:t>
            </a:r>
          </a:p>
          <a:p>
            <a:pPr lvl="2"/>
            <a:r>
              <a:rPr lang="en-US" dirty="0"/>
              <a:t>Most studied—</a:t>
            </a:r>
            <a:r>
              <a:rPr lang="en-US" i="1" dirty="0" err="1"/>
              <a:t>Halobacterium</a:t>
            </a:r>
            <a:r>
              <a:rPr lang="en-US" i="1" dirty="0"/>
              <a:t> </a:t>
            </a:r>
            <a:r>
              <a:rPr lang="en-US" i="1" dirty="0" err="1"/>
              <a:t>salinarium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596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11.13  The habitat of halophiles: highly saline water.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58952"/>
            <a:ext cx="8534400" cy="57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</a:t>
            </a:r>
            <a:r>
              <a:rPr lang="en-US" dirty="0" err="1"/>
              <a:t>Archaea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156575" cy="4652208"/>
          </a:xfrm>
        </p:spPr>
        <p:txBody>
          <a:bodyPr/>
          <a:lstStyle/>
          <a:p>
            <a:r>
              <a:rPr lang="en-US" b="1" dirty="0"/>
              <a:t>Methanogens</a:t>
            </a:r>
          </a:p>
          <a:p>
            <a:pPr lvl="1"/>
            <a:r>
              <a:rPr lang="en-US" dirty="0"/>
              <a:t>Largest group of </a:t>
            </a:r>
            <a:r>
              <a:rPr lang="en-US" dirty="0" err="1"/>
              <a:t>archaea</a:t>
            </a:r>
            <a:endParaRPr lang="en-US" dirty="0"/>
          </a:p>
          <a:p>
            <a:pPr lvl="1"/>
            <a:r>
              <a:rPr lang="en-US" dirty="0"/>
              <a:t>Convert carbon dioxide, hydrogen gas, and organic acids to methane gas</a:t>
            </a:r>
          </a:p>
          <a:p>
            <a:pPr lvl="1"/>
            <a:r>
              <a:rPr lang="en-US" dirty="0"/>
              <a:t>Convert organic wastes in pond, lake, and ocean sediments to methane</a:t>
            </a:r>
          </a:p>
          <a:p>
            <a:pPr lvl="1"/>
            <a:r>
              <a:rPr lang="en-US" dirty="0"/>
              <a:t>Some live in colons of animals</a:t>
            </a:r>
          </a:p>
          <a:p>
            <a:pPr lvl="2"/>
            <a:r>
              <a:rPr lang="en-US" dirty="0"/>
              <a:t>One of primary sources of environmental methane</a:t>
            </a:r>
          </a:p>
          <a:p>
            <a:pPr lvl="1"/>
            <a:r>
              <a:rPr lang="en-US" dirty="0"/>
              <a:t>Have produced ~10 trillion tons of methane that is buried in mud on ocean floor</a:t>
            </a:r>
          </a:p>
        </p:txBody>
      </p:sp>
    </p:spTree>
    <p:extLst>
      <p:ext uri="{BB962C8B-B14F-4D97-AF65-F5344CB8AC3E}">
        <p14:creationId xmlns:p14="http://schemas.microsoft.com/office/powerpoint/2010/main" val="26683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90488"/>
            <a:ext cx="8861425" cy="584776"/>
          </a:xfrm>
        </p:spPr>
        <p:txBody>
          <a:bodyPr/>
          <a:lstStyle/>
          <a:p>
            <a:r>
              <a:rPr lang="en-US" dirty="0" smtClean="0"/>
              <a:t>Chapter 11: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600" dirty="0" smtClean="0"/>
              <a:t>Stop Here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449226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89975" cy="4652208"/>
          </a:xfrm>
        </p:spPr>
        <p:txBody>
          <a:bodyPr/>
          <a:lstStyle/>
          <a:p>
            <a:r>
              <a:rPr lang="en-US" b="1" dirty="0"/>
              <a:t>Low G + C Gram-Positive Bacteria</a:t>
            </a:r>
          </a:p>
          <a:p>
            <a:pPr lvl="1"/>
            <a:r>
              <a:rPr lang="en-US" dirty="0"/>
              <a:t>Clostridia</a:t>
            </a:r>
          </a:p>
          <a:p>
            <a:pPr lvl="2"/>
            <a:r>
              <a:rPr lang="en-US" dirty="0"/>
              <a:t>Rod-shaped, obligate anaerobes</a:t>
            </a:r>
          </a:p>
          <a:p>
            <a:pPr lvl="2"/>
            <a:r>
              <a:rPr lang="en-US" dirty="0"/>
              <a:t>Many form endospores</a:t>
            </a:r>
          </a:p>
          <a:p>
            <a:pPr lvl="2"/>
            <a:r>
              <a:rPr lang="en-US" dirty="0"/>
              <a:t>Important in medicine and </a:t>
            </a:r>
            <a:r>
              <a:rPr lang="en-US" dirty="0" smtClean="0"/>
              <a:t>industry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9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1" y="1068388"/>
            <a:ext cx="7008282" cy="5256212"/>
          </a:xfrm>
        </p:spPr>
      </p:pic>
    </p:spTree>
    <p:extLst>
      <p:ext uri="{BB962C8B-B14F-4D97-AF65-F5344CB8AC3E}">
        <p14:creationId xmlns:p14="http://schemas.microsoft.com/office/powerpoint/2010/main" val="1886860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004175" cy="4652208"/>
          </a:xfrm>
        </p:spPr>
        <p:txBody>
          <a:bodyPr/>
          <a:lstStyle/>
          <a:p>
            <a:r>
              <a:rPr lang="en-US" b="1" dirty="0"/>
              <a:t>Low G + C Gram-Positive Bacteria</a:t>
            </a:r>
          </a:p>
          <a:p>
            <a:pPr lvl="1"/>
            <a:r>
              <a:rPr lang="en-US" dirty="0"/>
              <a:t>Mycoplasmas</a:t>
            </a:r>
          </a:p>
          <a:p>
            <a:pPr lvl="2"/>
            <a:r>
              <a:rPr lang="en-US" dirty="0"/>
              <a:t>Facultative or obligate anaerobes</a:t>
            </a:r>
          </a:p>
          <a:p>
            <a:pPr lvl="2"/>
            <a:r>
              <a:rPr lang="en-US" dirty="0"/>
              <a:t>Lack cell walls</a:t>
            </a:r>
          </a:p>
          <a:p>
            <a:pPr lvl="2"/>
            <a:r>
              <a:rPr lang="en-US" dirty="0"/>
              <a:t>Smallest free-living cells</a:t>
            </a:r>
          </a:p>
          <a:p>
            <a:pPr lvl="2"/>
            <a:r>
              <a:rPr lang="en-US" dirty="0"/>
              <a:t>Colonize mucous membranes of the respiratory and urinary tracts</a:t>
            </a:r>
          </a:p>
        </p:txBody>
      </p:sp>
    </p:spTree>
    <p:extLst>
      <p:ext uri="{BB962C8B-B14F-4D97-AF65-F5344CB8AC3E}">
        <p14:creationId xmlns:p14="http://schemas.microsoft.com/office/powerpoint/2010/main" val="13166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11.1  Typical prokaryotic morphologies.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725328" y="649705"/>
            <a:ext cx="5669280" cy="592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0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11.16  The distinctive </a:t>
            </a:r>
            <a:r>
              <a:rPr lang="en-US" sz="1800" b="1" dirty="0" smtClean="0"/>
              <a:t>“fried egg” </a:t>
            </a:r>
            <a:r>
              <a:rPr lang="en-US" sz="1800" b="1" dirty="0"/>
              <a:t>appearance of </a:t>
            </a:r>
            <a:r>
              <a:rPr lang="en-US" sz="1800" b="1" i="1" dirty="0"/>
              <a:t>Mycoplasma</a:t>
            </a:r>
            <a:r>
              <a:rPr lang="en-US" sz="1800" b="1" dirty="0"/>
              <a:t> colonies.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196340" y="685800"/>
            <a:ext cx="6751320" cy="58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004175" cy="4652208"/>
          </a:xfrm>
        </p:spPr>
        <p:txBody>
          <a:bodyPr/>
          <a:lstStyle/>
          <a:p>
            <a:r>
              <a:rPr lang="en-US" b="1" dirty="0"/>
              <a:t>Low G + C Gram-Positive Bacteria</a:t>
            </a:r>
          </a:p>
          <a:p>
            <a:pPr lvl="1"/>
            <a:r>
              <a:rPr lang="en-US" dirty="0"/>
              <a:t>Other low G + C Gram-positive bacilli and </a:t>
            </a:r>
            <a:r>
              <a:rPr lang="en-US" dirty="0" err="1"/>
              <a:t>cocci</a:t>
            </a:r>
            <a:endParaRPr lang="en-US" dirty="0"/>
          </a:p>
          <a:p>
            <a:pPr lvl="2"/>
            <a:r>
              <a:rPr lang="en-US" i="1" dirty="0"/>
              <a:t>Bacillus</a:t>
            </a:r>
          </a:p>
          <a:p>
            <a:pPr lvl="3"/>
            <a:r>
              <a:rPr lang="en-US" dirty="0"/>
              <a:t>Many are common in soil</a:t>
            </a:r>
          </a:p>
          <a:p>
            <a:pPr lvl="3"/>
            <a:r>
              <a:rPr lang="en-US" dirty="0"/>
              <a:t>Form endospores</a:t>
            </a:r>
          </a:p>
          <a:p>
            <a:pPr lvl="3"/>
            <a:r>
              <a:rPr lang="en-US" i="1" dirty="0"/>
              <a:t>Bacillus </a:t>
            </a:r>
            <a:r>
              <a:rPr lang="en-US" i="1" dirty="0" err="1"/>
              <a:t>thuringiensis</a:t>
            </a:r>
            <a:r>
              <a:rPr lang="en-US" dirty="0"/>
              <a:t> toxin used by farmers and gardeners as an insecticide</a:t>
            </a:r>
          </a:p>
          <a:p>
            <a:pPr lvl="3"/>
            <a:r>
              <a:rPr lang="en-US" i="1" dirty="0"/>
              <a:t>Bacillus </a:t>
            </a:r>
            <a:r>
              <a:rPr lang="en-US" i="1" dirty="0" err="1"/>
              <a:t>anthracis</a:t>
            </a:r>
            <a:r>
              <a:rPr lang="en-US" dirty="0"/>
              <a:t> causes anthrax</a:t>
            </a:r>
          </a:p>
        </p:txBody>
      </p:sp>
    </p:spTree>
    <p:extLst>
      <p:ext uri="{BB962C8B-B14F-4D97-AF65-F5344CB8AC3E}">
        <p14:creationId xmlns:p14="http://schemas.microsoft.com/office/powerpoint/2010/main" val="6450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11.17  Crystals of </a:t>
            </a:r>
            <a:r>
              <a:rPr lang="en-US" sz="1800" b="1" dirty="0" err="1"/>
              <a:t>Bt</a:t>
            </a:r>
            <a:r>
              <a:rPr lang="en-US" sz="1800" b="1" dirty="0"/>
              <a:t> toxin, produced by the endospore-forming </a:t>
            </a:r>
            <a:r>
              <a:rPr lang="en-US" sz="1800" b="1" i="1" dirty="0"/>
              <a:t>Bacillus </a:t>
            </a:r>
            <a:r>
              <a:rPr lang="en-US" sz="1800" b="1" i="1" dirty="0" err="1"/>
              <a:t>thuringiensis</a:t>
            </a:r>
            <a:r>
              <a:rPr lang="en-US" sz="1800" b="1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365864" y="891451"/>
            <a:ext cx="6412272" cy="566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004175" cy="4652208"/>
          </a:xfrm>
        </p:spPr>
        <p:txBody>
          <a:bodyPr/>
          <a:lstStyle/>
          <a:p>
            <a:r>
              <a:rPr lang="en-US" b="1" dirty="0"/>
              <a:t>Low G + C Gram-Positive Bacteria</a:t>
            </a:r>
          </a:p>
          <a:p>
            <a:pPr lvl="1"/>
            <a:r>
              <a:rPr lang="en-US" dirty="0"/>
              <a:t>Other low G + C Gram-positive bacilli and </a:t>
            </a:r>
            <a:r>
              <a:rPr lang="en-US" dirty="0" err="1"/>
              <a:t>cocci</a:t>
            </a:r>
            <a:endParaRPr lang="en-US" dirty="0"/>
          </a:p>
          <a:p>
            <a:pPr lvl="2"/>
            <a:r>
              <a:rPr lang="en-US" i="1" dirty="0"/>
              <a:t>Listeria</a:t>
            </a:r>
          </a:p>
          <a:p>
            <a:pPr lvl="3"/>
            <a:r>
              <a:rPr lang="en-US" dirty="0"/>
              <a:t>Contaminates milk and meat products</a:t>
            </a:r>
          </a:p>
          <a:p>
            <a:pPr lvl="3"/>
            <a:r>
              <a:rPr lang="en-US" dirty="0"/>
              <a:t>Capable of reproducing under refrigeration</a:t>
            </a:r>
          </a:p>
          <a:p>
            <a:pPr lvl="3"/>
            <a:r>
              <a:rPr lang="en-US" dirty="0"/>
              <a:t>Can cross the placenta in pregnant women</a:t>
            </a:r>
          </a:p>
          <a:p>
            <a:pPr lvl="2"/>
            <a:r>
              <a:rPr lang="en-US" i="1" dirty="0"/>
              <a:t>Lactobacillus</a:t>
            </a:r>
          </a:p>
          <a:p>
            <a:pPr lvl="3"/>
            <a:r>
              <a:rPr lang="en-US" dirty="0"/>
              <a:t>Grows in the body but rarely causes disease</a:t>
            </a:r>
          </a:p>
          <a:p>
            <a:pPr lvl="3"/>
            <a:r>
              <a:rPr lang="en-US" dirty="0"/>
              <a:t>Used in the production of various foods</a:t>
            </a:r>
          </a:p>
        </p:txBody>
      </p:sp>
    </p:spTree>
    <p:extLst>
      <p:ext uri="{BB962C8B-B14F-4D97-AF65-F5344CB8AC3E}">
        <p14:creationId xmlns:p14="http://schemas.microsoft.com/office/powerpoint/2010/main" val="27420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004175" cy="4652208"/>
          </a:xfrm>
        </p:spPr>
        <p:txBody>
          <a:bodyPr/>
          <a:lstStyle/>
          <a:p>
            <a:r>
              <a:rPr lang="en-US" b="1" dirty="0"/>
              <a:t>Low G + C Gram-Positive Bacteria</a:t>
            </a:r>
          </a:p>
          <a:p>
            <a:pPr lvl="1"/>
            <a:r>
              <a:rPr lang="en-US" dirty="0"/>
              <a:t>Other low G + C Gram-positive bacilli and </a:t>
            </a:r>
            <a:r>
              <a:rPr lang="en-US" dirty="0" err="1"/>
              <a:t>cocci</a:t>
            </a:r>
            <a:endParaRPr lang="en-US" dirty="0"/>
          </a:p>
          <a:p>
            <a:pPr lvl="2"/>
            <a:r>
              <a:rPr lang="en-US" i="1" dirty="0"/>
              <a:t>Streptococcus</a:t>
            </a:r>
            <a:r>
              <a:rPr lang="en-US" dirty="0"/>
              <a:t> and </a:t>
            </a:r>
            <a:r>
              <a:rPr lang="en-US" i="1" dirty="0"/>
              <a:t>Enterococcus</a:t>
            </a:r>
          </a:p>
          <a:p>
            <a:pPr lvl="3"/>
            <a:r>
              <a:rPr lang="en-US" dirty="0"/>
              <a:t>Cause numerous diseases</a:t>
            </a:r>
          </a:p>
          <a:p>
            <a:pPr lvl="3"/>
            <a:r>
              <a:rPr lang="en-US" dirty="0"/>
              <a:t>Various strains of multi-drug-resistant streptococci</a:t>
            </a:r>
          </a:p>
          <a:p>
            <a:pPr lvl="2"/>
            <a:r>
              <a:rPr lang="en-US" i="1" dirty="0"/>
              <a:t>Staphylococcus</a:t>
            </a:r>
          </a:p>
          <a:p>
            <a:pPr lvl="3"/>
            <a:r>
              <a:rPr lang="en-US" dirty="0"/>
              <a:t>One of the most common inhabitants of humans</a:t>
            </a:r>
          </a:p>
          <a:p>
            <a:pPr lvl="3"/>
            <a:r>
              <a:rPr lang="en-US" dirty="0"/>
              <a:t>Produces toxins and enzymes that contribute to disease</a:t>
            </a:r>
          </a:p>
        </p:txBody>
      </p:sp>
    </p:spTree>
    <p:extLst>
      <p:ext uri="{BB962C8B-B14F-4D97-AF65-F5344CB8AC3E}">
        <p14:creationId xmlns:p14="http://schemas.microsoft.com/office/powerpoint/2010/main" val="27209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High G + C Gram-Positive Bacteria</a:t>
            </a:r>
          </a:p>
          <a:p>
            <a:pPr lvl="1"/>
            <a:r>
              <a:rPr lang="en-US" i="1" dirty="0" err="1"/>
              <a:t>Corynebacterium</a:t>
            </a:r>
            <a:endParaRPr lang="en-US" i="1" dirty="0"/>
          </a:p>
          <a:p>
            <a:pPr lvl="2"/>
            <a:r>
              <a:rPr lang="en-US" dirty="0"/>
              <a:t>Pleomorphic aerobes and facultative anaerobes</a:t>
            </a:r>
          </a:p>
          <a:p>
            <a:pPr lvl="2"/>
            <a:r>
              <a:rPr lang="en-US" dirty="0"/>
              <a:t>Produces </a:t>
            </a:r>
            <a:r>
              <a:rPr lang="en-US" b="1" dirty="0"/>
              <a:t>metachromatic granules</a:t>
            </a:r>
          </a:p>
          <a:p>
            <a:pPr lvl="1"/>
            <a:r>
              <a:rPr lang="en-US" i="1" dirty="0"/>
              <a:t>Mycobacterium</a:t>
            </a:r>
          </a:p>
          <a:p>
            <a:pPr lvl="2"/>
            <a:r>
              <a:rPr lang="en-US" dirty="0"/>
              <a:t>Aerobic rods that sometimes form filaments</a:t>
            </a:r>
          </a:p>
          <a:p>
            <a:pPr lvl="2"/>
            <a:r>
              <a:rPr lang="en-US" dirty="0"/>
              <a:t>Slow growth partly due to </a:t>
            </a:r>
            <a:r>
              <a:rPr lang="en-US" b="1" dirty="0" err="1"/>
              <a:t>mycolic</a:t>
            </a:r>
            <a:r>
              <a:rPr lang="en-US" b="1" dirty="0"/>
              <a:t> acid</a:t>
            </a:r>
            <a:r>
              <a:rPr lang="en-US" dirty="0"/>
              <a:t> in its cell walls</a:t>
            </a:r>
          </a:p>
          <a:p>
            <a:pPr lvl="1"/>
            <a:r>
              <a:rPr lang="en-US" dirty="0" err="1"/>
              <a:t>Actinomycetes</a:t>
            </a:r>
            <a:endParaRPr lang="en-US" dirty="0"/>
          </a:p>
          <a:p>
            <a:pPr lvl="2"/>
            <a:r>
              <a:rPr lang="en-US" dirty="0"/>
              <a:t>Form branching filaments resembling fungi</a:t>
            </a:r>
          </a:p>
          <a:p>
            <a:pPr lvl="2"/>
            <a:r>
              <a:rPr lang="en-US" dirty="0"/>
              <a:t>Important genera include </a:t>
            </a:r>
            <a:r>
              <a:rPr lang="en-US" i="1" dirty="0" err="1"/>
              <a:t>Actinomyces</a:t>
            </a:r>
            <a:r>
              <a:rPr lang="en-US" i="1" dirty="0"/>
              <a:t>, </a:t>
            </a:r>
            <a:r>
              <a:rPr lang="en-US" i="1" dirty="0" err="1"/>
              <a:t>Nocardia</a:t>
            </a:r>
            <a:r>
              <a:rPr lang="en-US" i="1" dirty="0"/>
              <a:t>, Streptomyces</a:t>
            </a:r>
          </a:p>
        </p:txBody>
      </p:sp>
    </p:spTree>
    <p:extLst>
      <p:ext uri="{BB962C8B-B14F-4D97-AF65-F5344CB8AC3E}">
        <p14:creationId xmlns:p14="http://schemas.microsoft.com/office/powerpoint/2010/main" val="122520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11.18  The branching filaments of </a:t>
            </a:r>
            <a:r>
              <a:rPr lang="en-US" sz="1800" b="1" dirty="0" err="1"/>
              <a:t>actinomycetes</a:t>
            </a:r>
            <a:r>
              <a:rPr lang="en-US" sz="1800" b="1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9"/>
          <a:stretch/>
        </p:blipFill>
        <p:spPr>
          <a:xfrm>
            <a:off x="619711" y="914400"/>
            <a:ext cx="790457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3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Largest and most diverse group of bacteria</a:t>
            </a:r>
          </a:p>
          <a:p>
            <a:pPr lvl="1"/>
            <a:r>
              <a:rPr lang="en-US" dirty="0"/>
              <a:t>Six classes of </a:t>
            </a:r>
            <a:r>
              <a:rPr lang="en-US" dirty="0" err="1"/>
              <a:t>proteobacteria</a:t>
            </a:r>
            <a:r>
              <a:rPr lang="en-US" dirty="0"/>
              <a:t>:</a:t>
            </a:r>
          </a:p>
          <a:p>
            <a:pPr lvl="2"/>
            <a:r>
              <a:rPr lang="en-US" dirty="0" err="1"/>
              <a:t>Alphaproteobacteria</a:t>
            </a:r>
            <a:endParaRPr lang="en-US" dirty="0"/>
          </a:p>
          <a:p>
            <a:pPr lvl="2"/>
            <a:r>
              <a:rPr lang="en-US" dirty="0" err="1"/>
              <a:t>Betaproteobacteria</a:t>
            </a:r>
            <a:endParaRPr lang="en-US" dirty="0"/>
          </a:p>
          <a:p>
            <a:pPr lvl="2"/>
            <a:r>
              <a:rPr lang="en-US" dirty="0" err="1"/>
              <a:t>Gammaproteobacteria</a:t>
            </a:r>
            <a:endParaRPr lang="en-US" dirty="0"/>
          </a:p>
          <a:p>
            <a:pPr lvl="2"/>
            <a:r>
              <a:rPr lang="en-US" dirty="0" err="1"/>
              <a:t>Deltaproteobacteria</a:t>
            </a:r>
            <a:endParaRPr lang="en-US" dirty="0"/>
          </a:p>
          <a:p>
            <a:pPr lvl="2"/>
            <a:r>
              <a:rPr lang="en-US" dirty="0" err="1"/>
              <a:t>Epsilonproteobacteria</a:t>
            </a:r>
            <a:endParaRPr lang="en-US" dirty="0"/>
          </a:p>
          <a:p>
            <a:pPr lvl="2"/>
            <a:r>
              <a:rPr lang="en-US" dirty="0" err="1"/>
              <a:t>Zetaproteobacteria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Alphaproteobacteria</a:t>
            </a:r>
            <a:endParaRPr lang="en-US" dirty="0"/>
          </a:p>
          <a:p>
            <a:pPr lvl="2"/>
            <a:r>
              <a:rPr lang="en-US" dirty="0"/>
              <a:t>Nitrogen fixers</a:t>
            </a:r>
          </a:p>
          <a:p>
            <a:pPr lvl="3"/>
            <a:r>
              <a:rPr lang="en-US" dirty="0"/>
              <a:t>Grow in association with the roots of plants</a:t>
            </a:r>
          </a:p>
          <a:p>
            <a:pPr lvl="3"/>
            <a:r>
              <a:rPr lang="en-US" dirty="0"/>
              <a:t>Two genera important to agriculture</a:t>
            </a:r>
          </a:p>
          <a:p>
            <a:pPr lvl="4"/>
            <a:r>
              <a:rPr lang="en-US" i="1" dirty="0" err="1"/>
              <a:t>Azospirillum</a:t>
            </a:r>
            <a:endParaRPr lang="en-US" i="1" dirty="0"/>
          </a:p>
          <a:p>
            <a:pPr lvl="4"/>
            <a:r>
              <a:rPr lang="en-US" i="1" dirty="0" smtClean="0"/>
              <a:t>Rhizobium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2887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Alphaproteobacteria</a:t>
            </a:r>
            <a:endParaRPr lang="en-US" dirty="0"/>
          </a:p>
          <a:p>
            <a:pPr lvl="2"/>
            <a:r>
              <a:rPr lang="en-US" dirty="0"/>
              <a:t>Nitrifying bacteria</a:t>
            </a:r>
          </a:p>
          <a:p>
            <a:pPr lvl="3"/>
            <a:r>
              <a:rPr lang="en-US" dirty="0"/>
              <a:t>Oxidation of nitrogenous compounds provides electrons</a:t>
            </a:r>
          </a:p>
          <a:p>
            <a:pPr lvl="3"/>
            <a:r>
              <a:rPr lang="en-US" dirty="0"/>
              <a:t>Important in the environment and agriculture</a:t>
            </a:r>
          </a:p>
          <a:p>
            <a:pPr lvl="3"/>
            <a:r>
              <a:rPr lang="en-US" i="1" dirty="0" err="1"/>
              <a:t>Nitrobacter</a:t>
            </a:r>
            <a:endParaRPr lang="en-US" i="1" dirty="0"/>
          </a:p>
          <a:p>
            <a:pPr lvl="2"/>
            <a:r>
              <a:rPr lang="en-US" dirty="0"/>
              <a:t>Purple </a:t>
            </a:r>
            <a:r>
              <a:rPr lang="en-US" dirty="0" err="1"/>
              <a:t>nonsulfur</a:t>
            </a:r>
            <a:r>
              <a:rPr lang="en-US" dirty="0"/>
              <a:t> </a:t>
            </a:r>
            <a:r>
              <a:rPr lang="en-US" dirty="0" err="1"/>
              <a:t>phototrophs</a:t>
            </a:r>
            <a:endParaRPr lang="en-US" dirty="0"/>
          </a:p>
          <a:p>
            <a:pPr lvl="3"/>
            <a:r>
              <a:rPr lang="en-US" dirty="0"/>
              <a:t>Grow at the bottom of lakes and ponds</a:t>
            </a:r>
          </a:p>
        </p:txBody>
      </p:sp>
    </p:spTree>
    <p:extLst>
      <p:ext uri="{BB962C8B-B14F-4D97-AF65-F5344CB8AC3E}">
        <p14:creationId xmlns:p14="http://schemas.microsoft.com/office/powerpoint/2010/main" val="45274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General Characteristics of Prokaryotic Organisms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76136"/>
            <a:ext cx="8232775" cy="4652208"/>
          </a:xfrm>
        </p:spPr>
        <p:txBody>
          <a:bodyPr/>
          <a:lstStyle/>
          <a:p>
            <a:r>
              <a:rPr lang="en-US" b="1" dirty="0"/>
              <a:t>Endospores</a:t>
            </a:r>
          </a:p>
          <a:p>
            <a:pPr lvl="1"/>
            <a:r>
              <a:rPr lang="en-US" dirty="0"/>
              <a:t>Produced by Gram-positive bacteria </a:t>
            </a:r>
            <a:r>
              <a:rPr lang="en-US" i="1" dirty="0"/>
              <a:t>Bacillus</a:t>
            </a:r>
            <a:r>
              <a:rPr lang="en-US" dirty="0"/>
              <a:t> and </a:t>
            </a:r>
            <a:r>
              <a:rPr lang="en-US" i="1" dirty="0"/>
              <a:t>Clostridium</a:t>
            </a:r>
          </a:p>
          <a:p>
            <a:pPr lvl="1"/>
            <a:r>
              <a:rPr lang="en-US" dirty="0"/>
              <a:t>Each </a:t>
            </a:r>
            <a:r>
              <a:rPr lang="en-US" i="1" dirty="0"/>
              <a:t>vegetative</a:t>
            </a:r>
            <a:r>
              <a:rPr lang="en-US" dirty="0"/>
              <a:t> </a:t>
            </a:r>
            <a:r>
              <a:rPr lang="en-US" i="1" dirty="0"/>
              <a:t>cell</a:t>
            </a:r>
            <a:r>
              <a:rPr lang="en-US" dirty="0"/>
              <a:t> transforms into one endospore</a:t>
            </a:r>
          </a:p>
          <a:p>
            <a:pPr lvl="1"/>
            <a:r>
              <a:rPr lang="en-US" dirty="0"/>
              <a:t>Each endospore germinates to form one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vegetative </a:t>
            </a:r>
            <a:r>
              <a:rPr lang="en-US" dirty="0"/>
              <a:t>cell</a:t>
            </a:r>
          </a:p>
          <a:p>
            <a:pPr lvl="1"/>
            <a:r>
              <a:rPr lang="en-US" dirty="0"/>
              <a:t>Defensive strategy against unfavorable conditions</a:t>
            </a:r>
          </a:p>
          <a:p>
            <a:pPr lvl="1"/>
            <a:r>
              <a:rPr lang="en-US" dirty="0"/>
              <a:t>Concern to food processors, health care professionals, and governments</a:t>
            </a:r>
          </a:p>
        </p:txBody>
      </p:sp>
    </p:spTree>
    <p:extLst>
      <p:ext uri="{BB962C8B-B14F-4D97-AF65-F5344CB8AC3E}">
        <p14:creationId xmlns:p14="http://schemas.microsoft.com/office/powerpoint/2010/main" val="1981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11.20  Nodules on pea plant roots.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04" y="762000"/>
            <a:ext cx="4736592" cy="565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Alphaproteobacteria</a:t>
            </a:r>
            <a:endParaRPr lang="en-US" dirty="0"/>
          </a:p>
          <a:p>
            <a:pPr lvl="2"/>
            <a:r>
              <a:rPr lang="en-US" dirty="0"/>
              <a:t>Pathogenic </a:t>
            </a:r>
            <a:r>
              <a:rPr lang="en-US" dirty="0" err="1"/>
              <a:t>alphaproteobacteria</a:t>
            </a:r>
            <a:endParaRPr lang="en-US" dirty="0"/>
          </a:p>
          <a:p>
            <a:pPr lvl="3"/>
            <a:r>
              <a:rPr lang="en-US" i="1" dirty="0"/>
              <a:t>Rickettsia</a:t>
            </a:r>
          </a:p>
          <a:p>
            <a:pPr lvl="4"/>
            <a:r>
              <a:rPr lang="en-US" dirty="0"/>
              <a:t>Transmitted through bite of an arthropod</a:t>
            </a:r>
          </a:p>
          <a:p>
            <a:pPr lvl="4"/>
            <a:r>
              <a:rPr lang="en-US" dirty="0"/>
              <a:t>Causes several human diseases</a:t>
            </a:r>
          </a:p>
          <a:p>
            <a:pPr lvl="3"/>
            <a:r>
              <a:rPr lang="en-US" i="1" dirty="0" err="1"/>
              <a:t>Brucella</a:t>
            </a:r>
            <a:endParaRPr lang="en-US" i="1" dirty="0"/>
          </a:p>
          <a:p>
            <a:pPr lvl="4"/>
            <a:r>
              <a:rPr lang="en-US" dirty="0"/>
              <a:t>Causes brucellosis</a:t>
            </a:r>
          </a:p>
        </p:txBody>
      </p:sp>
    </p:spTree>
    <p:extLst>
      <p:ext uri="{BB962C8B-B14F-4D97-AF65-F5344CB8AC3E}">
        <p14:creationId xmlns:p14="http://schemas.microsoft.com/office/powerpoint/2010/main" val="17793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Betaproteobacteria</a:t>
            </a:r>
            <a:endParaRPr lang="en-US" dirty="0"/>
          </a:p>
          <a:p>
            <a:pPr lvl="2"/>
            <a:r>
              <a:rPr lang="en-US" dirty="0"/>
              <a:t>Pathogenic </a:t>
            </a:r>
            <a:r>
              <a:rPr lang="en-US" dirty="0" err="1"/>
              <a:t>betaproteobacteria</a:t>
            </a:r>
            <a:endParaRPr lang="en-US" dirty="0"/>
          </a:p>
          <a:p>
            <a:pPr lvl="3"/>
            <a:r>
              <a:rPr lang="en-US" i="1" dirty="0"/>
              <a:t>Neisseria</a:t>
            </a:r>
          </a:p>
          <a:p>
            <a:pPr lvl="4"/>
            <a:r>
              <a:rPr lang="en-US" dirty="0"/>
              <a:t>Inhabits mucous membranes of mammals</a:t>
            </a:r>
          </a:p>
          <a:p>
            <a:pPr lvl="4"/>
            <a:r>
              <a:rPr lang="en-US" dirty="0"/>
              <a:t>Causes numerous diseases</a:t>
            </a:r>
          </a:p>
          <a:p>
            <a:pPr lvl="3"/>
            <a:r>
              <a:rPr lang="en-US" i="1" dirty="0" err="1"/>
              <a:t>Bordetella</a:t>
            </a:r>
            <a:endParaRPr lang="en-US" i="1" dirty="0"/>
          </a:p>
          <a:p>
            <a:pPr lvl="4"/>
            <a:r>
              <a:rPr lang="en-US" dirty="0"/>
              <a:t>Causes pertussis</a:t>
            </a:r>
          </a:p>
          <a:p>
            <a:pPr lvl="3"/>
            <a:r>
              <a:rPr lang="en-US" i="1" dirty="0" err="1"/>
              <a:t>Burkholderia</a:t>
            </a:r>
            <a:endParaRPr lang="en-US" i="1" dirty="0"/>
          </a:p>
          <a:p>
            <a:pPr lvl="4"/>
            <a:r>
              <a:rPr lang="en-US" dirty="0"/>
              <a:t>Colonizes moist environmental surfaces and respiratory passages of cystic fibrosis patients</a:t>
            </a:r>
          </a:p>
        </p:txBody>
      </p:sp>
    </p:spTree>
    <p:extLst>
      <p:ext uri="{BB962C8B-B14F-4D97-AF65-F5344CB8AC3E}">
        <p14:creationId xmlns:p14="http://schemas.microsoft.com/office/powerpoint/2010/main" val="23389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Gammaproteobacteria</a:t>
            </a:r>
            <a:endParaRPr lang="en-US" dirty="0"/>
          </a:p>
          <a:p>
            <a:pPr lvl="2"/>
            <a:r>
              <a:rPr lang="en-US" dirty="0"/>
              <a:t>Largest and most diverse class of </a:t>
            </a:r>
            <a:r>
              <a:rPr lang="en-US" dirty="0" err="1" smtClean="0"/>
              <a:t>proteobacteria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42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Gammaproteobacteria</a:t>
            </a:r>
            <a:endParaRPr lang="en-US" dirty="0"/>
          </a:p>
          <a:p>
            <a:pPr lvl="2"/>
            <a:r>
              <a:rPr lang="en-US" dirty="0"/>
              <a:t>Intracellular pathogens</a:t>
            </a:r>
          </a:p>
          <a:p>
            <a:pPr lvl="3"/>
            <a:r>
              <a:rPr lang="en-US" i="1" dirty="0"/>
              <a:t>Legionella</a:t>
            </a:r>
          </a:p>
          <a:p>
            <a:pPr lvl="4"/>
            <a:r>
              <a:rPr lang="en-US" dirty="0"/>
              <a:t>Causes </a:t>
            </a:r>
            <a:r>
              <a:rPr lang="en-US" dirty="0" smtClean="0"/>
              <a:t>Legionnaires’ </a:t>
            </a:r>
            <a:r>
              <a:rPr lang="en-US" dirty="0"/>
              <a:t>disease</a:t>
            </a:r>
          </a:p>
          <a:p>
            <a:pPr lvl="3"/>
            <a:r>
              <a:rPr lang="en-US" i="1" dirty="0" err="1"/>
              <a:t>Coxiella</a:t>
            </a:r>
            <a:endParaRPr lang="en-US" i="1" dirty="0"/>
          </a:p>
          <a:p>
            <a:pPr lvl="4"/>
            <a:r>
              <a:rPr lang="en-US" dirty="0"/>
              <a:t>Causes Q fever</a:t>
            </a:r>
          </a:p>
          <a:p>
            <a:pPr lvl="2"/>
            <a:r>
              <a:rPr lang="en-US" dirty="0"/>
              <a:t>Methane oxidizers</a:t>
            </a:r>
          </a:p>
          <a:p>
            <a:pPr lvl="3"/>
            <a:r>
              <a:rPr lang="en-US" dirty="0"/>
              <a:t>Use methane as a carbon and energy source</a:t>
            </a:r>
          </a:p>
          <a:p>
            <a:pPr lvl="3"/>
            <a:r>
              <a:rPr lang="en-US" dirty="0"/>
              <a:t>Inhabit anaerobic environments</a:t>
            </a:r>
          </a:p>
        </p:txBody>
      </p:sp>
    </p:spTree>
    <p:extLst>
      <p:ext uri="{BB962C8B-B14F-4D97-AF65-F5344CB8AC3E}">
        <p14:creationId xmlns:p14="http://schemas.microsoft.com/office/powerpoint/2010/main" val="417855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Gammaproteobacteria</a:t>
            </a:r>
            <a:endParaRPr lang="en-US" dirty="0"/>
          </a:p>
          <a:p>
            <a:pPr lvl="2"/>
            <a:r>
              <a:rPr lang="en-US" dirty="0"/>
              <a:t>Glycolytic facultative anaerobes</a:t>
            </a:r>
          </a:p>
          <a:p>
            <a:pPr lvl="3"/>
            <a:r>
              <a:rPr lang="en-US" dirty="0"/>
              <a:t>Catabolize carbohydrates by glycolysis and the pentose phosphate pathway</a:t>
            </a:r>
          </a:p>
          <a:p>
            <a:pPr lvl="3"/>
            <a:r>
              <a:rPr lang="en-US" dirty="0"/>
              <a:t>Divided into three families</a:t>
            </a:r>
          </a:p>
        </p:txBody>
      </p:sp>
    </p:spTree>
    <p:extLst>
      <p:ext uri="{BB962C8B-B14F-4D97-AF65-F5344CB8AC3E}">
        <p14:creationId xmlns:p14="http://schemas.microsoft.com/office/powerpoint/2010/main" val="176808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Table 11.3  Representative Glycolytic Facultative Anaerobes of the Class </a:t>
            </a:r>
            <a:r>
              <a:rPr lang="en-US" sz="1800" b="1" dirty="0" err="1"/>
              <a:t>Gammaproteobacteria</a:t>
            </a:r>
            <a:endParaRPr 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"/>
          <a:stretch/>
        </p:blipFill>
        <p:spPr>
          <a:xfrm>
            <a:off x="304800" y="1816608"/>
            <a:ext cx="8534400" cy="305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5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79279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Gammaproteobacteria</a:t>
            </a:r>
            <a:endParaRPr lang="en-US" dirty="0"/>
          </a:p>
          <a:p>
            <a:pPr lvl="2"/>
            <a:r>
              <a:rPr lang="en-US" dirty="0"/>
              <a:t>Pseudomonads</a:t>
            </a:r>
          </a:p>
          <a:p>
            <a:pPr lvl="3"/>
            <a:r>
              <a:rPr lang="en-US" dirty="0"/>
              <a:t>Break down numerous organic compounds</a:t>
            </a:r>
          </a:p>
          <a:p>
            <a:pPr lvl="3"/>
            <a:r>
              <a:rPr lang="en-US" dirty="0"/>
              <a:t>Important pathogens of humans and animals</a:t>
            </a:r>
          </a:p>
          <a:p>
            <a:pPr lvl="4"/>
            <a:r>
              <a:rPr lang="en-US" dirty="0"/>
              <a:t>Pseudomonas causes urinary tract, ear, and lung </a:t>
            </a:r>
            <a:r>
              <a:rPr lang="en-US" dirty="0" smtClean="0"/>
              <a:t>infections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11.25  </a:t>
            </a:r>
            <a:r>
              <a:rPr lang="en-US" sz="1800" b="1" i="1"/>
              <a:t>Pseudomonas</a:t>
            </a:r>
            <a:r>
              <a:rPr lang="en-US" sz="1800" b="1"/>
              <a:t> </a:t>
            </a:r>
            <a:r>
              <a:rPr lang="en-US" sz="1800" b="1" smtClean="0"/>
              <a:t>has </a:t>
            </a:r>
            <a:r>
              <a:rPr lang="en-US" sz="1800" b="1" dirty="0"/>
              <a:t>notable </a:t>
            </a:r>
            <a:r>
              <a:rPr lang="en-US" sz="1800" b="1" dirty="0" smtClean="0"/>
              <a:t>polar </a:t>
            </a:r>
            <a:r>
              <a:rPr lang="en-US" sz="1800" b="1" dirty="0"/>
              <a:t>flagella.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"/>
          <a:stretch/>
        </p:blipFill>
        <p:spPr>
          <a:xfrm>
            <a:off x="949406" y="742041"/>
            <a:ext cx="7245187" cy="573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5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79279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Epsilonproteobacteria</a:t>
            </a:r>
            <a:endParaRPr lang="en-US" dirty="0"/>
          </a:p>
          <a:p>
            <a:pPr lvl="2"/>
            <a:r>
              <a:rPr lang="en-US" dirty="0"/>
              <a:t>Important genera include</a:t>
            </a:r>
          </a:p>
          <a:p>
            <a:pPr lvl="3"/>
            <a:r>
              <a:rPr lang="en-US" i="1" dirty="0"/>
              <a:t>Campylobacter</a:t>
            </a:r>
          </a:p>
          <a:p>
            <a:pPr lvl="3"/>
            <a:r>
              <a:rPr lang="en-US" i="1" dirty="0"/>
              <a:t>Helicobacter</a:t>
            </a:r>
          </a:p>
        </p:txBody>
      </p:sp>
    </p:spTree>
    <p:extLst>
      <p:ext uri="{BB962C8B-B14F-4D97-AF65-F5344CB8AC3E}">
        <p14:creationId xmlns:p14="http://schemas.microsoft.com/office/powerpoint/2010/main" val="16494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11.2  Locations of endospores.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1190244" y="762000"/>
            <a:ext cx="6763512" cy="561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9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7699375" cy="4652208"/>
          </a:xfrm>
        </p:spPr>
        <p:txBody>
          <a:bodyPr/>
          <a:lstStyle/>
          <a:p>
            <a:r>
              <a:rPr lang="en-US" b="1" dirty="0"/>
              <a:t>Other Gram-Negative Bacteria</a:t>
            </a:r>
          </a:p>
          <a:p>
            <a:pPr lvl="1"/>
            <a:r>
              <a:rPr lang="en-US" dirty="0" err="1"/>
              <a:t>Chlamydias</a:t>
            </a:r>
            <a:endParaRPr lang="en-US" dirty="0"/>
          </a:p>
          <a:p>
            <a:pPr lvl="2"/>
            <a:r>
              <a:rPr lang="en-US" dirty="0"/>
              <a:t>Grow </a:t>
            </a:r>
            <a:r>
              <a:rPr lang="en-US" dirty="0" err="1"/>
              <a:t>intracellularly</a:t>
            </a:r>
            <a:r>
              <a:rPr lang="en-US" dirty="0"/>
              <a:t> in mammals, birds, and some invertebrates</a:t>
            </a:r>
          </a:p>
          <a:p>
            <a:pPr lvl="2"/>
            <a:r>
              <a:rPr lang="en-US" dirty="0"/>
              <a:t>Some are smaller than viruses</a:t>
            </a:r>
          </a:p>
          <a:p>
            <a:pPr lvl="2"/>
            <a:r>
              <a:rPr lang="en-US" dirty="0"/>
              <a:t>Most common sexually transmitted bacteria 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141316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7699375" cy="4652208"/>
          </a:xfrm>
        </p:spPr>
        <p:txBody>
          <a:bodyPr/>
          <a:lstStyle/>
          <a:p>
            <a:r>
              <a:rPr lang="en-US" b="1" dirty="0"/>
              <a:t>Other Gram-Negative Bacteria</a:t>
            </a:r>
          </a:p>
          <a:p>
            <a:pPr lvl="1"/>
            <a:r>
              <a:rPr lang="en-US" dirty="0"/>
              <a:t>Spirochetes</a:t>
            </a:r>
          </a:p>
          <a:p>
            <a:pPr lvl="2"/>
            <a:r>
              <a:rPr lang="en-US" dirty="0"/>
              <a:t>Motile bacteria that move in a corkscrew motion</a:t>
            </a:r>
          </a:p>
          <a:p>
            <a:pPr lvl="2"/>
            <a:r>
              <a:rPr lang="en-US" dirty="0"/>
              <a:t>Have diverse metabolism and habitats</a:t>
            </a:r>
          </a:p>
          <a:p>
            <a:pPr lvl="2"/>
            <a:r>
              <a:rPr lang="en-US" i="1" dirty="0" err="1"/>
              <a:t>Treponema</a:t>
            </a:r>
            <a:r>
              <a:rPr lang="en-US" dirty="0"/>
              <a:t> and </a:t>
            </a:r>
            <a:r>
              <a:rPr lang="en-US" i="1" dirty="0" err="1"/>
              <a:t>Borrelia</a:t>
            </a:r>
            <a:r>
              <a:rPr lang="en-US" dirty="0"/>
              <a:t> both cause </a:t>
            </a:r>
            <a:r>
              <a:rPr lang="en-US"/>
              <a:t>disease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in </a:t>
            </a:r>
            <a:r>
              <a:rPr lang="en-US" dirty="0"/>
              <a:t>humans</a:t>
            </a:r>
          </a:p>
        </p:txBody>
      </p:sp>
    </p:spTree>
    <p:extLst>
      <p:ext uri="{BB962C8B-B14F-4D97-AF65-F5344CB8AC3E}">
        <p14:creationId xmlns:p14="http://schemas.microsoft.com/office/powerpoint/2010/main" val="67749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7699375" cy="4652208"/>
          </a:xfrm>
        </p:spPr>
        <p:txBody>
          <a:bodyPr/>
          <a:lstStyle/>
          <a:p>
            <a:r>
              <a:rPr lang="en-US" b="1" dirty="0"/>
              <a:t>Other Gram-Negative Bacteria</a:t>
            </a:r>
          </a:p>
          <a:p>
            <a:pPr lvl="1"/>
            <a:r>
              <a:rPr lang="en-US" dirty="0" err="1"/>
              <a:t>Bacteroids</a:t>
            </a:r>
            <a:endParaRPr lang="en-US" dirty="0"/>
          </a:p>
          <a:p>
            <a:pPr lvl="2"/>
            <a:r>
              <a:rPr lang="en-US" i="1" dirty="0" err="1"/>
              <a:t>Bacteroides</a:t>
            </a:r>
            <a:endParaRPr lang="en-US" i="1" dirty="0"/>
          </a:p>
          <a:p>
            <a:pPr lvl="3"/>
            <a:r>
              <a:rPr lang="en-US" dirty="0"/>
              <a:t>Inhabit digestive tracts of humans and animals</a:t>
            </a:r>
          </a:p>
          <a:p>
            <a:pPr lvl="3"/>
            <a:r>
              <a:rPr lang="en-US" dirty="0"/>
              <a:t>Some species cause </a:t>
            </a:r>
            <a:r>
              <a:rPr lang="en-US" dirty="0" smtClean="0"/>
              <a:t>infections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09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General Characteristics of Prokaryotic Organisms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76136"/>
            <a:ext cx="8232775" cy="4652208"/>
          </a:xfrm>
        </p:spPr>
        <p:txBody>
          <a:bodyPr/>
          <a:lstStyle/>
          <a:p>
            <a:r>
              <a:rPr lang="en-US" b="1" dirty="0"/>
              <a:t>Reproduction of Prokaryotic Cells</a:t>
            </a:r>
          </a:p>
          <a:p>
            <a:pPr lvl="1"/>
            <a:r>
              <a:rPr lang="en-US" dirty="0"/>
              <a:t>All reproduce asexually</a:t>
            </a:r>
          </a:p>
          <a:p>
            <a:pPr lvl="1"/>
            <a:r>
              <a:rPr lang="en-US" dirty="0"/>
              <a:t>Three main methods:</a:t>
            </a:r>
          </a:p>
          <a:p>
            <a:pPr lvl="2"/>
            <a:r>
              <a:rPr lang="en-US" dirty="0"/>
              <a:t>Binary fission (most common)</a:t>
            </a:r>
          </a:p>
          <a:p>
            <a:pPr lvl="2"/>
            <a:r>
              <a:rPr lang="en-US" dirty="0"/>
              <a:t>Snapping division</a:t>
            </a:r>
          </a:p>
          <a:p>
            <a:pPr lvl="2"/>
            <a:r>
              <a:rPr lang="en-US" dirty="0"/>
              <a:t>Budding</a:t>
            </a:r>
          </a:p>
        </p:txBody>
      </p:sp>
    </p:spTree>
    <p:extLst>
      <p:ext uri="{BB962C8B-B14F-4D97-AF65-F5344CB8AC3E}">
        <p14:creationId xmlns:p14="http://schemas.microsoft.com/office/powerpoint/2010/main" val="125410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9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Growth: Overview</a:t>
            </a:r>
          </a:p>
        </p:txBody>
      </p:sp>
      <p:pic>
        <p:nvPicPr>
          <p:cNvPr id="7" name="Picture 10" descr="Bacterial_Growth_Over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0772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224736" y="5975350"/>
            <a:ext cx="35343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latin typeface="+mn-lt"/>
              </a:rPr>
              <a:t>Bacterial Growth: Overview</a:t>
            </a:r>
          </a:p>
        </p:txBody>
      </p:sp>
      <p:sp>
        <p:nvSpPr>
          <p:cNvPr id="10" name="Oval 9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2384948" y="5943600"/>
            <a:ext cx="7620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6086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3A5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hlinkClick r:id="rId4" action="ppaction://hlinkfile"/>
              </a:rPr>
              <a:t>PLAY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11.3  Binary fission.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2508504" y="676101"/>
            <a:ext cx="4120896" cy="595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2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11.4  Snapping division, a variation of binary fission.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2360676" y="685800"/>
            <a:ext cx="4422648" cy="582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1132</Words>
  <Application>Microsoft Office PowerPoint</Application>
  <PresentationFormat>On-screen Show (4:3)</PresentationFormat>
  <Paragraphs>299</Paragraphs>
  <Slides>52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ＭＳ Ｐゴシック</vt:lpstr>
      <vt:lpstr>Arial</vt:lpstr>
      <vt:lpstr>Calibri</vt:lpstr>
      <vt:lpstr>Times</vt:lpstr>
      <vt:lpstr>Wingdings</vt:lpstr>
      <vt:lpstr>ヒラギノ角ゴ Pro W3</vt:lpstr>
      <vt:lpstr>Blank Presentation</vt:lpstr>
      <vt:lpstr>Microbioilogy</vt:lpstr>
      <vt:lpstr>General Characteristics of Prokaryotic Organisms</vt:lpstr>
      <vt:lpstr>Figure 11.1  Typical prokaryotic morphologies.</vt:lpstr>
      <vt:lpstr>General Characteristics of Prokaryotic Organisms</vt:lpstr>
      <vt:lpstr>Figure 11.2  Locations of endospores.</vt:lpstr>
      <vt:lpstr>General Characteristics of Prokaryotic Organisms</vt:lpstr>
      <vt:lpstr>Bacterial Growth: Overview</vt:lpstr>
      <vt:lpstr>Figure 11.3  Binary fission.</vt:lpstr>
      <vt:lpstr>Figure 11.4  Snapping division, a variation of binary fission.</vt:lpstr>
      <vt:lpstr>Figure 11.6  Budding.</vt:lpstr>
      <vt:lpstr>General Characteristics of Prokaryotic Organisms</vt:lpstr>
      <vt:lpstr>Figure 11.7  Viviparity in Epulopiscium.</vt:lpstr>
      <vt:lpstr>General Characteristics of Prokaryotic Organisms</vt:lpstr>
      <vt:lpstr>Figure 11.8  Arrangements of cocci.</vt:lpstr>
      <vt:lpstr>Figure 11.9  Arrangements of bacilli.</vt:lpstr>
      <vt:lpstr>Modern Prokaryotic Classification</vt:lpstr>
      <vt:lpstr>Figure 11.10  Prokaryotic taxonomy.</vt:lpstr>
      <vt:lpstr>Survey of Archaea</vt:lpstr>
      <vt:lpstr>Figure 11.11  Archaea.</vt:lpstr>
      <vt:lpstr>Survey of Archaea</vt:lpstr>
      <vt:lpstr>Survey of Archaea</vt:lpstr>
      <vt:lpstr>Figure 11.12  Some hyperthermophilic archaea live in hot springs.</vt:lpstr>
      <vt:lpstr>Survey of Archaea</vt:lpstr>
      <vt:lpstr>Figure 11.13  The habitat of halophiles: highly saline water.</vt:lpstr>
      <vt:lpstr>Survey of Archaea</vt:lpstr>
      <vt:lpstr>Chapter 11:</vt:lpstr>
      <vt:lpstr>Survey of Bacteria</vt:lpstr>
      <vt:lpstr>PowerPoint Presentation</vt:lpstr>
      <vt:lpstr>Survey of Bacteria</vt:lpstr>
      <vt:lpstr>Figure 11.16  The distinctive “fried egg” appearance of Mycoplasma colonies.</vt:lpstr>
      <vt:lpstr>Survey of Bacteria</vt:lpstr>
      <vt:lpstr>Figure 11.17  Crystals of Bt toxin, produced by the endospore-forming Bacillus thuringiensis.</vt:lpstr>
      <vt:lpstr>Survey of Bacteria</vt:lpstr>
      <vt:lpstr>Survey of Bacteria</vt:lpstr>
      <vt:lpstr>Survey of Bacteria</vt:lpstr>
      <vt:lpstr>Figure 11.18  The branching filaments of actinomycetes.</vt:lpstr>
      <vt:lpstr>Survey of Bacteria</vt:lpstr>
      <vt:lpstr>Survey of Bacteria</vt:lpstr>
      <vt:lpstr>Survey of Bacteria</vt:lpstr>
      <vt:lpstr>Figure 11.20  Nodules on pea plant roots.</vt:lpstr>
      <vt:lpstr>Survey of Bacteria</vt:lpstr>
      <vt:lpstr>Survey of Bacteria</vt:lpstr>
      <vt:lpstr>Survey of Bacteria</vt:lpstr>
      <vt:lpstr>Survey of Bacteria</vt:lpstr>
      <vt:lpstr>Survey of Bacteria</vt:lpstr>
      <vt:lpstr>Table 11.3  Representative Glycolytic Facultative Anaerobes of the Class Gammaproteobacteria</vt:lpstr>
      <vt:lpstr>Survey of Bacteria</vt:lpstr>
      <vt:lpstr>Figure 11.25  Pseudomonas has notable polar flagella.</vt:lpstr>
      <vt:lpstr>Survey of Bacteria</vt:lpstr>
      <vt:lpstr>Survey of Bacteria</vt:lpstr>
      <vt:lpstr>Survey of Bacteria</vt:lpstr>
      <vt:lpstr>Survey of Bacteria</vt:lpstr>
    </vt:vector>
  </TitlesOfParts>
  <Company>PMG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Jennifer Capers</cp:lastModifiedBy>
  <cp:revision>463</cp:revision>
  <cp:lastPrinted>2017-03-01T19:35:16Z</cp:lastPrinted>
  <dcterms:created xsi:type="dcterms:W3CDTF">2017-03-03T21:53:27Z</dcterms:created>
  <dcterms:modified xsi:type="dcterms:W3CDTF">2019-05-28T17:23:02Z</dcterms:modified>
</cp:coreProperties>
</file>