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25FD4-DDC0-4616-BAE3-50D65DBBE03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86C5-2799-47A8-8BCF-EC7FC4C72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2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6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9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0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2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2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6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8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5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4C26-A284-45F7-9CFD-B666167BD2F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98CF-33E8-4719-9997-217E3AD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7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8375" y="800393"/>
            <a:ext cx="8187744" cy="23876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Cell Biology and Physiology Lab</a:t>
            </a:r>
            <a:br>
              <a:rPr lang="en-US" sz="4800" dirty="0" smtClean="0"/>
            </a:br>
            <a:r>
              <a:rPr lang="en-US" sz="4800" dirty="0" smtClean="0"/>
              <a:t>IRSC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03986" y="3782343"/>
            <a:ext cx="6526369" cy="1655762"/>
          </a:xfrm>
        </p:spPr>
        <p:txBody>
          <a:bodyPr/>
          <a:lstStyle/>
          <a:p>
            <a:pPr algn="r"/>
            <a:r>
              <a:rPr lang="en-US" dirty="0" smtClean="0"/>
              <a:t>Blood Cell Types</a:t>
            </a:r>
          </a:p>
          <a:p>
            <a:pPr algn="r"/>
            <a:endParaRPr lang="en-US" dirty="0"/>
          </a:p>
        </p:txBody>
      </p:sp>
      <p:pic>
        <p:nvPicPr>
          <p:cNvPr id="1026" name="Picture 2" descr="U-M Researchers Discover How Distracting a White Blood Cell May Stop  COVID-19 Deaths - DBusiness Magaz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986" y="3187993"/>
            <a:ext cx="3785316" cy="25219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9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Platelets</a:t>
            </a:r>
          </a:p>
          <a:p>
            <a:pPr lvl="2"/>
            <a:r>
              <a:rPr lang="en-US" dirty="0" smtClean="0"/>
              <a:t>Blood clot formation</a:t>
            </a:r>
          </a:p>
          <a:p>
            <a:pPr lvl="2"/>
            <a:r>
              <a:rPr lang="en-US" dirty="0" smtClean="0"/>
              <a:t>Breakage of larger cells</a:t>
            </a:r>
            <a:r>
              <a:rPr lang="en-US" smtClean="0"/>
              <a:t>, megakaryocytes </a:t>
            </a:r>
            <a:endParaRPr lang="en-US" dirty="0"/>
          </a:p>
        </p:txBody>
      </p:sp>
      <p:pic>
        <p:nvPicPr>
          <p:cNvPr id="8194" name="Picture 2" descr="Blood Smear - Understand the Te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0" b="31944"/>
          <a:stretch/>
        </p:blipFill>
        <p:spPr bwMode="auto">
          <a:xfrm>
            <a:off x="3116687" y="3258514"/>
            <a:ext cx="5071012" cy="2918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83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Wright-Giemsa stain</a:t>
            </a:r>
          </a:p>
          <a:p>
            <a:pPr lvl="2"/>
            <a:r>
              <a:rPr lang="en-US" dirty="0" smtClean="0"/>
              <a:t>Methylene blue and azure B stains nucleus purple/blue</a:t>
            </a:r>
          </a:p>
          <a:p>
            <a:pPr lvl="2"/>
            <a:r>
              <a:rPr lang="en-US" dirty="0" smtClean="0"/>
              <a:t>Eosin dyes the cytoplasm reddish (sometimes reddish/orange)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9868"/>
            <a:ext cx="7886700" cy="4351338"/>
          </a:xfrm>
        </p:spPr>
        <p:txBody>
          <a:bodyPr/>
          <a:lstStyle/>
          <a:p>
            <a:r>
              <a:rPr lang="en-US" dirty="0" smtClean="0"/>
              <a:t>Red blood cells</a:t>
            </a:r>
          </a:p>
          <a:p>
            <a:pPr lvl="1"/>
            <a:r>
              <a:rPr lang="en-US" dirty="0" smtClean="0"/>
              <a:t>Smallest</a:t>
            </a:r>
          </a:p>
          <a:p>
            <a:pPr lvl="1"/>
            <a:r>
              <a:rPr lang="en-US" dirty="0" smtClean="0"/>
              <a:t>Biconcave</a:t>
            </a:r>
          </a:p>
          <a:p>
            <a:pPr lvl="1"/>
            <a:r>
              <a:rPr lang="en-US" dirty="0" smtClean="0"/>
              <a:t>Lack nucleus</a:t>
            </a:r>
          </a:p>
          <a:p>
            <a:pPr lvl="1"/>
            <a:r>
              <a:rPr lang="en-US" dirty="0" smtClean="0"/>
              <a:t>Reddish due to hemoglobin</a:t>
            </a:r>
          </a:p>
          <a:p>
            <a:pPr lvl="1"/>
            <a:r>
              <a:rPr lang="en-US" dirty="0" smtClean="0"/>
              <a:t>120 days</a:t>
            </a:r>
          </a:p>
        </p:txBody>
      </p:sp>
      <p:pic>
        <p:nvPicPr>
          <p:cNvPr id="2050" name="Picture 2" descr="Hematopatholog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8"/>
          <a:stretch/>
        </p:blipFill>
        <p:spPr bwMode="auto">
          <a:xfrm>
            <a:off x="5280337" y="822952"/>
            <a:ext cx="3131982" cy="5686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88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blood cells</a:t>
            </a:r>
          </a:p>
          <a:p>
            <a:pPr lvl="2"/>
            <a:r>
              <a:rPr lang="en-US" dirty="0" smtClean="0"/>
              <a:t>Granulocytes</a:t>
            </a:r>
          </a:p>
          <a:p>
            <a:pPr lvl="3"/>
            <a:r>
              <a:rPr lang="en-US" dirty="0" smtClean="0"/>
              <a:t>Neutrophils</a:t>
            </a:r>
          </a:p>
          <a:p>
            <a:pPr lvl="3"/>
            <a:r>
              <a:rPr lang="en-US" dirty="0" smtClean="0"/>
              <a:t>Basophils</a:t>
            </a:r>
          </a:p>
          <a:p>
            <a:pPr lvl="3"/>
            <a:r>
              <a:rPr lang="en-US" dirty="0" smtClean="0"/>
              <a:t>Eosinophils</a:t>
            </a:r>
          </a:p>
          <a:p>
            <a:pPr lvl="2"/>
            <a:r>
              <a:rPr lang="en-US" dirty="0" err="1" smtClean="0"/>
              <a:t>Agranulocytes</a:t>
            </a:r>
            <a:endParaRPr lang="en-US" dirty="0" smtClean="0"/>
          </a:p>
          <a:p>
            <a:pPr lvl="3"/>
            <a:r>
              <a:rPr lang="en-US" dirty="0" smtClean="0"/>
              <a:t>Lymphocytes (B and T cells)</a:t>
            </a:r>
          </a:p>
          <a:p>
            <a:pPr lvl="3"/>
            <a:r>
              <a:rPr lang="en-US" dirty="0" smtClean="0"/>
              <a:t>Monocytes</a:t>
            </a:r>
          </a:p>
          <a:p>
            <a:pPr lvl="3"/>
            <a:r>
              <a:rPr lang="en-US" dirty="0" smtClean="0"/>
              <a:t>Natural killer cells</a:t>
            </a:r>
          </a:p>
          <a:p>
            <a:pPr lvl="2"/>
            <a:r>
              <a:rPr lang="en-US" dirty="0" smtClean="0"/>
              <a:t>platelets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Neutrophils</a:t>
            </a:r>
          </a:p>
          <a:p>
            <a:pPr lvl="1"/>
            <a:r>
              <a:rPr lang="en-US" dirty="0" smtClean="0"/>
              <a:t>First to site of </a:t>
            </a:r>
            <a:r>
              <a:rPr lang="en-US" dirty="0" smtClean="0"/>
              <a:t>infection </a:t>
            </a:r>
          </a:p>
          <a:p>
            <a:pPr lvl="2"/>
            <a:r>
              <a:rPr lang="en-US" dirty="0" smtClean="0"/>
              <a:t>When there is injury, inflammatory molecules cause neutrophils to leave the capillaries and enter the injured tissue, they phagocytize bacteria and alert other cells </a:t>
            </a:r>
            <a:endParaRPr lang="en-US" dirty="0" smtClean="0"/>
          </a:p>
          <a:p>
            <a:pPr lvl="1"/>
            <a:r>
              <a:rPr lang="en-US" dirty="0" smtClean="0"/>
              <a:t>Nucleus has 3-5 lobes</a:t>
            </a:r>
          </a:p>
          <a:p>
            <a:pPr lvl="1"/>
            <a:r>
              <a:rPr lang="en-US" dirty="0" smtClean="0"/>
              <a:t>Light granules</a:t>
            </a:r>
            <a:endParaRPr lang="en-US" dirty="0"/>
          </a:p>
        </p:txBody>
      </p:sp>
      <p:pic>
        <p:nvPicPr>
          <p:cNvPr id="3074" name="Picture 2" descr="Neutrophils in Peripheral Blood Smear, LM - Stock Image - C028/2656 -  Science Photo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713" y="3694386"/>
            <a:ext cx="4342639" cy="2893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21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r>
              <a:rPr lang="en-US" dirty="0" smtClean="0"/>
              <a:t>Basophils</a:t>
            </a:r>
          </a:p>
          <a:p>
            <a:pPr lvl="1"/>
            <a:r>
              <a:rPr lang="en-US" dirty="0" smtClean="0"/>
              <a:t>Phagocytize foreign material, release histamine and other inflammatory molecules calling other immune cells to area; can also release histamine in allergic reactions (dysfunction)</a:t>
            </a:r>
          </a:p>
          <a:p>
            <a:pPr lvl="1"/>
            <a:r>
              <a:rPr lang="en-US" dirty="0" smtClean="0"/>
              <a:t>Granules </a:t>
            </a:r>
            <a:r>
              <a:rPr lang="en-US" dirty="0" smtClean="0"/>
              <a:t>stain with basic dyes, blackish in color</a:t>
            </a:r>
          </a:p>
          <a:p>
            <a:pPr lvl="1"/>
            <a:r>
              <a:rPr lang="en-US" dirty="0" smtClean="0"/>
              <a:t>Low numbers</a:t>
            </a:r>
          </a:p>
          <a:p>
            <a:pPr lvl="1"/>
            <a:r>
              <a:rPr lang="en-US" dirty="0" smtClean="0"/>
              <a:t>Multi-lobed nucleus</a:t>
            </a:r>
            <a:endParaRPr lang="en-US" dirty="0"/>
          </a:p>
        </p:txBody>
      </p:sp>
      <p:pic>
        <p:nvPicPr>
          <p:cNvPr id="4098" name="Picture 2" descr="Basophilia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113" y="3502315"/>
            <a:ext cx="3087007" cy="3112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5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4343"/>
            <a:ext cx="7886700" cy="4812620"/>
          </a:xfrm>
        </p:spPr>
        <p:txBody>
          <a:bodyPr/>
          <a:lstStyle/>
          <a:p>
            <a:r>
              <a:rPr lang="en-US" dirty="0" smtClean="0"/>
              <a:t>Eosinophils</a:t>
            </a:r>
          </a:p>
          <a:p>
            <a:pPr lvl="2"/>
            <a:r>
              <a:rPr lang="en-US" dirty="0" smtClean="0"/>
              <a:t>Help to fight parasitic infections; they can also release histamine excessively adding to an allergic response</a:t>
            </a:r>
          </a:p>
          <a:p>
            <a:pPr lvl="2"/>
            <a:r>
              <a:rPr lang="en-US" dirty="0" smtClean="0"/>
              <a:t>Granules </a:t>
            </a:r>
            <a:r>
              <a:rPr lang="en-US" dirty="0" smtClean="0"/>
              <a:t>are reddish in color</a:t>
            </a:r>
          </a:p>
          <a:p>
            <a:pPr lvl="2"/>
            <a:r>
              <a:rPr lang="en-US" dirty="0" smtClean="0"/>
              <a:t>Nucleus usually is 2 lobes</a:t>
            </a:r>
          </a:p>
          <a:p>
            <a:pPr lvl="2"/>
            <a:r>
              <a:rPr lang="en-US" dirty="0" smtClean="0"/>
              <a:t>Granules are lysosomes</a:t>
            </a:r>
            <a:endParaRPr lang="en-US" dirty="0"/>
          </a:p>
        </p:txBody>
      </p:sp>
      <p:pic>
        <p:nvPicPr>
          <p:cNvPr id="5122" name="Picture 2" descr="Pathology Outlines - Chronic eosinophilic leukemi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00"/>
          <a:stretch/>
        </p:blipFill>
        <p:spPr bwMode="auto">
          <a:xfrm>
            <a:off x="4018209" y="3470799"/>
            <a:ext cx="4155314" cy="2706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1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4560"/>
            <a:ext cx="7886700" cy="4351338"/>
          </a:xfrm>
        </p:spPr>
        <p:txBody>
          <a:bodyPr/>
          <a:lstStyle/>
          <a:p>
            <a:r>
              <a:rPr lang="en-US" dirty="0" smtClean="0"/>
              <a:t>Lymphocytes</a:t>
            </a:r>
          </a:p>
          <a:p>
            <a:pPr lvl="1"/>
            <a:r>
              <a:rPr lang="en-US" dirty="0" smtClean="0"/>
              <a:t>B and T cells – adaptive immune cells</a:t>
            </a:r>
          </a:p>
          <a:p>
            <a:pPr lvl="2"/>
            <a:r>
              <a:rPr lang="en-US" dirty="0" smtClean="0"/>
              <a:t>B cells produce antibody</a:t>
            </a:r>
          </a:p>
          <a:p>
            <a:pPr lvl="2"/>
            <a:r>
              <a:rPr lang="en-US" dirty="0" smtClean="0"/>
              <a:t>T cells (several different types)</a:t>
            </a:r>
          </a:p>
          <a:p>
            <a:pPr lvl="1"/>
            <a:r>
              <a:rPr lang="en-US" dirty="0" smtClean="0"/>
              <a:t>Small, almost like RBC but purple</a:t>
            </a:r>
          </a:p>
          <a:p>
            <a:pPr lvl="1"/>
            <a:r>
              <a:rPr lang="en-US" dirty="0" smtClean="0"/>
              <a:t>Nucleus is huge</a:t>
            </a:r>
            <a:endParaRPr lang="en-US" dirty="0"/>
          </a:p>
        </p:txBody>
      </p:sp>
      <p:pic>
        <p:nvPicPr>
          <p:cNvPr id="6146" name="Picture 2" descr="Chronic Leukemias | Hematology, Medical laboratory scientist, Medical  laboratory technici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78"/>
          <a:stretch/>
        </p:blipFill>
        <p:spPr bwMode="auto">
          <a:xfrm>
            <a:off x="4698130" y="3370229"/>
            <a:ext cx="3168203" cy="3289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37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Monocytes</a:t>
            </a:r>
          </a:p>
          <a:p>
            <a:pPr lvl="1"/>
            <a:r>
              <a:rPr lang="en-US" dirty="0" smtClean="0"/>
              <a:t>Large cells, large nucleus</a:t>
            </a:r>
          </a:p>
          <a:p>
            <a:pPr lvl="1"/>
            <a:r>
              <a:rPr lang="en-US" dirty="0" smtClean="0"/>
              <a:t>Sometimes you can see pseudopods once they start developing into macrophages</a:t>
            </a:r>
            <a:endParaRPr lang="en-US" dirty="0"/>
          </a:p>
        </p:txBody>
      </p:sp>
      <p:pic>
        <p:nvPicPr>
          <p:cNvPr id="7170" name="Picture 2" descr="Hematopatholog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1" t="8211" r="22757" b="7639"/>
          <a:stretch/>
        </p:blipFill>
        <p:spPr bwMode="auto">
          <a:xfrm>
            <a:off x="4572000" y="3658851"/>
            <a:ext cx="2756079" cy="2653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0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</TotalTime>
  <Words>231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Cell Biology and Physiology Lab IRSC</vt:lpstr>
      <vt:lpstr>PowerPoint Presentation</vt:lpstr>
      <vt:lpstr>Erythrocytes</vt:lpstr>
      <vt:lpstr>Leukocytes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Biology and Physiology Lab IRSC</dc:title>
  <dc:creator>Jamey Capers</dc:creator>
  <cp:lastModifiedBy>Jennifer Capers</cp:lastModifiedBy>
  <cp:revision>31</cp:revision>
  <dcterms:created xsi:type="dcterms:W3CDTF">2020-12-31T19:00:18Z</dcterms:created>
  <dcterms:modified xsi:type="dcterms:W3CDTF">2021-09-09T16:21:28Z</dcterms:modified>
</cp:coreProperties>
</file>