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9" r:id="rId4"/>
    <p:sldId id="267" r:id="rId5"/>
    <p:sldId id="268" r:id="rId6"/>
    <p:sldId id="260" r:id="rId7"/>
    <p:sldId id="258" r:id="rId8"/>
    <p:sldId id="28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74" r:id="rId18"/>
    <p:sldId id="285" r:id="rId19"/>
    <p:sldId id="281" r:id="rId20"/>
    <p:sldId id="275" r:id="rId21"/>
    <p:sldId id="276" r:id="rId22"/>
    <p:sldId id="277" r:id="rId23"/>
    <p:sldId id="278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7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2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1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1160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5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46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1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1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2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2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2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5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9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4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005207A-D6FB-4EFC-9E15-D56499FED30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03184B6-12A9-4416-B57F-C7FD623F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93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Cell Culture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5439738"/>
            <a:ext cx="6858000" cy="618523"/>
          </a:xfrm>
        </p:spPr>
        <p:txBody>
          <a:bodyPr>
            <a:normAutofit/>
          </a:bodyPr>
          <a:lstStyle/>
          <a:p>
            <a:r>
              <a:rPr lang="en-US" sz="1200" dirty="0"/>
              <a:t>l</a:t>
            </a:r>
            <a:r>
              <a:rPr lang="en-US" sz="1200" dirty="0" smtClean="0"/>
              <a:t>ifetechnologies.com</a:t>
            </a:r>
            <a:endParaRPr lang="en-US" sz="1200" dirty="0"/>
          </a:p>
        </p:txBody>
      </p:sp>
      <p:pic>
        <p:nvPicPr>
          <p:cNvPr id="1026" name="Picture 1" descr="IRSC embo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1" y="3064623"/>
            <a:ext cx="1635579" cy="1240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43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CO2 Incubator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mammalian cells need ~5% CO2 in the incubator</a:t>
            </a:r>
          </a:p>
          <a:p>
            <a:pPr lvl="2"/>
            <a:r>
              <a:rPr lang="en-US" sz="3200" dirty="0" smtClean="0"/>
              <a:t>This serves as a buffer to help maintain pH just like you would find in the blood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 smtClean="0"/>
              <a:t>Don’t want anything else in our incubator except our cells – no microbiology experiments!</a:t>
            </a:r>
          </a:p>
        </p:txBody>
      </p:sp>
    </p:spTree>
    <p:extLst>
      <p:ext uri="{BB962C8B-B14F-4D97-AF65-F5344CB8AC3E}">
        <p14:creationId xmlns:p14="http://schemas.microsoft.com/office/powerpoint/2010/main" val="356909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Tissue culture needs extreme aseptic technique!</a:t>
            </a:r>
          </a:p>
          <a:p>
            <a:pPr lvl="2"/>
            <a:r>
              <a:rPr lang="en-US" dirty="0" smtClean="0"/>
              <a:t>Needs a hood, incubator, equipment NOT being used for things like bacterial growth</a:t>
            </a:r>
          </a:p>
          <a:p>
            <a:pPr lvl="2"/>
            <a:r>
              <a:rPr lang="en-US" dirty="0" smtClean="0"/>
              <a:t>Cells need to be under a hood anytime they are exposed to open air</a:t>
            </a:r>
          </a:p>
          <a:p>
            <a:pPr lvl="2"/>
            <a:r>
              <a:rPr lang="en-US" dirty="0" smtClean="0"/>
              <a:t>Everything must be sterilized and only opened under the hood!</a:t>
            </a:r>
          </a:p>
          <a:p>
            <a:pPr lvl="2"/>
            <a:r>
              <a:rPr lang="en-US" dirty="0" smtClean="0"/>
              <a:t>Spray hood down with alcohol before use, turn hood on for ~30 minutes before use</a:t>
            </a:r>
          </a:p>
          <a:p>
            <a:pPr lvl="2"/>
            <a:r>
              <a:rPr lang="en-US" dirty="0" smtClean="0"/>
              <a:t>Spray any bottles with alcohol before placing in hood</a:t>
            </a:r>
          </a:p>
          <a:p>
            <a:pPr lvl="2"/>
            <a:r>
              <a:rPr lang="en-US" dirty="0" smtClean="0"/>
              <a:t>If you even think you touched your pipette tip, replace with new one</a:t>
            </a:r>
          </a:p>
          <a:p>
            <a:pPr lvl="2"/>
            <a:r>
              <a:rPr lang="en-US" dirty="0" smtClean="0"/>
              <a:t>Just be aware and vigilant!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708338"/>
            <a:ext cx="7675350" cy="5468625"/>
          </a:xfrm>
        </p:spPr>
        <p:txBody>
          <a:bodyPr/>
          <a:lstStyle/>
          <a:p>
            <a:r>
              <a:rPr lang="en-US" dirty="0" smtClean="0"/>
              <a:t>Most cells are anchorage dependent and have to be grown adhered to solid medium (i.e. bottom of flask)</a:t>
            </a:r>
          </a:p>
          <a:p>
            <a:pPr lvl="1"/>
            <a:r>
              <a:rPr lang="en-US" dirty="0" smtClean="0"/>
              <a:t>Adhesion molecules hold the cells to the flask</a:t>
            </a:r>
          </a:p>
          <a:p>
            <a:r>
              <a:rPr lang="en-US" dirty="0" smtClean="0"/>
              <a:t>Some can be grown suspended in medium (suspension culture)</a:t>
            </a:r>
          </a:p>
          <a:p>
            <a:endParaRPr lang="en-US" dirty="0"/>
          </a:p>
          <a:p>
            <a:r>
              <a:rPr lang="en-US" dirty="0" smtClean="0"/>
              <a:t>Morphology of Mammalian Cells:</a:t>
            </a:r>
          </a:p>
          <a:p>
            <a:pPr lvl="2"/>
            <a:r>
              <a:rPr lang="en-US" dirty="0" smtClean="0"/>
              <a:t>Fibroblast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Epithelial-like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Lymphoblast-like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55" y="2510542"/>
            <a:ext cx="17145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55" y="3942479"/>
            <a:ext cx="17145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55" y="5485495"/>
            <a:ext cx="17145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1668" y="6520773"/>
            <a:ext cx="50577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/>
              <a:t>http://www.lifetechnologies.com/us/en/home/references/gibco-cell-culture-basics/introduction-to-cell-culture.html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9851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Cryopreservation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 cells are frozen down for future use</a:t>
            </a:r>
          </a:p>
          <a:p>
            <a:r>
              <a:rPr lang="en-US" dirty="0" smtClean="0"/>
              <a:t>Must be properly treated with glycerol or DMSO</a:t>
            </a:r>
          </a:p>
          <a:p>
            <a:pPr lvl="2"/>
            <a:r>
              <a:rPr lang="en-US" dirty="0" smtClean="0"/>
              <a:t>Prevention of ice crystals</a:t>
            </a:r>
          </a:p>
          <a:p>
            <a:pPr lvl="2"/>
            <a:r>
              <a:rPr lang="en-US" dirty="0" smtClean="0"/>
              <a:t>10%</a:t>
            </a:r>
          </a:p>
          <a:p>
            <a:r>
              <a:rPr lang="en-US" dirty="0" smtClean="0"/>
              <a:t>Slow freeze – first placed at -70°C</a:t>
            </a:r>
          </a:p>
          <a:p>
            <a:r>
              <a:rPr lang="en-US" dirty="0" smtClean="0"/>
              <a:t>Then place in -130°C – liquid nitrogen</a:t>
            </a:r>
          </a:p>
        </p:txBody>
      </p:sp>
      <p:pic>
        <p:nvPicPr>
          <p:cNvPr id="4098" name="Picture 2" descr="Image result for cryopreservation of cell 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55" y="4226531"/>
            <a:ext cx="4104121" cy="2216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6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8" y="365126"/>
            <a:ext cx="8461420" cy="1325563"/>
          </a:xfrm>
        </p:spPr>
        <p:txBody>
          <a:bodyPr/>
          <a:lstStyle/>
          <a:p>
            <a:r>
              <a:rPr lang="en-US" dirty="0" smtClean="0"/>
              <a:t>Before you start working with the cells: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Turn hood on and turn UV light off</a:t>
            </a:r>
          </a:p>
          <a:p>
            <a:r>
              <a:rPr lang="en-US" dirty="0" smtClean="0"/>
              <a:t>Wash hands and arms up to elbows</a:t>
            </a:r>
          </a:p>
          <a:p>
            <a:pPr lvl="2"/>
            <a:r>
              <a:rPr lang="en-US" dirty="0" smtClean="0"/>
              <a:t>I like to be extra cautious and spray hands with alcohol</a:t>
            </a:r>
          </a:p>
          <a:p>
            <a:r>
              <a:rPr lang="en-US" dirty="0" smtClean="0"/>
              <a:t>Wipe hood with alcohol </a:t>
            </a:r>
          </a:p>
          <a:p>
            <a:r>
              <a:rPr lang="en-US" dirty="0" smtClean="0"/>
              <a:t>Place all of the sterile equipment you need inside the hood</a:t>
            </a:r>
          </a:p>
          <a:p>
            <a:pPr lvl="2"/>
            <a:r>
              <a:rPr lang="en-US" dirty="0" smtClean="0"/>
              <a:t>Pipettes</a:t>
            </a:r>
          </a:p>
          <a:p>
            <a:pPr lvl="2"/>
            <a:r>
              <a:rPr lang="en-US" dirty="0" smtClean="0"/>
              <a:t>Waste container</a:t>
            </a:r>
          </a:p>
          <a:p>
            <a:pPr lvl="2"/>
            <a:r>
              <a:rPr lang="en-US" dirty="0" smtClean="0"/>
              <a:t>Warm media and other reagents in warm water bath outside hood, wipe down with alcohol before placing them in hood</a:t>
            </a:r>
          </a:p>
          <a:p>
            <a:pPr lvl="2"/>
            <a:r>
              <a:rPr lang="en-US" dirty="0" smtClean="0"/>
              <a:t>Flasks, plates</a:t>
            </a:r>
          </a:p>
          <a:p>
            <a:pPr lvl="2"/>
            <a:r>
              <a:rPr lang="en-US" dirty="0" smtClean="0"/>
              <a:t>Make sure all of these have been autoclaved, sterilized, sprayed down with alcohol (especially if you have warmed bottles of media in the warm water bath)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DON’T open anything until under the hood and ideally until needed</a:t>
            </a:r>
          </a:p>
          <a:p>
            <a:r>
              <a:rPr lang="en-US" dirty="0" smtClean="0"/>
              <a:t>Wash hands again, if wearing gloves be cautious of what you touch (gloves can give false sense of security), if not wearing gloves spray hands with alcohol every once in a while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15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16864"/>
            <a:ext cx="7839788" cy="428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34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Subculture?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cell type, want to do it before they reach confluence – don’t want them to crash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2" y="2774927"/>
            <a:ext cx="3609975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2125" y="6413910"/>
            <a:ext cx="31390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/>
              <a:t>http://lifescience.roche.com/shop/products/subculture-of-animal-cells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9048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HeLa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cervical cancer cells (adenocarcinoma)</a:t>
            </a:r>
          </a:p>
          <a:p>
            <a:pPr lvl="2"/>
            <a:r>
              <a:rPr lang="en-US" dirty="0" smtClean="0"/>
              <a:t>Taken from Henrietta Lacks in the 1950s</a:t>
            </a:r>
          </a:p>
          <a:p>
            <a:pPr lvl="2"/>
            <a:r>
              <a:rPr lang="en-US" dirty="0" smtClean="0"/>
              <a:t>Contain human papillomavirus</a:t>
            </a:r>
          </a:p>
          <a:p>
            <a:r>
              <a:rPr lang="en-US" dirty="0" smtClean="0"/>
              <a:t>Adherent cells</a:t>
            </a:r>
          </a:p>
          <a:p>
            <a:r>
              <a:rPr lang="en-US" dirty="0" smtClean="0"/>
              <a:t>Media: Eagles Minimum Essential Medium (EMEM or DMEM)</a:t>
            </a:r>
          </a:p>
          <a:p>
            <a:r>
              <a:rPr lang="en-US" dirty="0" smtClean="0"/>
              <a:t>Used in lots of cancer research</a:t>
            </a:r>
            <a:endParaRPr lang="en-US" dirty="0"/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10" y="4205913"/>
            <a:ext cx="2984673" cy="223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739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11200"/>
            <a:ext cx="8108950" cy="5465763"/>
          </a:xfrm>
        </p:spPr>
        <p:txBody>
          <a:bodyPr/>
          <a:lstStyle/>
          <a:p>
            <a:r>
              <a:rPr lang="en-US" sz="2800" dirty="0" smtClean="0"/>
              <a:t>HeLa cells – a great legacy</a:t>
            </a:r>
          </a:p>
          <a:p>
            <a:pPr lvl="2"/>
            <a:r>
              <a:rPr lang="en-US" sz="2000" dirty="0" smtClean="0"/>
              <a:t>Been described in over 100,000 publications</a:t>
            </a:r>
          </a:p>
          <a:p>
            <a:pPr lvl="2"/>
            <a:r>
              <a:rPr lang="en-US" sz="2000" dirty="0" smtClean="0"/>
              <a:t>Used to grow Polio in the 50s, laid the groundwork for development of vaccine</a:t>
            </a:r>
          </a:p>
          <a:p>
            <a:pPr lvl="2"/>
            <a:r>
              <a:rPr lang="en-US" sz="2000" dirty="0" smtClean="0"/>
              <a:t>Effects of x-rays on human cells</a:t>
            </a:r>
          </a:p>
          <a:p>
            <a:pPr lvl="2"/>
            <a:r>
              <a:rPr lang="en-US" sz="2000" dirty="0" smtClean="0"/>
              <a:t>In 60s were taken up to space to see the effects of space on human cells before manned missions</a:t>
            </a:r>
          </a:p>
          <a:p>
            <a:pPr lvl="2"/>
            <a:r>
              <a:rPr lang="en-US" sz="2000" dirty="0" smtClean="0"/>
              <a:t>Research how </a:t>
            </a:r>
            <a:r>
              <a:rPr lang="en-US" sz="2000" i="1" dirty="0" smtClean="0"/>
              <a:t>Salmonella</a:t>
            </a:r>
            <a:r>
              <a:rPr lang="en-US" sz="2000" dirty="0" smtClean="0"/>
              <a:t> causes disease</a:t>
            </a:r>
          </a:p>
          <a:p>
            <a:pPr lvl="2"/>
            <a:r>
              <a:rPr lang="en-US" sz="2000" dirty="0" smtClean="0"/>
              <a:t>In the 80s they were used to study HPV </a:t>
            </a:r>
          </a:p>
          <a:p>
            <a:pPr lvl="2"/>
            <a:r>
              <a:rPr lang="en-US" sz="2000" dirty="0" smtClean="0"/>
              <a:t>In the 80s, researchers discovered HeLa cells were not that susceptible to HIV infection, leading to new directions in the research</a:t>
            </a:r>
          </a:p>
          <a:p>
            <a:pPr lvl="2"/>
            <a:r>
              <a:rPr lang="en-US" sz="2000" dirty="0" smtClean="0"/>
              <a:t>Cancer research</a:t>
            </a:r>
          </a:p>
          <a:p>
            <a:pPr lvl="2"/>
            <a:r>
              <a:rPr lang="en-US" sz="2000" dirty="0" smtClean="0"/>
              <a:t>Telomere research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34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9" y="133940"/>
            <a:ext cx="3369202" cy="2536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Origin of term &amp;#39;confluency&amp;#39; in cell culture - Biology Stack Ex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59" y="2911820"/>
            <a:ext cx="3750829" cy="3750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93724" y="4787234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Measuring </a:t>
            </a:r>
            <a:r>
              <a:rPr lang="en-US" dirty="0" err="1" smtClean="0"/>
              <a:t>confluency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1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52" y="115744"/>
            <a:ext cx="7886700" cy="1325563"/>
          </a:xfrm>
        </p:spPr>
        <p:txBody>
          <a:bodyPr/>
          <a:lstStyle/>
          <a:p>
            <a:r>
              <a:rPr lang="en-US" dirty="0" smtClean="0"/>
              <a:t>What is cell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52" y="1119043"/>
            <a:ext cx="767535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Removal of </a:t>
            </a:r>
            <a:r>
              <a:rPr lang="en-US" sz="3200" dirty="0"/>
              <a:t>cells from an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</a:t>
            </a:r>
            <a:r>
              <a:rPr lang="en-US" sz="3200" dirty="0"/>
              <a:t> or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</a:t>
            </a:r>
            <a:r>
              <a:rPr lang="en-US" sz="3200" dirty="0"/>
              <a:t> and their subsequent growth in a favorable artificial </a:t>
            </a:r>
            <a:r>
              <a:rPr lang="en-US" sz="3200" dirty="0" smtClean="0"/>
              <a:t>environment</a:t>
            </a:r>
          </a:p>
          <a:p>
            <a:r>
              <a:rPr lang="en-US" sz="3200" dirty="0" smtClean="0"/>
              <a:t>Much more difficult than growing established bacterial and fungal strains</a:t>
            </a:r>
          </a:p>
          <a:p>
            <a:r>
              <a:rPr lang="en-US" sz="3200" dirty="0" smtClean="0"/>
              <a:t>In this lab we will be dealing with mammalian cell culture</a:t>
            </a:r>
            <a:endParaRPr lang="en-US" sz="3200" dirty="0"/>
          </a:p>
          <a:p>
            <a:pPr lvl="2"/>
            <a:endParaRPr lang="en-US" sz="3200" dirty="0"/>
          </a:p>
        </p:txBody>
      </p:sp>
      <p:pic>
        <p:nvPicPr>
          <p:cNvPr id="1026" name="Picture 2" descr="Image result for mammalian cell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4" y="4448224"/>
            <a:ext cx="4661073" cy="224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6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45" y="132370"/>
            <a:ext cx="7886700" cy="1325563"/>
          </a:xfrm>
        </p:spPr>
        <p:txBody>
          <a:bodyPr/>
          <a:lstStyle/>
          <a:p>
            <a:r>
              <a:rPr lang="en-US" dirty="0" smtClean="0"/>
              <a:t>Cos-7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45" y="1318548"/>
            <a:ext cx="7675350" cy="4351338"/>
          </a:xfrm>
        </p:spPr>
        <p:txBody>
          <a:bodyPr/>
          <a:lstStyle/>
          <a:p>
            <a:r>
              <a:rPr lang="en-US" dirty="0" smtClean="0"/>
              <a:t>Monkey Cells – derived from kidney of African green monkey</a:t>
            </a:r>
          </a:p>
          <a:p>
            <a:pPr lvl="2"/>
            <a:r>
              <a:rPr lang="en-US" dirty="0" smtClean="0"/>
              <a:t>These cells were originally CV-1</a:t>
            </a:r>
          </a:p>
          <a:p>
            <a:pPr lvl="2"/>
            <a:r>
              <a:rPr lang="en-US" dirty="0" smtClean="0"/>
              <a:t>Transformed by simian </a:t>
            </a:r>
            <a:r>
              <a:rPr lang="en-US" dirty="0" err="1" smtClean="0"/>
              <a:t>vacuolating</a:t>
            </a:r>
            <a:r>
              <a:rPr lang="en-US" dirty="0" smtClean="0"/>
              <a:t> virus 40 (SV40)</a:t>
            </a:r>
          </a:p>
          <a:p>
            <a:pPr lvl="2"/>
            <a:r>
              <a:rPr lang="en-US" dirty="0" smtClean="0"/>
              <a:t>Resemble most fibroblast in humans</a:t>
            </a:r>
          </a:p>
          <a:p>
            <a:r>
              <a:rPr lang="en-US" dirty="0" smtClean="0"/>
              <a:t>Adherent</a:t>
            </a:r>
          </a:p>
          <a:p>
            <a:r>
              <a:rPr lang="en-US" dirty="0" smtClean="0"/>
              <a:t>Media: Dulbecco’s Modified Eagles Medium (DMEM)</a:t>
            </a:r>
          </a:p>
          <a:p>
            <a:r>
              <a:rPr lang="en-US" dirty="0" smtClean="0"/>
              <a:t>Used to study the SV40 monkey virus, used to make recombinant proteins, used in transfection experiments, used in mesothelioma research</a:t>
            </a:r>
            <a:endParaRPr lang="en-US" dirty="0"/>
          </a:p>
        </p:txBody>
      </p:sp>
      <p:pic>
        <p:nvPicPr>
          <p:cNvPr id="6146" name="Picture 2" descr="https://micro.magnet.fsu.edu/primer/techniques/fluorescence/gallery/cells/cos7/images/cos7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87" y="4686056"/>
            <a:ext cx="2709314" cy="196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99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293T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embryonic kidney cells</a:t>
            </a:r>
          </a:p>
          <a:p>
            <a:r>
              <a:rPr lang="en-US" dirty="0" smtClean="0"/>
              <a:t>Adherent</a:t>
            </a:r>
          </a:p>
          <a:p>
            <a:r>
              <a:rPr lang="en-US" dirty="0" smtClean="0"/>
              <a:t>Media: DMEM</a:t>
            </a:r>
          </a:p>
          <a:p>
            <a:r>
              <a:rPr lang="en-US" dirty="0" smtClean="0"/>
              <a:t>Contains SV40 T antigen, highly </a:t>
            </a:r>
            <a:r>
              <a:rPr lang="en-US" dirty="0" err="1" smtClean="0"/>
              <a:t>transfectable</a:t>
            </a:r>
            <a:r>
              <a:rPr lang="en-US" dirty="0" smtClean="0"/>
              <a:t>, used for retroviral production and protein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97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HT1080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Prostate cancer cell line, </a:t>
            </a:r>
            <a:r>
              <a:rPr lang="en-US" dirty="0" err="1" smtClean="0"/>
              <a:t>fibrosarcoma</a:t>
            </a:r>
            <a:endParaRPr lang="en-US" dirty="0" smtClean="0"/>
          </a:p>
          <a:p>
            <a:r>
              <a:rPr lang="en-US" dirty="0" smtClean="0"/>
              <a:t>Adherent</a:t>
            </a:r>
          </a:p>
          <a:p>
            <a:r>
              <a:rPr lang="en-US" dirty="0" smtClean="0"/>
              <a:t>Media: EMEM</a:t>
            </a:r>
          </a:p>
          <a:p>
            <a:r>
              <a:rPr lang="en-US" dirty="0" smtClean="0"/>
              <a:t>Used for cancer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79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SupT1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T lymphoblast</a:t>
            </a:r>
          </a:p>
          <a:p>
            <a:r>
              <a:rPr lang="en-US" dirty="0" smtClean="0"/>
              <a:t>Suspension</a:t>
            </a:r>
          </a:p>
          <a:p>
            <a:r>
              <a:rPr lang="en-US" dirty="0" smtClean="0"/>
              <a:t>Media: RPMI-1640 </a:t>
            </a:r>
          </a:p>
          <a:p>
            <a:r>
              <a:rPr lang="en-US" dirty="0" smtClean="0"/>
              <a:t>Express high levels of CD4, used in HIV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68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develop </a:t>
            </a:r>
            <a:r>
              <a:rPr lang="en-US" dirty="0" smtClean="0"/>
              <a:t>vaccines for viruses </a:t>
            </a:r>
            <a:r>
              <a:rPr lang="en-US" dirty="0"/>
              <a:t>that could be mass-produced, </a:t>
            </a:r>
            <a:r>
              <a:rPr lang="en-US" dirty="0" smtClean="0"/>
              <a:t>researchers </a:t>
            </a:r>
            <a:r>
              <a:rPr lang="en-US" dirty="0"/>
              <a:t>first had to grow the viruses </a:t>
            </a:r>
            <a:r>
              <a:rPr lang="en-US" dirty="0" smtClean="0"/>
              <a:t>with </a:t>
            </a:r>
            <a:r>
              <a:rPr lang="en-US" dirty="0"/>
              <a:t>which to develop those vaccines – in large quantities and with great consistency. </a:t>
            </a:r>
            <a:endParaRPr lang="en-US" dirty="0" smtClean="0"/>
          </a:p>
          <a:p>
            <a:pPr lvl="2"/>
            <a:r>
              <a:rPr lang="en-US" dirty="0" smtClean="0"/>
              <a:t>Can only grow viruses in a host</a:t>
            </a:r>
          </a:p>
          <a:p>
            <a:pPr lvl="4"/>
            <a:r>
              <a:rPr lang="en-US" dirty="0" smtClean="0"/>
              <a:t>At first scientists were limited to doing this in live animal hosts.  Vaccine farms were started in the 1800s to harvest cowpox virus.</a:t>
            </a:r>
          </a:p>
          <a:p>
            <a:pPr lvl="4"/>
            <a:r>
              <a:rPr lang="en-US" dirty="0" smtClean="0"/>
              <a:t>However, mammalian cell culture now allows this process of virus growth for vaccine development in cell lines.</a:t>
            </a:r>
          </a:p>
          <a:p>
            <a:pPr lvl="6"/>
            <a:r>
              <a:rPr lang="en-US" dirty="0" smtClean="0"/>
              <a:t>Better controlled, less contamination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99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early research to develop a polio vaccine, researchers discovered that the virus also infects monkeys.</a:t>
            </a:r>
          </a:p>
          <a:p>
            <a:pPr lvl="2"/>
            <a:r>
              <a:rPr lang="en-US" dirty="0" smtClean="0"/>
              <a:t>Early vaccine trial candidates took material taken from spinal cord cells taken from infected monkeys.</a:t>
            </a:r>
          </a:p>
          <a:p>
            <a:pPr lvl="2"/>
            <a:r>
              <a:rPr lang="en-US" dirty="0" smtClean="0"/>
              <a:t>This resulted in some paralysis due to the myelin in the vaccine material, trials were stopped.</a:t>
            </a:r>
          </a:p>
          <a:p>
            <a:pPr lvl="2"/>
            <a:r>
              <a:rPr lang="en-US" dirty="0" smtClean="0"/>
              <a:t>In 1936, </a:t>
            </a:r>
            <a:r>
              <a:rPr lang="en-US" dirty="0" err="1" smtClean="0"/>
              <a:t>Olitsky</a:t>
            </a:r>
            <a:r>
              <a:rPr lang="en-US" dirty="0" smtClean="0"/>
              <a:t> and Sabin had success growing polio in human brain tissue taken from an embryo, but feared the same side effects.</a:t>
            </a:r>
          </a:p>
          <a:p>
            <a:pPr lvl="2"/>
            <a:r>
              <a:rPr lang="en-US" dirty="0" smtClean="0"/>
              <a:t>13 years later, they successfully grew polio in skin and muscle cells.  </a:t>
            </a:r>
          </a:p>
          <a:p>
            <a:pPr lvl="2"/>
            <a:r>
              <a:rPr lang="en-US" dirty="0" smtClean="0"/>
              <a:t>A monkey kidney cell strain is now used to develop polio vaccine.</a:t>
            </a:r>
          </a:p>
          <a:p>
            <a:pPr lvl="2"/>
            <a:r>
              <a:rPr lang="en-US" dirty="0" smtClean="0"/>
              <a:t>Vaccine development for viruses using human cell strains really got started in the 1960s.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85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WI-38 and MRC-5 are human cells lines derived from fetal tissues</a:t>
            </a:r>
          </a:p>
          <a:p>
            <a:pPr lvl="2"/>
            <a:r>
              <a:rPr lang="en-US" dirty="0" smtClean="0"/>
              <a:t>Many have ethical questions due to the lack of understanding the specifics:</a:t>
            </a:r>
          </a:p>
          <a:p>
            <a:pPr lvl="4"/>
            <a:r>
              <a:rPr lang="en-US" dirty="0" smtClean="0"/>
              <a:t>Babies are NOT being constantly aborted to produce these cell lines to produce vaccines.  These cells lines were taken from one fetus and have been continuously grown since.</a:t>
            </a:r>
          </a:p>
          <a:p>
            <a:pPr lvl="4"/>
            <a:r>
              <a:rPr lang="en-US" dirty="0" smtClean="0"/>
              <a:t>There is NOT aborted fetal tissue in the vaccine solution put into your arm.</a:t>
            </a:r>
          </a:p>
          <a:p>
            <a:pPr lvl="2"/>
            <a:r>
              <a:rPr lang="en-US" dirty="0" smtClean="0"/>
              <a:t>Researchers took tissue from an already aborted fetus to grow cell lines (embryos have lots of stem cells)</a:t>
            </a:r>
          </a:p>
          <a:p>
            <a:pPr lvl="2"/>
            <a:r>
              <a:rPr lang="en-US" dirty="0" smtClean="0"/>
              <a:t>The vaccines that have been developed using these cells lines have resulted in saving millions (or more) lives.  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2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cell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493116"/>
            <a:ext cx="7675350" cy="4351338"/>
          </a:xfrm>
        </p:spPr>
        <p:txBody>
          <a:bodyPr/>
          <a:lstStyle/>
          <a:p>
            <a:r>
              <a:rPr lang="en-US" dirty="0" smtClean="0"/>
              <a:t>Uses of cell culture:</a:t>
            </a:r>
          </a:p>
          <a:p>
            <a:pPr lvl="2"/>
            <a:r>
              <a:rPr lang="en-US" dirty="0" smtClean="0"/>
              <a:t>Culturing specific plants</a:t>
            </a:r>
          </a:p>
          <a:p>
            <a:pPr lvl="2"/>
            <a:r>
              <a:rPr lang="en-US" dirty="0" smtClean="0"/>
              <a:t>Used medically to generate artificial tissues</a:t>
            </a:r>
          </a:p>
          <a:p>
            <a:pPr lvl="2"/>
            <a:r>
              <a:rPr lang="en-US" dirty="0" smtClean="0"/>
              <a:t>Investigating normal physiology and biochemistry of the cell</a:t>
            </a:r>
          </a:p>
          <a:p>
            <a:pPr lvl="2"/>
            <a:r>
              <a:rPr lang="en-US" dirty="0" smtClean="0"/>
              <a:t>Study the effects of  various chemicals on cell types before testing on whole animal</a:t>
            </a:r>
          </a:p>
          <a:p>
            <a:pPr lvl="2"/>
            <a:r>
              <a:rPr lang="en-US" dirty="0" smtClean="0"/>
              <a:t>Growing viruses and production of anti-viral vaccines</a:t>
            </a:r>
          </a:p>
          <a:p>
            <a:pPr lvl="2"/>
            <a:r>
              <a:rPr lang="en-US" dirty="0" smtClean="0"/>
              <a:t>Cancer research</a:t>
            </a:r>
          </a:p>
          <a:p>
            <a:pPr lvl="2"/>
            <a:r>
              <a:rPr lang="en-US" dirty="0" smtClean="0"/>
              <a:t>Production of monoclonal antibodies</a:t>
            </a:r>
            <a:endParaRPr lang="en-US" dirty="0"/>
          </a:p>
        </p:txBody>
      </p:sp>
      <p:pic>
        <p:nvPicPr>
          <p:cNvPr id="2050" name="Picture 2" descr="Image result for mammalian cell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88" y="4250596"/>
            <a:ext cx="4469881" cy="247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3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33" y="148995"/>
            <a:ext cx="7886700" cy="1325563"/>
          </a:xfrm>
        </p:spPr>
        <p:txBody>
          <a:bodyPr/>
          <a:lstStyle/>
          <a:p>
            <a:r>
              <a:rPr lang="en-US" dirty="0" smtClean="0"/>
              <a:t>Biosafety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321724"/>
            <a:ext cx="8620298" cy="485523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DINPro-Medium"/>
              </a:rPr>
              <a:t>Biosafety Level 1 (BSL-1)</a:t>
            </a:r>
          </a:p>
          <a:p>
            <a:pPr lvl="1"/>
            <a:r>
              <a:rPr lang="en-US" dirty="0">
                <a:latin typeface="PalatinoLTStd-Roman"/>
              </a:rPr>
              <a:t>BSL-1 is the basic level of protection common to most research and clinical </a:t>
            </a:r>
            <a:r>
              <a:rPr lang="en-US" dirty="0" smtClean="0">
                <a:latin typeface="PalatinoLTStd-Roman"/>
              </a:rPr>
              <a:t>laboratories, and </a:t>
            </a:r>
            <a:r>
              <a:rPr lang="en-US" dirty="0">
                <a:latin typeface="PalatinoLTStd-Roman"/>
              </a:rPr>
              <a:t>is appropriate for agents that are not known to cause disease in normal, </a:t>
            </a:r>
            <a:r>
              <a:rPr lang="en-US" dirty="0" smtClean="0">
                <a:latin typeface="PalatinoLTStd-Roman"/>
              </a:rPr>
              <a:t>healthy humans</a:t>
            </a:r>
            <a:r>
              <a:rPr lang="en-US" dirty="0">
                <a:latin typeface="PalatinoLTStd-Roman"/>
              </a:rPr>
              <a:t>.</a:t>
            </a:r>
          </a:p>
          <a:p>
            <a:r>
              <a:rPr lang="en-US" sz="2800" dirty="0">
                <a:latin typeface="DINPro-Medium"/>
              </a:rPr>
              <a:t>Biosafety Level 2 (BSL-2)</a:t>
            </a:r>
          </a:p>
          <a:p>
            <a:pPr lvl="1"/>
            <a:r>
              <a:rPr lang="en-US" dirty="0">
                <a:latin typeface="PalatinoLTStd-Roman"/>
              </a:rPr>
              <a:t>BSL-2 is appropriate for moderate-risk agents known to cause human disease of </a:t>
            </a:r>
            <a:r>
              <a:rPr lang="en-US" dirty="0" smtClean="0">
                <a:latin typeface="PalatinoLTStd-Roman"/>
              </a:rPr>
              <a:t>varying severity </a:t>
            </a:r>
            <a:r>
              <a:rPr lang="en-US" dirty="0">
                <a:latin typeface="PalatinoLTStd-Roman"/>
              </a:rPr>
              <a:t>by ingestion or through percutaneous or mucous membrane exposure. </a:t>
            </a:r>
            <a:r>
              <a:rPr lang="en-US" dirty="0" smtClean="0">
                <a:latin typeface="PalatinoLTStd-Roman"/>
              </a:rPr>
              <a:t>Most cell </a:t>
            </a:r>
            <a:r>
              <a:rPr lang="en-US" dirty="0">
                <a:latin typeface="PalatinoLTStd-Roman"/>
              </a:rPr>
              <a:t>culture labs should be at least BSL-2, but the exact requirements depend upon </a:t>
            </a:r>
            <a:r>
              <a:rPr lang="en-US" dirty="0" smtClean="0">
                <a:latin typeface="PalatinoLTStd-Roman"/>
              </a:rPr>
              <a:t>the cell </a:t>
            </a:r>
            <a:r>
              <a:rPr lang="en-US" dirty="0">
                <a:latin typeface="PalatinoLTStd-Roman"/>
              </a:rPr>
              <a:t>line used and the type of work conducted</a:t>
            </a:r>
            <a:r>
              <a:rPr lang="en-US" dirty="0" smtClean="0">
                <a:latin typeface="PalatinoLTStd-Roman"/>
              </a:rPr>
              <a:t>.</a:t>
            </a:r>
          </a:p>
          <a:p>
            <a:pPr lvl="3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PalatinoLTStd-Roman"/>
              </a:rPr>
              <a:t>Our lab is a Biosafety Level 2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PalatinoLTStd-Roman"/>
            </a:endParaRPr>
          </a:p>
          <a:p>
            <a:r>
              <a:rPr lang="en-US" sz="2800" dirty="0">
                <a:latin typeface="DINPro-Medium"/>
              </a:rPr>
              <a:t>Biosafety Level 3 (BSL-3)</a:t>
            </a:r>
          </a:p>
          <a:p>
            <a:pPr lvl="1"/>
            <a:r>
              <a:rPr lang="en-US" dirty="0">
                <a:latin typeface="PalatinoLTStd-Roman"/>
              </a:rPr>
              <a:t>BSL-3 is appropriate for indigenous or exotic agents with a known potential for </a:t>
            </a:r>
            <a:r>
              <a:rPr lang="en-US" dirty="0" smtClean="0">
                <a:latin typeface="PalatinoLTStd-Roman"/>
              </a:rPr>
              <a:t>aerosol transmission</a:t>
            </a:r>
            <a:r>
              <a:rPr lang="en-US" dirty="0">
                <a:latin typeface="PalatinoLTStd-Roman"/>
              </a:rPr>
              <a:t>, and for agents that may cause serious and potentially lethal infections.</a:t>
            </a:r>
          </a:p>
          <a:p>
            <a:r>
              <a:rPr lang="en-US" sz="2800" dirty="0">
                <a:latin typeface="DINPro-Medium"/>
              </a:rPr>
              <a:t>Biosafety Level 4 (BSL-4)</a:t>
            </a:r>
          </a:p>
          <a:p>
            <a:pPr lvl="1"/>
            <a:r>
              <a:rPr lang="en-US" dirty="0">
                <a:latin typeface="PalatinoLTStd-Roman"/>
              </a:rPr>
              <a:t>BSL-4 is appropriate for exotic agents that pose a high individual risk of </a:t>
            </a:r>
            <a:r>
              <a:rPr lang="en-US" dirty="0" smtClean="0">
                <a:latin typeface="PalatinoLTStd-Roman"/>
              </a:rPr>
              <a:t>life-threatening disease </a:t>
            </a:r>
            <a:r>
              <a:rPr lang="en-US" dirty="0">
                <a:latin typeface="PalatinoLTStd-Roman"/>
              </a:rPr>
              <a:t>by infectious aerosols and for which no treatment is available. These agents </a:t>
            </a:r>
            <a:r>
              <a:rPr lang="en-US" dirty="0" err="1" smtClean="0">
                <a:latin typeface="PalatinoLTStd-Roman"/>
              </a:rPr>
              <a:t>arerestricted</a:t>
            </a:r>
            <a:r>
              <a:rPr lang="en-US" dirty="0" smtClean="0">
                <a:latin typeface="PalatinoLTStd-Roman"/>
              </a:rPr>
              <a:t> </a:t>
            </a:r>
            <a:r>
              <a:rPr lang="en-US" dirty="0">
                <a:latin typeface="PalatinoLTStd-Roman"/>
              </a:rPr>
              <a:t>to high containment laboratories.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7156"/>
          </a:xfrm>
        </p:spPr>
        <p:txBody>
          <a:bodyPr/>
          <a:lstStyle/>
          <a:p>
            <a:r>
              <a:rPr lang="en-US" dirty="0" smtClean="0"/>
              <a:t>Equipment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29" y="1352283"/>
            <a:ext cx="8154742" cy="52417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PalatinoLTStd-Roman"/>
              </a:rPr>
              <a:t>Cell </a:t>
            </a:r>
            <a:r>
              <a:rPr lang="en-US" dirty="0">
                <a:latin typeface="PalatinoLTStd-Roman"/>
              </a:rPr>
              <a:t>culture hood (i.e., laminar-flow hood or biosafety cabinet</a:t>
            </a:r>
            <a:r>
              <a:rPr lang="en-US" dirty="0" smtClean="0">
                <a:latin typeface="PalatinoLTStd-Roman"/>
              </a:rPr>
              <a:t>) – Need at least Class II</a:t>
            </a:r>
            <a:endParaRPr lang="en-US" dirty="0">
              <a:latin typeface="PalatinoLTStd-Roman"/>
            </a:endParaRPr>
          </a:p>
          <a:p>
            <a:r>
              <a:rPr lang="en-US" dirty="0" smtClean="0">
                <a:latin typeface="PalatinoLTStd-Roman"/>
              </a:rPr>
              <a:t>Incubator </a:t>
            </a:r>
            <a:r>
              <a:rPr lang="en-US" dirty="0">
                <a:latin typeface="PalatinoLTStd-Roman"/>
              </a:rPr>
              <a:t>(humid CO</a:t>
            </a:r>
            <a:r>
              <a:rPr lang="en-US" sz="800" dirty="0">
                <a:latin typeface="PalatinoLTStd-Roman"/>
              </a:rPr>
              <a:t>2 </a:t>
            </a:r>
            <a:r>
              <a:rPr lang="en-US" dirty="0">
                <a:latin typeface="PalatinoLTStd-Roman"/>
              </a:rPr>
              <a:t>incubator recommended)</a:t>
            </a:r>
          </a:p>
          <a:p>
            <a:r>
              <a:rPr lang="en-US" dirty="0" smtClean="0">
                <a:latin typeface="PalatinoLTStd-Roman"/>
              </a:rPr>
              <a:t>Water </a:t>
            </a:r>
            <a:r>
              <a:rPr lang="en-US" dirty="0">
                <a:latin typeface="PalatinoLTStd-Roman"/>
              </a:rPr>
              <a:t>bath</a:t>
            </a:r>
          </a:p>
          <a:p>
            <a:r>
              <a:rPr lang="en-US" dirty="0" smtClean="0">
                <a:latin typeface="PalatinoLTStd-Roman"/>
              </a:rPr>
              <a:t>Centrifuge</a:t>
            </a:r>
            <a:endParaRPr lang="en-US" dirty="0">
              <a:latin typeface="PalatinoLTStd-Roman"/>
            </a:endParaRPr>
          </a:p>
          <a:p>
            <a:r>
              <a:rPr lang="en-US" dirty="0" smtClean="0">
                <a:latin typeface="PalatinoLTStd-Roman"/>
              </a:rPr>
              <a:t>Refrigerator </a:t>
            </a:r>
            <a:r>
              <a:rPr lang="en-US" dirty="0">
                <a:latin typeface="PalatinoLTStd-Roman"/>
              </a:rPr>
              <a:t>and freezer (–20°C)</a:t>
            </a:r>
          </a:p>
          <a:p>
            <a:r>
              <a:rPr lang="en-US" dirty="0" smtClean="0">
                <a:latin typeface="PalatinoLTStd-Roman"/>
              </a:rPr>
              <a:t>Cell </a:t>
            </a:r>
            <a:r>
              <a:rPr lang="en-US" dirty="0">
                <a:latin typeface="PalatinoLTStd-Roman"/>
              </a:rPr>
              <a:t>counter (e.g., </a:t>
            </a:r>
            <a:r>
              <a:rPr lang="en-US" dirty="0" err="1">
                <a:latin typeface="PalatinoLTStd-Roman"/>
              </a:rPr>
              <a:t>Countess</a:t>
            </a:r>
            <a:r>
              <a:rPr lang="en-US" sz="800" dirty="0" err="1">
                <a:latin typeface="PalatinoLTStd-Roman"/>
              </a:rPr>
              <a:t>R</a:t>
            </a:r>
            <a:r>
              <a:rPr lang="en-US" sz="800" dirty="0">
                <a:latin typeface="PalatinoLTStd-Roman"/>
              </a:rPr>
              <a:t> </a:t>
            </a:r>
            <a:r>
              <a:rPr lang="en-US" dirty="0">
                <a:latin typeface="PalatinoLTStd-Roman"/>
              </a:rPr>
              <a:t>II Automated Cell Counter or </a:t>
            </a:r>
            <a:r>
              <a:rPr lang="en-US" dirty="0" err="1">
                <a:latin typeface="PalatinoLTStd-Roman"/>
              </a:rPr>
              <a:t>hemacytometer</a:t>
            </a:r>
            <a:r>
              <a:rPr lang="en-US" dirty="0">
                <a:latin typeface="PalatinoLTStd-Roman"/>
              </a:rPr>
              <a:t>)</a:t>
            </a:r>
          </a:p>
          <a:p>
            <a:r>
              <a:rPr lang="en-US" dirty="0" smtClean="0">
                <a:latin typeface="PalatinoLTStd-Roman"/>
              </a:rPr>
              <a:t>Inverted </a:t>
            </a:r>
            <a:r>
              <a:rPr lang="en-US" dirty="0">
                <a:latin typeface="PalatinoLTStd-Roman"/>
              </a:rPr>
              <a:t>microscope</a:t>
            </a:r>
          </a:p>
          <a:p>
            <a:r>
              <a:rPr lang="en-US" dirty="0" smtClean="0">
                <a:latin typeface="PalatinoLTStd-Roman"/>
              </a:rPr>
              <a:t>Liquid </a:t>
            </a:r>
            <a:r>
              <a:rPr lang="en-US" dirty="0">
                <a:latin typeface="PalatinoLTStd-Roman"/>
              </a:rPr>
              <a:t>nitrogen (N</a:t>
            </a:r>
            <a:r>
              <a:rPr lang="en-US" sz="800" dirty="0">
                <a:latin typeface="PalatinoLTStd-Roman"/>
              </a:rPr>
              <a:t>2</a:t>
            </a:r>
            <a:r>
              <a:rPr lang="en-US" dirty="0">
                <a:latin typeface="PalatinoLTStd-Roman"/>
              </a:rPr>
              <a:t>) freezer or </a:t>
            </a:r>
            <a:r>
              <a:rPr lang="en-US" dirty="0" err="1">
                <a:latin typeface="PalatinoLTStd-Roman"/>
              </a:rPr>
              <a:t>cryostorage</a:t>
            </a:r>
            <a:r>
              <a:rPr lang="en-US" dirty="0">
                <a:latin typeface="PalatinoLTStd-Roman"/>
              </a:rPr>
              <a:t> container</a:t>
            </a:r>
          </a:p>
          <a:p>
            <a:r>
              <a:rPr lang="en-US" dirty="0" smtClean="0">
                <a:latin typeface="PalatinoLTStd-Roman"/>
              </a:rPr>
              <a:t>Sterilizer </a:t>
            </a:r>
            <a:r>
              <a:rPr lang="en-US" dirty="0">
                <a:latin typeface="PalatinoLTStd-Roman"/>
              </a:rPr>
              <a:t>(i.e., autoclave</a:t>
            </a:r>
            <a:r>
              <a:rPr lang="en-US" dirty="0" smtClean="0">
                <a:latin typeface="PalatinoLTStd-Roman"/>
              </a:rPr>
              <a:t>)</a:t>
            </a:r>
          </a:p>
          <a:p>
            <a:r>
              <a:rPr lang="en-US" dirty="0">
                <a:latin typeface="PalatinoLTStd-Roman"/>
              </a:rPr>
              <a:t>Aspiration pump (peristaltic or vacuum)</a:t>
            </a:r>
          </a:p>
          <a:p>
            <a:r>
              <a:rPr lang="en-US" dirty="0" smtClean="0">
                <a:latin typeface="PalatinoLTStd-Roman"/>
              </a:rPr>
              <a:t>pH </a:t>
            </a:r>
            <a:r>
              <a:rPr lang="en-US" dirty="0">
                <a:latin typeface="PalatinoLTStd-Roman"/>
              </a:rPr>
              <a:t>meter</a:t>
            </a:r>
          </a:p>
          <a:p>
            <a:r>
              <a:rPr lang="en-US" dirty="0" smtClean="0">
                <a:latin typeface="PalatinoLTStd-Roman"/>
              </a:rPr>
              <a:t> </a:t>
            </a:r>
            <a:r>
              <a:rPr lang="en-US" dirty="0">
                <a:latin typeface="PalatinoLTStd-Roman"/>
              </a:rPr>
              <a:t>Cell culture vessels (e.g., flasks, Petri dishes, roller bottles, </a:t>
            </a:r>
            <a:r>
              <a:rPr lang="en-US" dirty="0" err="1">
                <a:latin typeface="PalatinoLTStd-Roman"/>
              </a:rPr>
              <a:t>multiwell</a:t>
            </a:r>
            <a:r>
              <a:rPr lang="en-US" dirty="0">
                <a:latin typeface="PalatinoLTStd-Roman"/>
              </a:rPr>
              <a:t> plates)</a:t>
            </a:r>
          </a:p>
          <a:p>
            <a:r>
              <a:rPr lang="en-US" dirty="0" smtClean="0">
                <a:latin typeface="PalatinoLTStd-Roman"/>
              </a:rPr>
              <a:t>Pipettes </a:t>
            </a:r>
            <a:r>
              <a:rPr lang="en-US" dirty="0">
                <a:latin typeface="PalatinoLTStd-Roman"/>
              </a:rPr>
              <a:t>and </a:t>
            </a:r>
            <a:r>
              <a:rPr lang="en-US" dirty="0" err="1">
                <a:latin typeface="PalatinoLTStd-Roman"/>
              </a:rPr>
              <a:t>pipettors</a:t>
            </a:r>
            <a:endParaRPr lang="en-US" dirty="0">
              <a:latin typeface="PalatinoLTStd-Roman"/>
            </a:endParaRPr>
          </a:p>
          <a:p>
            <a:r>
              <a:rPr lang="en-US" dirty="0" smtClean="0">
                <a:latin typeface="PalatinoLTStd-Roman"/>
              </a:rPr>
              <a:t>Syringes </a:t>
            </a:r>
            <a:r>
              <a:rPr lang="en-US" dirty="0">
                <a:latin typeface="PalatinoLTStd-Roman"/>
              </a:rPr>
              <a:t>and needles</a:t>
            </a:r>
          </a:p>
          <a:p>
            <a:r>
              <a:rPr lang="en-US" dirty="0" smtClean="0">
                <a:latin typeface="PalatinoLTStd-Roman"/>
              </a:rPr>
              <a:t>Small waste </a:t>
            </a:r>
            <a:r>
              <a:rPr lang="en-US" dirty="0">
                <a:latin typeface="PalatinoLTStd-Roman"/>
              </a:rPr>
              <a:t>containers</a:t>
            </a:r>
          </a:p>
          <a:p>
            <a:r>
              <a:rPr lang="en-US" dirty="0" smtClean="0">
                <a:latin typeface="PalatinoLTStd-Roman"/>
              </a:rPr>
              <a:t>Media</a:t>
            </a:r>
            <a:r>
              <a:rPr lang="en-US" dirty="0">
                <a:latin typeface="PalatinoLTStd-Roman"/>
              </a:rPr>
              <a:t>, </a:t>
            </a:r>
            <a:r>
              <a:rPr lang="en-US" dirty="0" smtClean="0">
                <a:latin typeface="PalatinoLTStd-Roman"/>
              </a:rPr>
              <a:t>serum, </a:t>
            </a:r>
            <a:r>
              <a:rPr lang="en-US" dirty="0">
                <a:latin typeface="PalatinoLTStd-Roman"/>
              </a:rPr>
              <a:t>and reagents</a:t>
            </a:r>
          </a:p>
          <a:p>
            <a:r>
              <a:rPr lang="en-US" dirty="0" smtClean="0">
                <a:latin typeface="PalatinoLTStd-Roman"/>
              </a:rPr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8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41" y="223459"/>
            <a:ext cx="7886700" cy="1270491"/>
          </a:xfrm>
        </p:spPr>
        <p:txBody>
          <a:bodyPr/>
          <a:lstStyle/>
          <a:p>
            <a:r>
              <a:rPr lang="en-US" dirty="0" smtClean="0"/>
              <a:t>Culture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1825625"/>
            <a:ext cx="8371268" cy="4351338"/>
          </a:xfrm>
        </p:spPr>
        <p:txBody>
          <a:bodyPr/>
          <a:lstStyle/>
          <a:p>
            <a:r>
              <a:rPr lang="en-US" dirty="0" smtClean="0"/>
              <a:t>Can vary depending on cell type but include: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substrate or medium that supplies the essential nutrients (amino acids, carbohydrates, vitamins, minerals)</a:t>
            </a:r>
          </a:p>
          <a:p>
            <a:pPr lvl="2"/>
            <a:r>
              <a:rPr lang="en-US" dirty="0"/>
              <a:t>growth </a:t>
            </a:r>
            <a:r>
              <a:rPr lang="en-US" dirty="0" smtClean="0"/>
              <a:t>factors</a:t>
            </a:r>
          </a:p>
          <a:p>
            <a:pPr lvl="3"/>
            <a:r>
              <a:rPr lang="en-US" dirty="0" smtClean="0"/>
              <a:t>Fetal bovine serum is often used – high embryonic growth factors</a:t>
            </a:r>
            <a:endParaRPr lang="en-US" dirty="0"/>
          </a:p>
          <a:p>
            <a:pPr lvl="2"/>
            <a:r>
              <a:rPr lang="en-US" dirty="0"/>
              <a:t>hormones</a:t>
            </a:r>
          </a:p>
          <a:p>
            <a:pPr lvl="2"/>
            <a:r>
              <a:rPr lang="en-US" dirty="0"/>
              <a:t>gases </a:t>
            </a:r>
            <a:r>
              <a:rPr lang="en-US" dirty="0" smtClean="0"/>
              <a:t>- O</a:t>
            </a:r>
            <a:r>
              <a:rPr lang="en-US" baseline="-25000" dirty="0" smtClean="0"/>
              <a:t>2</a:t>
            </a:r>
            <a:r>
              <a:rPr lang="en-US" dirty="0"/>
              <a:t>,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pPr lvl="3"/>
            <a:r>
              <a:rPr lang="en-US" dirty="0" smtClean="0"/>
              <a:t>5% CO</a:t>
            </a:r>
            <a:r>
              <a:rPr lang="en-US" baseline="-25000" dirty="0" smtClean="0"/>
              <a:t>2 </a:t>
            </a:r>
            <a:r>
              <a:rPr lang="en-US" dirty="0" smtClean="0"/>
              <a:t>is  needed to simulate mammalian blood</a:t>
            </a:r>
          </a:p>
          <a:p>
            <a:pPr lvl="3"/>
            <a:r>
              <a:rPr lang="en-US" dirty="0" smtClean="0"/>
              <a:t>Majority of CO2 in blood exists in the form of bicarbonate (HCO3-) which acts as a pH buffer</a:t>
            </a:r>
          </a:p>
          <a:p>
            <a:pPr lvl="3"/>
            <a:r>
              <a:rPr lang="en-US" dirty="0" smtClean="0"/>
              <a:t>As a culture sits there and more CO2 is produced by the cells, the pH of the media might change and need to be adjusted</a:t>
            </a:r>
            <a:endParaRPr lang="en-US" dirty="0"/>
          </a:p>
          <a:p>
            <a:pPr lvl="2"/>
            <a:r>
              <a:rPr lang="en-US" dirty="0"/>
              <a:t>a  regulated </a:t>
            </a:r>
            <a:r>
              <a:rPr lang="en-US" dirty="0" err="1"/>
              <a:t>physico</a:t>
            </a:r>
            <a:r>
              <a:rPr lang="en-US" dirty="0"/>
              <a:t>-chemical environment (pH, osmotic pressure, temperature)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7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75" y="323012"/>
            <a:ext cx="8487177" cy="4351338"/>
          </a:xfrm>
        </p:spPr>
        <p:txBody>
          <a:bodyPr>
            <a:noAutofit/>
          </a:bodyPr>
          <a:lstStyle/>
          <a:p>
            <a:r>
              <a:rPr lang="en-US" sz="2000" dirty="0" smtClean="0"/>
              <a:t>Primary Cell Culture</a:t>
            </a:r>
          </a:p>
          <a:p>
            <a:pPr lvl="1"/>
            <a:r>
              <a:rPr lang="en-US" dirty="0" smtClean="0"/>
              <a:t>Cells are isolated from the tissue and start to proliferate</a:t>
            </a:r>
          </a:p>
          <a:p>
            <a:pPr lvl="3"/>
            <a:r>
              <a:rPr lang="en-US" sz="2000" dirty="0" smtClean="0"/>
              <a:t>We will do this using chicken embryos</a:t>
            </a:r>
          </a:p>
          <a:p>
            <a:pPr lvl="3"/>
            <a:r>
              <a:rPr lang="en-US" sz="2000" dirty="0" smtClean="0"/>
              <a:t>If you are doing a necropsy on an animal, might take some of the tissues to grow out in primary culture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Confluence – occupy all the available substrate (aka bottom of well or flask)</a:t>
            </a:r>
            <a:endParaRPr lang="en-US" dirty="0"/>
          </a:p>
          <a:p>
            <a:pPr lvl="2"/>
            <a:r>
              <a:rPr lang="en-US" sz="2000" dirty="0" smtClean="0"/>
              <a:t>When confluence is reached, cells need to sub-cultured</a:t>
            </a:r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r>
              <a:rPr lang="en-US" sz="2000" dirty="0"/>
              <a:t>After subculture, the primary culture becomes known as a cell line</a:t>
            </a:r>
          </a:p>
          <a:p>
            <a:endParaRPr lang="en-US" sz="2000" dirty="0"/>
          </a:p>
          <a:p>
            <a:r>
              <a:rPr lang="en-US" sz="2000" dirty="0"/>
              <a:t>Finite vs. Continuous Cell Line</a:t>
            </a:r>
          </a:p>
          <a:p>
            <a:pPr lvl="2"/>
            <a:r>
              <a:rPr lang="en-US" sz="2000" dirty="0"/>
              <a:t>Normal cells only divide a certain number of times</a:t>
            </a:r>
          </a:p>
          <a:p>
            <a:pPr lvl="2"/>
            <a:r>
              <a:rPr lang="en-US" sz="2000" dirty="0"/>
              <a:t>If cells go through transformation, they can become immortal or continuous</a:t>
            </a:r>
          </a:p>
          <a:p>
            <a:pPr lvl="4"/>
            <a:r>
              <a:rPr lang="en-US" sz="2000" dirty="0"/>
              <a:t>Can be induced spontaneously, by chemical, or by virus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759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ell culture fla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" y="626775"/>
            <a:ext cx="3289473" cy="328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ell culture flas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r="7865"/>
          <a:stretch/>
        </p:blipFill>
        <p:spPr bwMode="auto">
          <a:xfrm>
            <a:off x="4804756" y="515390"/>
            <a:ext cx="3217026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ell culture well plat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8" b="12204"/>
          <a:stretch/>
        </p:blipFill>
        <p:spPr bwMode="auto">
          <a:xfrm>
            <a:off x="3771612" y="3679736"/>
            <a:ext cx="3681846" cy="2782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15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393364"/>
            <a:ext cx="767535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Type depends on cell type</a:t>
            </a:r>
          </a:p>
          <a:p>
            <a:r>
              <a:rPr lang="en-US" dirty="0" smtClean="0"/>
              <a:t>Contains vitamins, nutrients, antibiotics (in some cases)</a:t>
            </a:r>
          </a:p>
          <a:p>
            <a:r>
              <a:rPr lang="en-US" dirty="0" smtClean="0"/>
              <a:t>Fetal bovine serum used for growth factors</a:t>
            </a:r>
          </a:p>
          <a:p>
            <a:r>
              <a:rPr lang="en-US" dirty="0" smtClean="0"/>
              <a:t>Contains phenol red (pH indicator)</a:t>
            </a:r>
          </a:p>
          <a:p>
            <a:endParaRPr lang="en-US" dirty="0"/>
          </a:p>
          <a:p>
            <a:r>
              <a:rPr lang="en-US" dirty="0" smtClean="0"/>
              <a:t>Remember, cells of multicellular organisms rely on other cell types within the organism - have to account for that within the media make-up</a:t>
            </a:r>
          </a:p>
          <a:p>
            <a:endParaRPr lang="en-US" dirty="0"/>
          </a:p>
          <a:p>
            <a:r>
              <a:rPr lang="en-US" dirty="0" smtClean="0"/>
              <a:t>We will be using DMEM</a:t>
            </a:r>
          </a:p>
          <a:p>
            <a:pPr lvl="2"/>
            <a:r>
              <a:rPr lang="en-US" dirty="0" smtClean="0"/>
              <a:t>Dulbecco’s Modified Eagle Media (developed by a guy named Eagle)</a:t>
            </a:r>
          </a:p>
          <a:p>
            <a:pPr lvl="2"/>
            <a:r>
              <a:rPr lang="en-US" dirty="0" smtClean="0"/>
              <a:t>High concentration of amino acids, vitamins, glucose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4769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948</TotalTime>
  <Words>1687</Words>
  <Application>Microsoft Office PowerPoint</Application>
  <PresentationFormat>On-screen Show (4:3)</PresentationFormat>
  <Paragraphs>193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Corbel</vt:lpstr>
      <vt:lpstr>DINPro-Medium</vt:lpstr>
      <vt:lpstr>PalatinoLTStd-Roman</vt:lpstr>
      <vt:lpstr>Depth</vt:lpstr>
      <vt:lpstr>Cell Culture</vt:lpstr>
      <vt:lpstr>What is cell culture?</vt:lpstr>
      <vt:lpstr>Why do cell culture?</vt:lpstr>
      <vt:lpstr>Biosafety Levels</vt:lpstr>
      <vt:lpstr>Equipment Needed</vt:lpstr>
      <vt:lpstr>Culture Conditions</vt:lpstr>
      <vt:lpstr>PowerPoint Presentation</vt:lpstr>
      <vt:lpstr>PowerPoint Presentation</vt:lpstr>
      <vt:lpstr>Media</vt:lpstr>
      <vt:lpstr>CO2 Incubator</vt:lpstr>
      <vt:lpstr>PowerPoint Presentation</vt:lpstr>
      <vt:lpstr>PowerPoint Presentation</vt:lpstr>
      <vt:lpstr>Cryopreservation</vt:lpstr>
      <vt:lpstr>Before you start working with the cells:</vt:lpstr>
      <vt:lpstr>PowerPoint Presentation</vt:lpstr>
      <vt:lpstr>When to Subculture?</vt:lpstr>
      <vt:lpstr>HeLa Cells</vt:lpstr>
      <vt:lpstr>PowerPoint Presentation</vt:lpstr>
      <vt:lpstr>PowerPoint Presentation</vt:lpstr>
      <vt:lpstr>Cos-7 Cells</vt:lpstr>
      <vt:lpstr>293T cells</vt:lpstr>
      <vt:lpstr>HT1080 cells</vt:lpstr>
      <vt:lpstr>SupT1</vt:lpstr>
      <vt:lpstr>Developing Vaccines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Culture</dc:title>
  <dc:creator>Jamey Capers</dc:creator>
  <cp:lastModifiedBy>Jennifer Capers</cp:lastModifiedBy>
  <cp:revision>51</cp:revision>
  <dcterms:created xsi:type="dcterms:W3CDTF">2014-08-31T23:09:59Z</dcterms:created>
  <dcterms:modified xsi:type="dcterms:W3CDTF">2021-09-09T16:42:33Z</dcterms:modified>
</cp:coreProperties>
</file>