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0"/>
  </p:notesMasterIdLst>
  <p:sldIdLst>
    <p:sldId id="25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264" r:id="rId11"/>
    <p:sldId id="324" r:id="rId12"/>
    <p:sldId id="325" r:id="rId13"/>
    <p:sldId id="267" r:id="rId14"/>
    <p:sldId id="326" r:id="rId15"/>
    <p:sldId id="327" r:id="rId16"/>
    <p:sldId id="328" r:id="rId17"/>
    <p:sldId id="329" r:id="rId18"/>
    <p:sldId id="270" r:id="rId19"/>
    <p:sldId id="330" r:id="rId20"/>
    <p:sldId id="274" r:id="rId21"/>
    <p:sldId id="276" r:id="rId22"/>
    <p:sldId id="331" r:id="rId23"/>
    <p:sldId id="277" r:id="rId24"/>
    <p:sldId id="332" r:id="rId25"/>
    <p:sldId id="281" r:id="rId26"/>
    <p:sldId id="333" r:id="rId27"/>
    <p:sldId id="283" r:id="rId28"/>
    <p:sldId id="334" r:id="rId29"/>
    <p:sldId id="335" r:id="rId30"/>
    <p:sldId id="336" r:id="rId31"/>
    <p:sldId id="337" r:id="rId32"/>
    <p:sldId id="289" r:id="rId33"/>
    <p:sldId id="338" r:id="rId34"/>
    <p:sldId id="291" r:id="rId35"/>
    <p:sldId id="290" r:id="rId36"/>
    <p:sldId id="339" r:id="rId37"/>
    <p:sldId id="292" r:id="rId38"/>
    <p:sldId id="34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d Burns" initials="O" lastIdx="5" clrIdx="0"/>
  <p:cmAuthor id="1" name="Isman, Jodi" initials="IJ" lastIdx="12" clrIdx="1"/>
  <p:cmAuthor id="2" name="Tom Keller" initials="TCSK" lastIdx="1" clrIdx="2"/>
  <p:cmAuthor id="3" name="Tom Keller" initials="TK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020" autoAdjust="0"/>
  </p:normalViewPr>
  <p:slideViewPr>
    <p:cSldViewPr>
      <p:cViewPr varScale="1">
        <p:scale>
          <a:sx n="57" d="100"/>
          <a:sy n="57" d="100"/>
        </p:scale>
        <p:origin x="1800" y="72"/>
      </p:cViewPr>
      <p:guideLst>
        <p:guide orient="horz" pos="2160"/>
        <p:guide pos="288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00" d="100"/>
        <a:sy n="100" d="100"/>
      </p:scale>
      <p:origin x="0" y="3952"/>
    </p:cViewPr>
  </p:sorterViewPr>
  <p:notesViewPr>
    <p:cSldViewPr>
      <p:cViewPr varScale="1">
        <p:scale>
          <a:sx n="50" d="100"/>
          <a:sy n="50" d="100"/>
        </p:scale>
        <p:origin x="2710" y="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E4837-927F-41B1-9361-283A26EB4D47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A2DA3-19D5-4C42-B231-38EB44E8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Pluripotent stem cells regenerate planaria tissue.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Colony of pluripotent stem cell–like neoblasts (red) and differentiating cells (blue) all derived from a single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neoblast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(14 days after regeneration of the tail was initiated by amputation).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2DA3-19D5-4C42-B231-38EB44E8B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76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21-33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Ultrastructural features of cell death by apoptosis.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programmed cell death occurs through apoptosis.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Apoptotic cell morphological changes: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Dense chromatin condensation at nuclear periphery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 body shrinkage (most organelles remain intact)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Nucleus and cytoplasm fragmentation –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Forms membrane-enclosed apoptotic bodies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loss of intracellular contents into extracellular milieu</a:t>
            </a:r>
            <a:endParaRPr lang="en-US" sz="1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Apoptotic bodies phagocytosed by surrounding cells.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Apoptotic cell with dense spheres of compacted chromatin as nucleus begins to fragment.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(Cells undergoing necrosis 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necroptosis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exhibit very different morphological changes – swell and burst, releasing intracellular contents that can damage surrounding cells and cause inflammation)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2DA3-19D5-4C42-B231-38EB44E8B5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67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21-35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Evolutionary conservation of apoptosis pathways.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elegans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– four genes encode essential apoptosis proteins – CED-3, CED-4, CED-9, and EGL-1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proteins (identical colors) play corresponding roles in nematodes and in mammals.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Nematodes: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CED-9 promotes cell survival by binding CED-4 to prevent activation.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EGL-1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BH3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-only protein) binds to CED-9 on the outer mitochondrial membrane.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EGL-1-CED-9 interaction releases CED-4 from the CED-4/CED-9 complex.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CED-4 binds-activates autoproteolytic cleavage-activation of CED-3 caspase protease.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CED-3 – proteolyzes cell proteins to drive apoptosis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Mammals: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Bcl-2 protein (similar to CED-9) promotes cell survival by preventing activation of Apaf-1 (similar to CED-4).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Bid/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BH3-only proteins inhibit Bcl-2 – activate apoptosis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apoptotic stimuli lead to outer mitochondrial membrane damage, releasing pro-apoptotic proteins into the cytosol.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Cytochrome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released from mitochondria activates Apaf-1.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Apaf-1 activates Caspase-9 initiator caspase.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Caspase-9 proteolyzes-activates effector Caspases-3 and -7.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Caspases-3 and -7 – proteolyze cellular targets to cause apoptosis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Caspase cascade amplifies the initial apoptotic signal.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2DA3-19D5-4C42-B231-38EB44E8B5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91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2DA3-19D5-4C42-B231-38EB44E8B5F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47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2DA3-19D5-4C42-B231-38EB44E8B5F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4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2DA3-19D5-4C42-B231-38EB44E8B5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0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2DA3-19D5-4C42-B231-38EB44E8B5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0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2DA3-19D5-4C42-B231-38EB44E8B5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1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21-17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Formation of blood cells from hematopoietic stem cells in the bone marrow.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Hematopoietic stem cells (HSCs) form all blood cells.  </a:t>
            </a:r>
            <a:endParaRPr lang="en-US" b="0" dirty="0"/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Multipotent hematopoietic stem cells: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 symmetrically – increase stem cell number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 asymmetrically –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daughter cell – remains multipotent like the parent stem cell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daughter – generates either lymphoid progenitors or myeloid progenitors (capable of limited self-renewal but committed to one of the two major hematopoietic lineages)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Cytokine types and amounts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regulate HSC self-renewal divisions and proliferation and differentiation of the precursor cells for various blood-cell lineages 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Progenitors – either multipotent 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unipotent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(Cytokines that support HSC differentiation: CSF = colony-stimulating factor; IL = interleukin; SCF = stem-cell factor; Epo = erythropoietin; Tpo =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thrombopoietin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2DA3-19D5-4C42-B231-38EB44E8B5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1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EXPERIMENTAL FIGURE 21-19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hematopoietic stem-cell niche in the bone marrow.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Rare cell types constitute the hematopoietic stem cell bone marrow niche. 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Bone marrow: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Permeated by small blood vessels termed sinusoids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dozens of different cell types – including osteoblasts and osteoclasts that build and degrade bone, multiple types of hematopoietic cells, fibroblasts, and other cell types.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HSC niche cells – rare mesenchymal stromal cells: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Adhere to sinusoids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 SCF (stem cell factor) hormone – activates the HSC Kit protein tyrosine kinase receptor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 the leptin (cytokine) receptor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Secrete CXCL12 – chemoattractant keeps HSCs in niche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 – immunofluorescence detection of HSCs and niche cells in bone marrow: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–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SCF-GFP-expressing cells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HSCs stained anti-CD150 HSC marker protein antibody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Cells stained with a collection of antibodies specific for proteins expressed by different types of differentiated blood cells, but not by HSCs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(e) (b-d) images merged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Conclusion: HSCs localize close to SCF-expressing cells.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2DA3-19D5-4C42-B231-38EB44E8B5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11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21-20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 of the 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Arabidopsis thaliana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shoot and root meristems.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Shoot apical meristem apex: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Organizing center cells – signal to maintain the overlying stem cells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Stem cells generate rapidly dividing transient amplifying cells (direction of black arrows).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Transient amplifying cells – eventually differentiate and give rise to entire organs, such as a leaf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Root meristem: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Stem cells surround the mitotically less active quiescent center – four cells signal stem cells to prevent differentiation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stem cell divides asymmetrically: 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daughter – remains adjacent to the quiescent center – remains a stem cell (self-renewal)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daughter – becomes a transient amplifying cell that divides several times before exiting the cell cycle, elongating, and differentiating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2DA3-19D5-4C42-B231-38EB44E8B5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2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21-24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 of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shmoo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formation in yeast.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Haploid yeast cell grows asymmetrically toward the highest concentration of opposite mating type mating factor through polarized membrane traffic.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Mechanism: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1: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 receptors respond strongest at site of highest mating factor/pheromone concentration.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 signaling locally activates Cdc42·GTP.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2: 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Cdc42·GTP locally activates formins.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Formins nucleate and elongate actin filaments with (+) ends oriented toward Cdc42·GTP at membrane.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3: Myosin V motor transports secretory vesicles toward actin filament (+) ends.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4: Reinforcement – endocytic cycle constantly returns diffusing polarity factors such as membrane-associated Cdc42 back along the actin filaments to the signal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LM image of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shmooing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yeast cell.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2DA3-19D5-4C42-B231-38EB44E8B5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79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EXPERIMENTAL FIGURE 21-26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 proteins are asymmetrically localized in the one-cell worm embryo.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Caenorhabditis elegans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nematode worm wild-type and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par3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mutant embryos: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Wild-type embryo –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 cell– larger than the P1 cell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granules – highly localized at one end of P1 cell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Spindles oriented perpendicular to each other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par3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mutant embryo –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 and P cells – same size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granules – mislocalized throughout both cells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Spindle orientation defect – same orientation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Complementary localization of the anterior Par complex (Cdc42-Par3-Par6-aPKC) (red) and posterior factors (green) in the one-cell embryo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Protein complex localizations – mutually antagonistic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2DA3-19D5-4C42-B231-38EB44E8B5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3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4246-F4A7-4B1A-80DB-5F6BE64992F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277-4FC9-404E-B2B3-CDF0A71F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4246-F4A7-4B1A-80DB-5F6BE64992F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277-4FC9-404E-B2B3-CDF0A71F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9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4246-F4A7-4B1A-80DB-5F6BE64992F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277-4FC9-404E-B2B3-CDF0A71F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0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4246-F4A7-4B1A-80DB-5F6BE64992F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277-4FC9-404E-B2B3-CDF0A71F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4246-F4A7-4B1A-80DB-5F6BE64992F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277-4FC9-404E-B2B3-CDF0A71F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7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4246-F4A7-4B1A-80DB-5F6BE64992F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277-4FC9-404E-B2B3-CDF0A71F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1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4246-F4A7-4B1A-80DB-5F6BE64992F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277-4FC9-404E-B2B3-CDF0A71F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7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4246-F4A7-4B1A-80DB-5F6BE64992F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277-4FC9-404E-B2B3-CDF0A71F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4246-F4A7-4B1A-80DB-5F6BE64992F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277-4FC9-404E-B2B3-CDF0A71F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8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4246-F4A7-4B1A-80DB-5F6BE64992F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277-4FC9-404E-B2B3-CDF0A71F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2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4246-F4A7-4B1A-80DB-5F6BE64992F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277-4FC9-404E-B2B3-CDF0A71F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4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4246-F4A7-4B1A-80DB-5F6BE64992F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77277-4FC9-404E-B2B3-CDF0A71F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0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Cell Biology and Physiology</a:t>
            </a:r>
            <a:endParaRPr lang="en-US" sz="4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t="3366" r="3090" b="9085"/>
          <a:stretch/>
        </p:blipFill>
        <p:spPr>
          <a:xfrm>
            <a:off x="304800" y="2057400"/>
            <a:ext cx="494567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ubtitle 1"/>
          <p:cNvSpPr txBox="1">
            <a:spLocks/>
          </p:cNvSpPr>
          <p:nvPr/>
        </p:nvSpPr>
        <p:spPr>
          <a:xfrm>
            <a:off x="5469988" y="2362200"/>
            <a:ext cx="3657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Stem Cells, Cell Asymmetry, and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Cell Death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Chapter 21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Capers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Molecular and Cell Biology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Lodish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8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edition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1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cells and niches in multicellular organisms</a:t>
            </a:r>
          </a:p>
          <a:p>
            <a:pPr lvl="2"/>
            <a:r>
              <a:rPr lang="en-US" dirty="0" smtClean="0"/>
              <a:t>Cells in an animal can have a shorter lifespan than the animal itself</a:t>
            </a:r>
          </a:p>
          <a:p>
            <a:pPr lvl="2"/>
            <a:r>
              <a:rPr lang="en-US" dirty="0" smtClean="0"/>
              <a:t>Therefore, cells need to be replenished</a:t>
            </a:r>
          </a:p>
          <a:p>
            <a:pPr lvl="2"/>
            <a:r>
              <a:rPr lang="en-US" dirty="0" smtClean="0"/>
              <a:t>There are populations of</a:t>
            </a:r>
            <a:r>
              <a:rPr lang="en-US" i="1" dirty="0" smtClean="0"/>
              <a:t> multipotent </a:t>
            </a:r>
            <a:r>
              <a:rPr lang="en-US" dirty="0" smtClean="0"/>
              <a:t>stem cells</a:t>
            </a:r>
          </a:p>
          <a:p>
            <a:pPr lvl="3"/>
            <a:r>
              <a:rPr lang="en-US" dirty="0" smtClean="0"/>
              <a:t>In contrast to pluripotent ES cells, multipotent can give rise to some but not all cell types</a:t>
            </a:r>
          </a:p>
          <a:p>
            <a:pPr lvl="3"/>
            <a:r>
              <a:rPr lang="en-US" dirty="0" smtClean="0"/>
              <a:t>Stem cell populations for many tissues:</a:t>
            </a:r>
          </a:p>
          <a:p>
            <a:pPr lvl="5"/>
            <a:r>
              <a:rPr lang="en-US" dirty="0" smtClean="0"/>
              <a:t>Blood, intestine, skin, ovaries, testes, muscle, even some parts of the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3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Multipotent somatic stem cells have 3 key properties:</a:t>
            </a:r>
          </a:p>
          <a:p>
            <a:pPr lvl="2"/>
            <a:r>
              <a:rPr lang="en-US" dirty="0" smtClean="0"/>
              <a:t>Give rise to multiple types of differentiated cells.  Stem cells have the ability for self renewal</a:t>
            </a:r>
          </a:p>
          <a:p>
            <a:pPr lvl="2"/>
            <a:r>
              <a:rPr lang="en-US" dirty="0" smtClean="0"/>
              <a:t>Undifferentiated – they do not express proteins characteristic of the differentiated cell types formed by their descendants</a:t>
            </a:r>
          </a:p>
          <a:p>
            <a:pPr lvl="2"/>
            <a:r>
              <a:rPr lang="en-US" dirty="0" smtClean="0"/>
              <a:t>The # of stem cells of a particular type generally increases during embryonic development and then remains constant over the individual’s lifetime.</a:t>
            </a:r>
          </a:p>
          <a:p>
            <a:pPr lvl="4"/>
            <a:r>
              <a:rPr lang="en-US" dirty="0" smtClean="0"/>
              <a:t>These stem cell can be lost after chronic tissue injury, chemotherapy/radiation,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6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0"/>
          <a:stretch/>
        </p:blipFill>
        <p:spPr>
          <a:xfrm>
            <a:off x="457200" y="228600"/>
            <a:ext cx="8001000" cy="6053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502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685800"/>
            <a:ext cx="8229600" cy="4525963"/>
          </a:xfrm>
        </p:spPr>
        <p:txBody>
          <a:bodyPr/>
          <a:lstStyle/>
          <a:p>
            <a:r>
              <a:rPr lang="en-US" dirty="0" smtClean="0"/>
              <a:t>Patterns of stem cell division</a:t>
            </a:r>
          </a:p>
          <a:p>
            <a:pPr lvl="2"/>
            <a:r>
              <a:rPr lang="en-US" dirty="0" smtClean="0"/>
              <a:t>Invertebrates:</a:t>
            </a:r>
          </a:p>
          <a:p>
            <a:pPr lvl="3"/>
            <a:r>
              <a:rPr lang="en-US" dirty="0" smtClean="0"/>
              <a:t>Divide asymmetrically to generate one copy of the parent cell and one daughter cell that will be more restricted</a:t>
            </a:r>
          </a:p>
          <a:p>
            <a:pPr lvl="2"/>
            <a:r>
              <a:rPr lang="en-US" dirty="0" smtClean="0"/>
              <a:t>Vertebrates:</a:t>
            </a:r>
          </a:p>
          <a:p>
            <a:pPr lvl="3"/>
            <a:r>
              <a:rPr lang="en-US" dirty="0" smtClean="0"/>
              <a:t>Division allows the # of stem cells or differentiated cells to increase or decrease according to the needs of the animal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6"/>
          <a:stretch/>
        </p:blipFill>
        <p:spPr>
          <a:xfrm>
            <a:off x="1426633" y="3744540"/>
            <a:ext cx="6358467" cy="288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685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cells need the right microenvironment to remain multipotent and regulate divisions</a:t>
            </a:r>
          </a:p>
          <a:p>
            <a:pPr lvl="2"/>
            <a:r>
              <a:rPr lang="en-US" dirty="0" smtClean="0"/>
              <a:t>Need certain transcription factors to remain active inside them</a:t>
            </a:r>
          </a:p>
          <a:p>
            <a:pPr lvl="2"/>
            <a:r>
              <a:rPr lang="en-US" dirty="0" smtClean="0"/>
              <a:t>Hormone signals</a:t>
            </a:r>
          </a:p>
          <a:p>
            <a:pPr lvl="2"/>
            <a:r>
              <a:rPr lang="en-US" dirty="0" smtClean="0"/>
              <a:t>Location: stem-cell niche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In order to investigate or use stem cells, scientists must find them and isolate them</a:t>
            </a:r>
          </a:p>
        </p:txBody>
      </p:sp>
    </p:spTree>
    <p:extLst>
      <p:ext uri="{BB962C8B-B14F-4D97-AF65-F5344CB8AC3E}">
        <p14:creationId xmlns:p14="http://schemas.microsoft.com/office/powerpoint/2010/main" val="3952543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Germ-line Stem Cells</a:t>
            </a:r>
          </a:p>
          <a:p>
            <a:pPr lvl="2"/>
            <a:r>
              <a:rPr lang="en-US" dirty="0" smtClean="0"/>
              <a:t>Germ line is the cell lineage that gives rise to oocytes and sperm</a:t>
            </a:r>
          </a:p>
          <a:p>
            <a:pPr lvl="2"/>
            <a:r>
              <a:rPr lang="en-US" dirty="0" err="1" smtClean="0"/>
              <a:t>Unipotent</a:t>
            </a:r>
            <a:r>
              <a:rPr lang="en-US" dirty="0" smtClean="0"/>
              <a:t> – only give rise to one type of cell</a:t>
            </a:r>
          </a:p>
          <a:p>
            <a:pPr lvl="2"/>
            <a:r>
              <a:rPr lang="en-US" dirty="0" smtClean="0"/>
              <a:t>Will undergo meiosis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0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Intestinal stem cells continuously generate all the cells of the intestinal epithelium</a:t>
            </a:r>
          </a:p>
          <a:p>
            <a:pPr lvl="2"/>
            <a:r>
              <a:rPr lang="en-US" dirty="0" smtClean="0"/>
              <a:t>Enterocytes – transport nutrients from the lumen into the blood</a:t>
            </a:r>
          </a:p>
          <a:p>
            <a:pPr lvl="3"/>
            <a:r>
              <a:rPr lang="en-US" dirty="0" smtClean="0"/>
              <a:t>Continuously self renewed</a:t>
            </a:r>
          </a:p>
          <a:p>
            <a:pPr lvl="3"/>
            <a:r>
              <a:rPr lang="en-US" dirty="0" smtClean="0"/>
              <a:t>Stem cell population located in the crypts of the intestine</a:t>
            </a:r>
          </a:p>
          <a:p>
            <a:pPr lvl="5"/>
            <a:r>
              <a:rPr lang="en-US" dirty="0" smtClean="0"/>
              <a:t>Include Paneth cells, these cells also have immune function (secrete antimicrobial proteins)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2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3"/>
          <a:stretch/>
        </p:blipFill>
        <p:spPr>
          <a:xfrm>
            <a:off x="228600" y="152400"/>
            <a:ext cx="6858000" cy="6131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4" b="7478"/>
          <a:stretch/>
        </p:blipFill>
        <p:spPr>
          <a:xfrm>
            <a:off x="5295900" y="4343400"/>
            <a:ext cx="3581400" cy="237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52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30362"/>
            <a:ext cx="8229600" cy="4525963"/>
          </a:xfrm>
        </p:spPr>
        <p:txBody>
          <a:bodyPr/>
          <a:lstStyle/>
          <a:p>
            <a:r>
              <a:rPr lang="en-US" dirty="0" smtClean="0"/>
              <a:t>Hematopoietic Stem Cells</a:t>
            </a:r>
          </a:p>
          <a:p>
            <a:pPr lvl="2"/>
            <a:r>
              <a:rPr lang="en-US" dirty="0" smtClean="0"/>
              <a:t>Replenish all blood cells</a:t>
            </a:r>
          </a:p>
          <a:p>
            <a:pPr lvl="2"/>
            <a:r>
              <a:rPr lang="en-US" dirty="0" smtClean="0"/>
              <a:t>Located in embryonic liver and then in adult bone marrow</a:t>
            </a:r>
          </a:p>
          <a:p>
            <a:pPr lvl="2"/>
            <a:r>
              <a:rPr lang="en-US" dirty="0" smtClean="0"/>
              <a:t>Give rise to other multipotent cell types:</a:t>
            </a:r>
          </a:p>
          <a:p>
            <a:pPr lvl="4"/>
            <a:r>
              <a:rPr lang="en-US" dirty="0" smtClean="0"/>
              <a:t>Myeloid</a:t>
            </a:r>
          </a:p>
          <a:p>
            <a:pPr lvl="4"/>
            <a:r>
              <a:rPr lang="en-US" dirty="0" smtClean="0"/>
              <a:t>Lymphoid</a:t>
            </a:r>
          </a:p>
          <a:p>
            <a:pPr lvl="2"/>
            <a:r>
              <a:rPr lang="en-US" dirty="0" smtClean="0"/>
              <a:t>Numerous cytokines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83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9"/>
          <a:stretch/>
        </p:blipFill>
        <p:spPr>
          <a:xfrm>
            <a:off x="381000" y="762001"/>
            <a:ext cx="8467195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608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64008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Descriptions of cell division always imply that the parent cell always gives rise to 2 identical, symmetrical daughter cells</a:t>
            </a:r>
          </a:p>
          <a:p>
            <a:pPr lvl="2"/>
            <a:r>
              <a:rPr lang="en-US" dirty="0" smtClean="0"/>
              <a:t>If this were always the case, none of the hundreds of differentiated cell types and functioning tissues present in complex multicellular organisms would ever form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Specific patterns of mitotic divisions – cell lineage</a:t>
            </a:r>
          </a:p>
          <a:p>
            <a:pPr lvl="4"/>
            <a:r>
              <a:rPr lang="en-US" dirty="0" smtClean="0"/>
              <a:t>Cell lineage traces the birth order of cells as they progressively become more restricted in their developmental potential and differentiate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t="51348" b="6950"/>
          <a:stretch/>
        </p:blipFill>
        <p:spPr>
          <a:xfrm>
            <a:off x="6705599" y="3481220"/>
            <a:ext cx="2327031" cy="2538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508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495300"/>
            <a:ext cx="84486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07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Meristems are niches for stems cells in plants</a:t>
            </a:r>
          </a:p>
          <a:p>
            <a:pPr lvl="2"/>
            <a:r>
              <a:rPr lang="en-US" dirty="0" smtClean="0"/>
              <a:t>Shoot apical meristems</a:t>
            </a:r>
          </a:p>
          <a:p>
            <a:pPr lvl="2"/>
            <a:r>
              <a:rPr lang="en-US" dirty="0" smtClean="0"/>
              <a:t>Root apical meristems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Unlike somatic stem cells in animals, somatic stem cells in plants give rise to entire organs (not just tissues like in animals)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44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3"/>
          <a:stretch/>
        </p:blipFill>
        <p:spPr>
          <a:xfrm>
            <a:off x="360392" y="914400"/>
            <a:ext cx="8481112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047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Mechanisms of cell polarity and asymmetric cell divisions</a:t>
            </a:r>
          </a:p>
          <a:p>
            <a:pPr lvl="2"/>
            <a:r>
              <a:rPr lang="en-US" dirty="0" smtClean="0"/>
              <a:t>Cell polarity – ability of cells to organize their internal structure, resulting in changes in cell shape and function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Budding yeast grow by selecting a single site on its surface at which to assemble a new bud</a:t>
            </a:r>
          </a:p>
          <a:p>
            <a:pPr lvl="4"/>
            <a:r>
              <a:rPr lang="en-US" dirty="0" smtClean="0"/>
              <a:t>If cell grew 2 buds simultaneously, the duplicated chromosomes would not know where to go</a:t>
            </a:r>
          </a:p>
          <a:p>
            <a:pPr lvl="4"/>
            <a:r>
              <a:rPr lang="en-US" dirty="0" smtClean="0"/>
              <a:t>Single bud for growth requires concentration of Cdc42 at site of bud growth</a:t>
            </a:r>
          </a:p>
          <a:p>
            <a:pPr lvl="5"/>
            <a:r>
              <a:rPr lang="en-US" dirty="0" smtClean="0"/>
              <a:t>Member of Rho family, small GTP-binding proteins, molecular switch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4"/>
          <a:stretch/>
        </p:blipFill>
        <p:spPr>
          <a:xfrm>
            <a:off x="3733800" y="4495800"/>
            <a:ext cx="4876799" cy="2225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035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2829170" cy="629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143000"/>
            <a:ext cx="4872961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8836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534400" cy="5821363"/>
          </a:xfrm>
        </p:spPr>
        <p:txBody>
          <a:bodyPr/>
          <a:lstStyle/>
          <a:p>
            <a:r>
              <a:rPr lang="en-US" dirty="0" smtClean="0"/>
              <a:t>Par proteins direct cell asymmetry in the nematode embryo</a:t>
            </a:r>
          </a:p>
          <a:p>
            <a:pPr lvl="2"/>
            <a:r>
              <a:rPr lang="en-US" i="1" dirty="0" smtClean="0"/>
              <a:t>C. </a:t>
            </a:r>
            <a:r>
              <a:rPr lang="en-US" i="1" dirty="0" err="1" smtClean="0"/>
              <a:t>elegans</a:t>
            </a:r>
            <a:endParaRPr lang="en-US" i="1" dirty="0" smtClean="0"/>
          </a:p>
          <a:p>
            <a:pPr lvl="2"/>
            <a:r>
              <a:rPr lang="en-US" dirty="0" smtClean="0"/>
              <a:t>Zygote gives rise to AB and PI cells by asymmetric division</a:t>
            </a:r>
          </a:p>
          <a:p>
            <a:pPr lvl="4"/>
            <a:r>
              <a:rPr lang="en-US" dirty="0" smtClean="0"/>
              <a:t>Both give rise to different lineages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8"/>
          <a:stretch/>
        </p:blipFill>
        <p:spPr>
          <a:xfrm>
            <a:off x="457200" y="2667000"/>
            <a:ext cx="3962400" cy="196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8"/>
          <a:stretch/>
        </p:blipFill>
        <p:spPr>
          <a:xfrm>
            <a:off x="2309548" y="4800600"/>
            <a:ext cx="6453452" cy="187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268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08" y="762000"/>
            <a:ext cx="8353425" cy="558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08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745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Par proteins and other polarity complexes are involved in epithelial cell polarity in vertebrates</a:t>
            </a:r>
          </a:p>
          <a:p>
            <a:pPr lvl="2"/>
            <a:r>
              <a:rPr lang="en-US" sz="2000" dirty="0" smtClean="0"/>
              <a:t>Epithelial cells use cues from adjacent cells and extracellular matrix to orient their axis of polarization</a:t>
            </a:r>
          </a:p>
          <a:p>
            <a:pPr lvl="2"/>
            <a:r>
              <a:rPr lang="en-US" sz="2000" dirty="0" smtClean="0"/>
              <a:t>Process in vertebrates is close to Drosophila</a:t>
            </a:r>
          </a:p>
          <a:p>
            <a:pPr lvl="2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step in polarization is interaction between adjacent cells through </a:t>
            </a:r>
            <a:r>
              <a:rPr lang="en-US" sz="2000" dirty="0" err="1" smtClean="0"/>
              <a:t>nectin</a:t>
            </a:r>
            <a:r>
              <a:rPr lang="en-US" sz="2000" dirty="0" smtClean="0"/>
              <a:t> (cell adhesion molecule) and JAM-A</a:t>
            </a:r>
          </a:p>
          <a:p>
            <a:pPr lvl="3"/>
            <a:r>
              <a:rPr lang="en-US" dirty="0" smtClean="0"/>
              <a:t>Signals the Par complexes and other complexes</a:t>
            </a:r>
          </a:p>
          <a:p>
            <a:pPr lvl="3"/>
            <a:r>
              <a:rPr lang="en-US" dirty="0" smtClean="0"/>
              <a:t>Crumbs complex – signals apical domain</a:t>
            </a:r>
          </a:p>
          <a:p>
            <a:pPr lvl="3"/>
            <a:r>
              <a:rPr lang="en-US" dirty="0" smtClean="0"/>
              <a:t>Scribble complex – signals basolateral domain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4"/>
          <a:stretch/>
        </p:blipFill>
        <p:spPr>
          <a:xfrm>
            <a:off x="1143000" y="4038600"/>
            <a:ext cx="6858000" cy="2563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688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38862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 far we have talked about symmetry in one dimension </a:t>
            </a:r>
          </a:p>
          <a:p>
            <a:pPr lvl="2"/>
            <a:r>
              <a:rPr lang="en-US" dirty="0" smtClean="0"/>
              <a:t>Often cells are polarized in two dimensions</a:t>
            </a:r>
          </a:p>
          <a:p>
            <a:pPr lvl="3"/>
            <a:r>
              <a:rPr lang="en-US" dirty="0" smtClean="0"/>
              <a:t>Top to bottom</a:t>
            </a:r>
          </a:p>
          <a:p>
            <a:pPr lvl="3"/>
            <a:r>
              <a:rPr lang="en-US" dirty="0" smtClean="0"/>
              <a:t>Along a body axis (head-to-tail or proximal/distal manner)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Well-studied example is hairs of each cell of fruit fly point backwards on the wing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7135"/>
          <a:stretch/>
        </p:blipFill>
        <p:spPr>
          <a:xfrm>
            <a:off x="4267200" y="1104900"/>
            <a:ext cx="4587834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133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614146" cy="4525963"/>
          </a:xfrm>
        </p:spPr>
        <p:txBody>
          <a:bodyPr/>
          <a:lstStyle/>
          <a:p>
            <a:r>
              <a:rPr lang="en-US" dirty="0" smtClean="0"/>
              <a:t>Cell death and its regulation</a:t>
            </a:r>
          </a:p>
          <a:p>
            <a:pPr lvl="2"/>
            <a:r>
              <a:rPr lang="en-US" dirty="0" smtClean="0"/>
              <a:t>Regulated cell death is essential</a:t>
            </a:r>
          </a:p>
          <a:p>
            <a:pPr lvl="2"/>
            <a:r>
              <a:rPr lang="en-US" dirty="0" smtClean="0"/>
              <a:t>During embryogenesis, the programmed cell death of specific cells keeps chicken feet as well as our hands from being webbed</a:t>
            </a:r>
          </a:p>
          <a:p>
            <a:pPr lvl="2"/>
            <a:r>
              <a:rPr lang="en-US" dirty="0" smtClean="0"/>
              <a:t>Also prevents our embryonic tails from persisting and our brains from being filled with useless connections</a:t>
            </a:r>
          </a:p>
          <a:p>
            <a:pPr lvl="2"/>
            <a:r>
              <a:rPr lang="en-US" dirty="0" smtClean="0"/>
              <a:t>Many white blood cells need to be removed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2739" r="7833" b="9609"/>
          <a:stretch/>
        </p:blipFill>
        <p:spPr>
          <a:xfrm>
            <a:off x="5562600" y="457200"/>
            <a:ext cx="3203946" cy="238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44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mouse and human embryos pass through 8-cell stage in which each cell can still form every tissue</a:t>
            </a:r>
          </a:p>
          <a:p>
            <a:pPr lvl="2"/>
            <a:r>
              <a:rPr lang="en-US" dirty="0" smtClean="0"/>
              <a:t>All of these cells are totipotent</a:t>
            </a:r>
          </a:p>
          <a:p>
            <a:pPr lvl="2"/>
            <a:r>
              <a:rPr lang="en-US" dirty="0" smtClean="0"/>
              <a:t>At the 16-cell stage, this is no longer possible</a:t>
            </a:r>
          </a:p>
          <a:p>
            <a:pPr lvl="3"/>
            <a:r>
              <a:rPr lang="en-US" dirty="0" smtClean="0"/>
              <a:t>Some cells will become embryo, some will become placental</a:t>
            </a:r>
          </a:p>
          <a:p>
            <a:pPr lvl="3"/>
            <a:r>
              <a:rPr lang="en-US" dirty="0" smtClean="0"/>
              <a:t>Those that will become embryo are pluripotent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68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905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need certain signals to survive</a:t>
            </a:r>
          </a:p>
          <a:p>
            <a:pPr lvl="2"/>
            <a:r>
              <a:rPr lang="en-US" dirty="0" smtClean="0"/>
              <a:t>“trophic factors”</a:t>
            </a:r>
          </a:p>
          <a:p>
            <a:pPr lvl="2"/>
            <a:r>
              <a:rPr lang="en-US" dirty="0" smtClean="0"/>
              <a:t>In the absence of these, cell will have suicide signal</a:t>
            </a:r>
          </a:p>
          <a:p>
            <a:r>
              <a:rPr lang="en-US" dirty="0" smtClean="0"/>
              <a:t>In other instances, cells might receive a “murder” signal</a:t>
            </a:r>
          </a:p>
          <a:p>
            <a:endParaRPr lang="en-US" dirty="0"/>
          </a:p>
          <a:p>
            <a:r>
              <a:rPr lang="en-US" dirty="0" smtClean="0"/>
              <a:t>Both will initiate apoptosis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26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" b="6734"/>
          <a:stretch/>
        </p:blipFill>
        <p:spPr>
          <a:xfrm>
            <a:off x="1828800" y="381000"/>
            <a:ext cx="53340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124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 involved in controlling cell death encode proteins with 3 distinct functions:</a:t>
            </a:r>
          </a:p>
          <a:p>
            <a:pPr lvl="2"/>
            <a:r>
              <a:rPr lang="en-US" dirty="0" smtClean="0"/>
              <a:t>“killer” proteins – required for a cell to begin the apoptosis process</a:t>
            </a:r>
          </a:p>
          <a:p>
            <a:pPr lvl="2"/>
            <a:r>
              <a:rPr lang="en-US" dirty="0" smtClean="0"/>
              <a:t>“destruction” proteins – perform functions such as digesting proteins and DNA in a dying cell</a:t>
            </a:r>
          </a:p>
          <a:p>
            <a:pPr lvl="2"/>
            <a:r>
              <a:rPr lang="en-US" dirty="0" smtClean="0"/>
              <a:t>“engulfment” proteins – required for phagocytosis of the dying cell by another cell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Evolutionarily conserved pathways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59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4114800" cy="635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81600" y="1600200"/>
            <a:ext cx="3685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Evolutionarily conserved pathway</a:t>
            </a:r>
          </a:p>
          <a:p>
            <a:endParaRPr lang="en-US" dirty="0"/>
          </a:p>
          <a:p>
            <a:r>
              <a:rPr lang="en-US" dirty="0" smtClean="0"/>
              <a:t>Similar proteins in nematodes </a:t>
            </a:r>
          </a:p>
          <a:p>
            <a:r>
              <a:rPr lang="en-US" dirty="0" smtClean="0"/>
              <a:t>Compared to mammals (same colors)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17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" b="8031"/>
          <a:stretch/>
        </p:blipFill>
        <p:spPr>
          <a:xfrm>
            <a:off x="685800" y="609600"/>
            <a:ext cx="50292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00800" y="1676400"/>
            <a:ext cx="2384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Issues with engulfment</a:t>
            </a:r>
          </a:p>
          <a:p>
            <a:r>
              <a:rPr lang="en-US" dirty="0" smtClean="0"/>
              <a:t>Proteins results in build</a:t>
            </a:r>
          </a:p>
          <a:p>
            <a:r>
              <a:rPr lang="en-US" dirty="0" smtClean="0"/>
              <a:t>Up of dead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45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Caspases</a:t>
            </a:r>
          </a:p>
          <a:p>
            <a:pPr lvl="2"/>
            <a:r>
              <a:rPr lang="en-US" dirty="0" smtClean="0"/>
              <a:t>Amplify the initial apoptotic signal and destroy key cellular proteins</a:t>
            </a:r>
          </a:p>
          <a:p>
            <a:pPr lvl="2"/>
            <a:r>
              <a:rPr lang="en-US" dirty="0" smtClean="0"/>
              <a:t>Named caspases because they contain a key cysteine residue in the catalytic site and cleave proteins near </a:t>
            </a:r>
            <a:r>
              <a:rPr lang="en-US" dirty="0" err="1" smtClean="0"/>
              <a:t>asparatate</a:t>
            </a:r>
            <a:r>
              <a:rPr lang="en-US" dirty="0" smtClean="0"/>
              <a:t> residues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08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8229600" cy="288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19200" y="6858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mammals, apoptosis can be triggered oligomerization of proteins in the outer mitochondrial membrane, leading to efflux of cytochrome c in the cytosol.  These then promote caspase activation and cell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04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399"/>
            <a:ext cx="4495800" cy="5592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Although cell death can arise as a default in the absence of survival factors, apoptosis can also be stimulated by positively acting death signals</a:t>
            </a:r>
          </a:p>
          <a:p>
            <a:pPr lvl="2"/>
            <a:r>
              <a:rPr lang="en-US" dirty="0" smtClean="0"/>
              <a:t>For example, TNK secreted by macrophages, triggers cell death of another cell</a:t>
            </a:r>
          </a:p>
          <a:p>
            <a:pPr lvl="2"/>
            <a:r>
              <a:rPr lang="en-US" dirty="0" smtClean="0"/>
              <a:t>FADD – </a:t>
            </a:r>
            <a:r>
              <a:rPr lang="en-US" i="1" dirty="0" err="1" smtClean="0"/>
              <a:t>Fas</a:t>
            </a:r>
            <a:r>
              <a:rPr lang="en-US" dirty="0" smtClean="0"/>
              <a:t>-Associated Death Domain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7"/>
          <a:stretch/>
        </p:blipFill>
        <p:spPr>
          <a:xfrm>
            <a:off x="5029200" y="281780"/>
            <a:ext cx="38862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35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5334000" cy="5364163"/>
          </a:xfrm>
        </p:spPr>
        <p:txBody>
          <a:bodyPr>
            <a:normAutofit/>
          </a:bodyPr>
          <a:lstStyle/>
          <a:p>
            <a:r>
              <a:rPr lang="en-US" dirty="0" smtClean="0"/>
              <a:t>Early mammalian development</a:t>
            </a:r>
          </a:p>
          <a:p>
            <a:r>
              <a:rPr lang="en-US" dirty="0" smtClean="0"/>
              <a:t>Fertilization unifies the genome</a:t>
            </a:r>
          </a:p>
          <a:p>
            <a:pPr lvl="2"/>
            <a:r>
              <a:rPr lang="en-US" dirty="0" smtClean="0"/>
              <a:t>Sperm must swim an incredible distance to make it to the egg (equivalent of several miles if the sperm was a person)</a:t>
            </a:r>
          </a:p>
          <a:p>
            <a:pPr lvl="4"/>
            <a:r>
              <a:rPr lang="en-US" dirty="0" smtClean="0"/>
              <a:t>Sperm flagellum contains 9000 dynein motors </a:t>
            </a:r>
          </a:p>
          <a:p>
            <a:pPr lvl="2"/>
            <a:r>
              <a:rPr lang="en-US" dirty="0" smtClean="0"/>
              <a:t>Once it reaches the egg, it has to penetrate several layers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5775960" y="609600"/>
            <a:ext cx="2801039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9"/>
          <a:stretch/>
        </p:blipFill>
        <p:spPr>
          <a:xfrm>
            <a:off x="5775960" y="3535363"/>
            <a:ext cx="310009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23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610600" cy="5668963"/>
          </a:xfrm>
        </p:spPr>
        <p:txBody>
          <a:bodyPr/>
          <a:lstStyle/>
          <a:p>
            <a:r>
              <a:rPr lang="en-US" dirty="0" smtClean="0"/>
              <a:t>The zygote does not remain single celled for long</a:t>
            </a:r>
          </a:p>
          <a:p>
            <a:pPr lvl="2"/>
            <a:r>
              <a:rPr lang="en-US" dirty="0" smtClean="0"/>
              <a:t>Fertilization quickly followed by cleavage</a:t>
            </a:r>
          </a:p>
          <a:p>
            <a:pPr lvl="3"/>
            <a:r>
              <a:rPr lang="en-US" dirty="0" smtClean="0"/>
              <a:t>Series of divisions that take about one day each</a:t>
            </a:r>
          </a:p>
          <a:p>
            <a:pPr lvl="3"/>
            <a:r>
              <a:rPr lang="en-US" dirty="0" smtClean="0"/>
              <a:t>8-cell embryo forms 16-celled morula</a:t>
            </a:r>
          </a:p>
          <a:p>
            <a:pPr lvl="3"/>
            <a:r>
              <a:rPr lang="en-US" dirty="0" smtClean="0"/>
              <a:t>Morula becomes compacted</a:t>
            </a:r>
          </a:p>
          <a:p>
            <a:pPr lvl="4"/>
            <a:r>
              <a:rPr lang="en-US" dirty="0" smtClean="0"/>
              <a:t>Cells are held together by cell adhesion</a:t>
            </a:r>
          </a:p>
          <a:p>
            <a:pPr lvl="4"/>
            <a:r>
              <a:rPr lang="en-US" dirty="0" smtClean="0"/>
              <a:t>Some of the cell adhesions release allowing fluid into blastocoel</a:t>
            </a:r>
          </a:p>
          <a:p>
            <a:pPr lvl="3"/>
            <a:r>
              <a:rPr lang="en-US" dirty="0" smtClean="0"/>
              <a:t>Additional divisions lead to the blastocyst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1"/>
          <a:stretch/>
        </p:blipFill>
        <p:spPr>
          <a:xfrm>
            <a:off x="533400" y="4267200"/>
            <a:ext cx="8229600" cy="204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12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Blastocyst	</a:t>
            </a:r>
          </a:p>
          <a:p>
            <a:pPr lvl="2"/>
            <a:r>
              <a:rPr lang="en-US" dirty="0" smtClean="0"/>
              <a:t>Composed of 64 cells</a:t>
            </a:r>
          </a:p>
          <a:p>
            <a:pPr lvl="2"/>
            <a:r>
              <a:rPr lang="en-US" dirty="0" smtClean="0"/>
              <a:t>2 cell types:</a:t>
            </a:r>
          </a:p>
          <a:p>
            <a:pPr lvl="4"/>
            <a:r>
              <a:rPr lang="en-US" dirty="0" err="1" smtClean="0"/>
              <a:t>Trophectoderm</a:t>
            </a:r>
            <a:r>
              <a:rPr lang="en-US" dirty="0" smtClean="0"/>
              <a:t> – form the placenta</a:t>
            </a:r>
          </a:p>
          <a:p>
            <a:pPr lvl="4"/>
            <a:r>
              <a:rPr lang="en-US" dirty="0" smtClean="0"/>
              <a:t>Inner cell mass (ICM) – forms embryo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4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Embryonic Stem cells (ES cells)</a:t>
            </a:r>
          </a:p>
          <a:p>
            <a:pPr lvl="2"/>
            <a:r>
              <a:rPr lang="en-US" dirty="0" smtClean="0"/>
              <a:t>Isolated from inner cell mass</a:t>
            </a:r>
          </a:p>
          <a:p>
            <a:pPr lvl="2"/>
            <a:r>
              <a:rPr lang="en-US" dirty="0" smtClean="0"/>
              <a:t>Grown indefinitely in culture</a:t>
            </a:r>
          </a:p>
          <a:p>
            <a:pPr lvl="2"/>
            <a:r>
              <a:rPr lang="en-US" dirty="0" smtClean="0"/>
              <a:t>Pluripotency of ES cells is controlled by multiple factors:</a:t>
            </a:r>
          </a:p>
          <a:p>
            <a:pPr lvl="4"/>
            <a:r>
              <a:rPr lang="en-US" dirty="0" smtClean="0"/>
              <a:t>State of DNA methylation</a:t>
            </a:r>
          </a:p>
          <a:p>
            <a:pPr lvl="4"/>
            <a:r>
              <a:rPr lang="en-US" dirty="0" smtClean="0"/>
              <a:t>Chromatin regulators</a:t>
            </a:r>
          </a:p>
          <a:p>
            <a:pPr lvl="4"/>
            <a:r>
              <a:rPr lang="en-US" dirty="0" smtClean="0"/>
              <a:t>Certain micro-RNAs</a:t>
            </a:r>
          </a:p>
          <a:p>
            <a:pPr lvl="4"/>
            <a:r>
              <a:rPr lang="en-US" dirty="0" smtClean="0"/>
              <a:t>Transcription factors: Oct4, Sox2, </a:t>
            </a:r>
            <a:r>
              <a:rPr lang="en-US" dirty="0" err="1" smtClean="0"/>
              <a:t>Nanog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6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Animal cloning shows that differentiation can be </a:t>
            </a:r>
            <a:r>
              <a:rPr lang="en-US" dirty="0" smtClean="0"/>
              <a:t>reversed</a:t>
            </a:r>
          </a:p>
          <a:p>
            <a:pPr lvl="2"/>
            <a:r>
              <a:rPr lang="en-US" dirty="0" smtClean="0"/>
              <a:t>For the most part, genome is the same in all types of cells in an organism</a:t>
            </a:r>
          </a:p>
          <a:p>
            <a:pPr lvl="4"/>
            <a:r>
              <a:rPr lang="en-US" dirty="0" smtClean="0"/>
              <a:t>Exception would be T cells and B cells</a:t>
            </a:r>
          </a:p>
          <a:p>
            <a:pPr lvl="2"/>
            <a:r>
              <a:rPr lang="en-US" dirty="0" smtClean="0"/>
              <a:t>In somatic-cell nuclear transfer, a nucleus of an adult somatic cell is introduced into an egg whose nucleus has been removed</a:t>
            </a:r>
          </a:p>
          <a:p>
            <a:pPr lvl="3"/>
            <a:r>
              <a:rPr lang="en-US" dirty="0" smtClean="0"/>
              <a:t>Then implanted into a foster mother</a:t>
            </a:r>
          </a:p>
          <a:p>
            <a:pPr lvl="3"/>
            <a:r>
              <a:rPr lang="en-US" dirty="0" smtClean="0"/>
              <a:t>Has been successful in developing into embryo and then growing animal</a:t>
            </a:r>
          </a:p>
          <a:p>
            <a:pPr lvl="5"/>
            <a:r>
              <a:rPr lang="en-US" dirty="0" smtClean="0"/>
              <a:t>However, there are issues: low clone success, high obesity in cloned animals,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Induced Pluripotent Stem Cells (</a:t>
            </a:r>
            <a:r>
              <a:rPr lang="en-US" dirty="0" err="1" smtClean="0"/>
              <a:t>iPS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4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93"/>
          <a:stretch/>
        </p:blipFill>
        <p:spPr>
          <a:xfrm>
            <a:off x="533399" y="1528234"/>
            <a:ext cx="8232718" cy="160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1"/>
          <a:stretch/>
        </p:blipFill>
        <p:spPr>
          <a:xfrm>
            <a:off x="1362730" y="3200400"/>
            <a:ext cx="6574057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62730" y="152400"/>
            <a:ext cx="5813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mitotic cells (olfactory neurons) from mouse that were </a:t>
            </a:r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enetically labeled with GFP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38400" y="798731"/>
            <a:ext cx="533400" cy="8776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51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w:document xmlns:w="http://schemas.openxmlformats.org/wordprocessingml/2006/main">
  <RequestDate>6/6/2019 1:40:12 PM</RequestDate>
  <RequestId>f3756c1c-f6bb-434e-a18c-4df59f8bd0a5</RequestId>
</w:document>
</file>

<file path=customXml/itemProps1.xml><?xml version="1.0" encoding="utf-8"?>
<ds:datastoreItem xmlns:ds="http://schemas.openxmlformats.org/officeDocument/2006/customXml" ds:itemID="{DF8A5DF3-1F6C-440A-BE98-69C1510F8826}">
  <ds:schemaRefs>
    <ds:schemaRef ds:uri="http://schemas.openxmlformats.org/wordprocessingml/2006/ma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11249</TotalTime>
  <Words>2375</Words>
  <Application>Microsoft Office PowerPoint</Application>
  <PresentationFormat>On-screen Show (4:3)</PresentationFormat>
  <Paragraphs>260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Cell Biology and Physiology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Keller</dc:creator>
  <cp:lastModifiedBy>Jamey Capers</cp:lastModifiedBy>
  <cp:revision>238</cp:revision>
  <dcterms:created xsi:type="dcterms:W3CDTF">2016-01-13T20:28:10Z</dcterms:created>
  <dcterms:modified xsi:type="dcterms:W3CDTF">2019-11-15T16:57:50Z</dcterms:modified>
</cp:coreProperties>
</file>