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1"/>
  </p:notesMasterIdLst>
  <p:sldIdLst>
    <p:sldId id="256" r:id="rId3"/>
    <p:sldId id="351" r:id="rId4"/>
    <p:sldId id="352" r:id="rId5"/>
    <p:sldId id="315" r:id="rId6"/>
    <p:sldId id="258" r:id="rId7"/>
    <p:sldId id="350" r:id="rId8"/>
    <p:sldId id="325" r:id="rId9"/>
    <p:sldId id="353" r:id="rId10"/>
    <p:sldId id="346" r:id="rId11"/>
    <p:sldId id="319" r:id="rId12"/>
    <p:sldId id="320" r:id="rId13"/>
    <p:sldId id="322" r:id="rId14"/>
    <p:sldId id="321" r:id="rId15"/>
    <p:sldId id="323" r:id="rId16"/>
    <p:sldId id="324" r:id="rId17"/>
    <p:sldId id="326" r:id="rId18"/>
    <p:sldId id="347" r:id="rId19"/>
    <p:sldId id="327" r:id="rId20"/>
    <p:sldId id="328" r:id="rId21"/>
    <p:sldId id="265" r:id="rId22"/>
    <p:sldId id="329" r:id="rId23"/>
    <p:sldId id="330" r:id="rId24"/>
    <p:sldId id="331" r:id="rId25"/>
    <p:sldId id="268" r:id="rId26"/>
    <p:sldId id="273" r:id="rId27"/>
    <p:sldId id="332" r:id="rId28"/>
    <p:sldId id="281" r:id="rId29"/>
    <p:sldId id="284" r:id="rId30"/>
    <p:sldId id="286" r:id="rId31"/>
    <p:sldId id="354" r:id="rId32"/>
    <p:sldId id="287" r:id="rId33"/>
    <p:sldId id="333" r:id="rId34"/>
    <p:sldId id="345" r:id="rId35"/>
    <p:sldId id="355" r:id="rId36"/>
    <p:sldId id="334" r:id="rId37"/>
    <p:sldId id="356" r:id="rId38"/>
    <p:sldId id="357" r:id="rId39"/>
    <p:sldId id="358" r:id="rId40"/>
    <p:sldId id="359" r:id="rId41"/>
    <p:sldId id="360" r:id="rId42"/>
    <p:sldId id="348" r:id="rId43"/>
    <p:sldId id="336" r:id="rId44"/>
    <p:sldId id="295" r:id="rId45"/>
    <p:sldId id="337" r:id="rId46"/>
    <p:sldId id="338" r:id="rId47"/>
    <p:sldId id="297" r:id="rId48"/>
    <p:sldId id="343" r:id="rId49"/>
    <p:sldId id="344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d Burns" initials="O" lastIdx="14" clrIdx="0"/>
  <p:cmAuthor id="1" name="Isman, Jodi" initials="IJ" lastIdx="5" clrIdx="1"/>
  <p:cmAuthor id="2" name="Tom Keller" initials="TCSK" lastIdx="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96" autoAdjust="0"/>
  </p:normalViewPr>
  <p:slideViewPr>
    <p:cSldViewPr>
      <p:cViewPr varScale="1">
        <p:scale>
          <a:sx n="99" d="100"/>
          <a:sy n="99" d="100"/>
        </p:scale>
        <p:origin x="1944" y="84"/>
      </p:cViewPr>
      <p:guideLst>
        <p:guide orient="horz" pos="2160"/>
        <p:guide pos="2880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00" d="100"/>
        <a:sy n="100" d="100"/>
      </p:scale>
      <p:origin x="0" y="7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6F6D9-5803-4607-83EB-A0BF8C97EDB6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AC81-26E0-4614-9E33-B7A63452A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9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AC81-26E0-4614-9E33-B7A63452AE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4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16-36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Notch/Delta signaling pathway.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Pathway determines the fates of many types of cells during development.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Notch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receptor and its ligand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Delta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single-spanning transmembrane proteins found on the surface of cells. 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(–) Delta: The Notch transmembrane subunit is noncovalently associated with its extracellular subunit, which is folded so that it cannot be cleaved by the ADAM 10 cell-surface protease.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(+) Delta: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1: Notch binds to Delta on an adjacent cell.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2: Initiation of Delta endocytosis by the signaling cell stretches the Notch extracellular domain open for ADAM 10 cleavage.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3: The released Notch extracellular domain remains bound to Delta and is endocytosed by the signaling cell.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4: The four-protein γ-secretase complex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nicastrin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subunit binds to the Notch stump generated by ADAM 10.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5: The four-protein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γ-secretase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complex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presenilin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protease catalyzes an intramembrane cleavage that releases the Notch cytosolic segment.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6: The Notch segment translocates into the nucleus, where it interacts with several transcription factors to affect expression of genes that determine cell fate during 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AC81-26E0-4614-9E33-B7A63452AEB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8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AC81-26E0-4614-9E33-B7A63452AEB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79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AC81-26E0-4614-9E33-B7A63452AEB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6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16-35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Activation of the NF-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𝛋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signaling pathway.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NF-κB,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thought to be the master transcriptional regulator of the mammalian immune system,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imeric transcription factor composed of p50 and p65 subunits and is bound to its inhibitor I-κBα in resting cells.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Activation: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1: Many agents (including viral infection, ionizing radiation, binding of the pro-inflammatory cytokines TNFα or IL-1 to their respective receptors, or activation of any of several Toll-like receptors by components of invading bacteria or fungi) stimulate trimeric I-κB kinase activation.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2: The I-κB kinase β subunit phosphorylates the inhibitor I-κBα, which then binds an E3 ubiquitin ligase.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Steps 3 and 4: E3 ubiquitin ligase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polyubiquitinylation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lysine 48 targets I-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for degradation by proteasomes.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5: Removal of I-κBα unmasks nuclear-localization signals in both subunits of NF-κB, causing them to translocate into the nucleus.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6: NF-κB activates transcription of numerous target genes including the gene encoding I-κBα, which acts to terminate signaling, and genes encoding various inflammatory cytokines.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Interleukin-1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 (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IL-1</a:t>
            </a:r>
            <a:r>
              <a:rPr lang="el-G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β)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binding to heterodimeric IL-1 receptors: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Triggers receptor oligomerization and recruitment of several proteins to the receptor cytosolic domain, including TRAF6 and an E3 ubiquitin ligase.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E3 ubiquitin ligase catalyzes synthesis of long lysine-63-linked (K-63) polyubiquitin chains on TRAF6, NEMO, and other proteins in the complex.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polyubiquitin chains function as a scaffold that recruits the kinase TAK1 and the NEMO subunit of the trimeric I-κB kinase complex.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TAK1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phosphorylates itself and the β subunit of I-κB kinase, activating its kinase activity and enabling it to phosphorylate I-κBα.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AC81-26E0-4614-9E33-B7A63452AEB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01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AC81-26E0-4614-9E33-B7A63452AE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AC81-26E0-4614-9E33-B7A63452AE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2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16-10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structure and activation of cytokine receptors.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Cytokine receptors lack an intrinsic kinase activity and activate a separate kinase.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 Absence of ligand: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Cytokine receptor cytosolic domain binds tightly and irreversibly to a JAK protein tyrosine kinase.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Receptors form a homodimer, but the JAK kinases are poorly active.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(2) Ligand binding: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Causes receptor conformational change that brings together the JAK kinase domains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JAK kinase domains phosphorylate each other on a tyrosine residue in a region called the activation loop, activating the kinases.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 Active JAK kinases phosphorylate multiple tyrosine residues in the receptor cytosolic domain, which function as docking sites for signal-transducing proteins, including STAT proteins.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AC81-26E0-4614-9E33-B7A63452AE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70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AC81-26E0-4614-9E33-B7A63452AE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86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16-21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Activation of Ras following ligand binding to receptor tyrosine kinases (RTKs) or cytokine receptors.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Receptor tyrosine kinases activate Ras via adapter proteins. </a:t>
            </a:r>
            <a:endParaRPr lang="en-US" b="0" dirty="0"/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(1–2) A specific phosphotyrosine on an activated, ligand-bound receptor provides a specific site for binding the cytosolic adapter protein GRB2 SH2 domain.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GRB2 SH3 domains specifically bind proline domains on SOS, recruiting SOS to the membrane to interact with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Ras∙GDP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(tethered to the cytosolic surface of the plasma membrane by a hydrophobic farnesyl anchor).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(3) The SOS guanine nucleotide exchange factor (GEF) activity promotes release of GDP and formation of active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Ras∙GTP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AC81-26E0-4614-9E33-B7A63452AE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07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16-24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Ras/MAP kinase pathway.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Ras/MAP kinase pathway: Ras in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east,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elegans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Drosophila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mammals activates a highly conserved cascade of three protein kinases (Raf → MEK → MAP kinase) culminating in MAP kinase activation, which has cell specific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effects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Unstimulated cells: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Inactive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Ras·GDP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bound to the membrane.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14-3-3 protein dimer bound to Raf phosphoserine-259 in the Raf N-terminal domain and to phosphoserine-621 in the kinase domain stabilizes Raf in an inactive conformation.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Stimulated cell: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1: Active RTK receptor activates formation of active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Ras·GTP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2: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Ras·GTP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triggers the downstream kinase cascade by interacting with the Raf N-terminal regulatory domain, which results in dephosphorylation of one of the serines, release of 14-3-3, and activation of the Raf kinase activity.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3: Ras GTP hydrolysis to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Ras·GDP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releases active Raf.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4: Raf phosphorylates and activates MEK.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MEK, a dual-specificity protein kinase, phosphorylates MAP kinase (and ERK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kinase) 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both tyrosine and serine/threonine residues.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kinase phosphorylates many different proteins in different cells, including nuclear transcription factors, that mediate cellular responses.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Activating mutations in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Raf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 occur in about 50 percent of melanomas, skin cancers that are often caused by exposure to sunlight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ultraviolet radiation. Selective Raf inhibitors are used clinically for treatment of those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melanomas.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AC81-26E0-4614-9E33-B7A63452AE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7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16-26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Induction of gene transcription by MAP kinase.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kinase regulates the activity of many transcription factors controlling the ~1100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response genes activated by adding a growth factor to quiescent cells.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Steps 1–3: MAP kinase in the cytosol phosphorylates and activates the kinase p90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RSK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then moves into the nucleus and phosphorylates the SRF (serum-response factor) transcription factor.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Steps 4 and 5: MAP kinase translocates into the nucleus and directly phosphorylates TCF transcription factor already bound to the promoter of the c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 6: Phosphorylated TCF and SRF together stimulate transcription of c-</a:t>
            </a:r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fos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other genes that contain a promoter SRE (serum response element) sequence.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 kinases phosphorylate over 175 target proteins in the nucleus.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AC81-26E0-4614-9E33-B7A63452AE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6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2AC81-26E0-4614-9E33-B7A63452AE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4EB5-D644-4DA1-8100-01C2C7839F3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E4A9-6FA4-4876-82F0-9768FFB1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4EB5-D644-4DA1-8100-01C2C7839F3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E4A9-6FA4-4876-82F0-9768FFB1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3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4EB5-D644-4DA1-8100-01C2C7839F3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E4A9-6FA4-4876-82F0-9768FFB1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4EB5-D644-4DA1-8100-01C2C7839F3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E4A9-6FA4-4876-82F0-9768FFB1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2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4EB5-D644-4DA1-8100-01C2C7839F3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E4A9-6FA4-4876-82F0-9768FFB1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7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4EB5-D644-4DA1-8100-01C2C7839F3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E4A9-6FA4-4876-82F0-9768FFB1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59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4EB5-D644-4DA1-8100-01C2C7839F3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E4A9-6FA4-4876-82F0-9768FFB1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4EB5-D644-4DA1-8100-01C2C7839F3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E4A9-6FA4-4876-82F0-9768FFB1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6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4EB5-D644-4DA1-8100-01C2C7839F3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E4A9-6FA4-4876-82F0-9768FFB1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9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4EB5-D644-4DA1-8100-01C2C7839F3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E4A9-6FA4-4876-82F0-9768FFB1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2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74EB5-D644-4DA1-8100-01C2C7839F3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FE4A9-6FA4-4876-82F0-9768FFB1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9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4EB5-D644-4DA1-8100-01C2C7839F3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E4A9-6FA4-4876-82F0-9768FFB14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7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klectures.com/lecture/signal-transduction-pathways/phosphoinositide-signal-pathway" TargetMode="External"/><Relationship Id="rId2" Type="http://schemas.openxmlformats.org/officeDocument/2006/relationships/hyperlink" Target="https://www.youtube.com/watch?v=wai5YbAKF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klectures.com/lecture/signal-transduction-pathways/calcium-and-calmoduli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y28l_Ind0Q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klectures.com/lecture/signal-transduction-pathways/termination-of-epinephrine-signaling" TargetMode="External"/><Relationship Id="rId2" Type="http://schemas.openxmlformats.org/officeDocument/2006/relationships/hyperlink" Target="https://aklectures.com/lecture/epinephrine-signal-transduction-pathwa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Cell Biology and Physiology</a:t>
            </a:r>
            <a:endParaRPr lang="en-US" sz="54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686467" cy="2705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1"/>
          <p:cNvSpPr txBox="1">
            <a:spLocks/>
          </p:cNvSpPr>
          <p:nvPr/>
        </p:nvSpPr>
        <p:spPr>
          <a:xfrm>
            <a:off x="5029200" y="2286000"/>
            <a:ext cx="3657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Signal  Pathways that Control Gene Expression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Chapter 16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Dr. Capers</a:t>
            </a:r>
          </a:p>
          <a:p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Molecular and Cell Biology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Lodish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8</a:t>
            </a:r>
            <a:r>
              <a:rPr lang="en-US" sz="18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edition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0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458200" cy="5592763"/>
          </a:xfrm>
        </p:spPr>
        <p:txBody>
          <a:bodyPr/>
          <a:lstStyle/>
          <a:p>
            <a:r>
              <a:rPr lang="en-US" dirty="0" smtClean="0"/>
              <a:t>Receptor Serine Kinases</a:t>
            </a:r>
          </a:p>
          <a:p>
            <a:pPr lvl="1"/>
            <a:r>
              <a:rPr lang="en-US" dirty="0" smtClean="0"/>
              <a:t>TGF-</a:t>
            </a:r>
            <a:r>
              <a:rPr lang="el-GR" dirty="0" smtClean="0"/>
              <a:t>β</a:t>
            </a:r>
            <a:r>
              <a:rPr lang="en-US" dirty="0" smtClean="0"/>
              <a:t> receptor family </a:t>
            </a:r>
            <a:endParaRPr lang="en-US" dirty="0"/>
          </a:p>
          <a:p>
            <a:pPr lvl="3"/>
            <a:r>
              <a:rPr lang="en-US" dirty="0" smtClean="0"/>
              <a:t>Transforming Growth Factor</a:t>
            </a:r>
          </a:p>
          <a:p>
            <a:pPr lvl="1"/>
            <a:r>
              <a:rPr lang="en-US" dirty="0" smtClean="0"/>
              <a:t>These receptors phosphorylate, activating the transcription factors (</a:t>
            </a:r>
            <a:r>
              <a:rPr lang="en-US" dirty="0" err="1" smtClean="0"/>
              <a:t>Smads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Again, this will vary in different cells dependent on its developmental history</a:t>
            </a:r>
          </a:p>
          <a:p>
            <a:pPr lvl="4"/>
            <a:r>
              <a:rPr lang="en-US" dirty="0" smtClean="0"/>
              <a:t>Regulate growth and differentiation pathways</a:t>
            </a:r>
          </a:p>
          <a:p>
            <a:pPr lvl="5"/>
            <a:r>
              <a:rPr lang="en-US" dirty="0" smtClean="0"/>
              <a:t>Generally inhibits cell proliferation – loss of various components of this signaling pathway contribute to malignancy</a:t>
            </a:r>
          </a:p>
          <a:p>
            <a:pPr lvl="4"/>
            <a:r>
              <a:rPr lang="en-US" dirty="0" smtClean="0"/>
              <a:t>In epithelial cells and fibroblasts, TGF-</a:t>
            </a:r>
            <a:r>
              <a:rPr lang="el-GR" dirty="0" smtClean="0"/>
              <a:t>β</a:t>
            </a:r>
            <a:r>
              <a:rPr lang="en-US" dirty="0" smtClean="0"/>
              <a:t> induces expression of extracellular matrix proteins (also inhibits serum proteases which would degrade these proteins)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66675"/>
            <a:ext cx="876300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7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" y="66675"/>
            <a:ext cx="841057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90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66675"/>
            <a:ext cx="84010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50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66675"/>
            <a:ext cx="901065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87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038600" cy="612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0866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Next</a:t>
            </a:r>
            <a:r>
              <a:rPr lang="en-US" sz="5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5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we will look at Protein Tyrosine Kinases </a:t>
            </a:r>
            <a:r>
              <a:rPr lang="en-US" sz="5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and Cytokine Receptors</a:t>
            </a:r>
            <a:endParaRPr lang="en-US" sz="54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432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b="12222"/>
          <a:stretch/>
        </p:blipFill>
        <p:spPr>
          <a:xfrm>
            <a:off x="1524000" y="304799"/>
            <a:ext cx="5410200" cy="620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186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4678363"/>
          </a:xfrm>
        </p:spPr>
        <p:txBody>
          <a:bodyPr/>
          <a:lstStyle/>
          <a:p>
            <a:r>
              <a:rPr lang="en-US" dirty="0" smtClean="0"/>
              <a:t>Protein Tyrosine Kinases</a:t>
            </a:r>
          </a:p>
          <a:p>
            <a:pPr lvl="2"/>
            <a:r>
              <a:rPr lang="en-US" dirty="0" smtClean="0"/>
              <a:t>2 types:</a:t>
            </a:r>
          </a:p>
          <a:p>
            <a:pPr lvl="3"/>
            <a:r>
              <a:rPr lang="en-US" dirty="0" smtClean="0"/>
              <a:t>Receptor Tyrosine Kinases – the tyrosine kinase enzyme is part of the receptor polypeptide</a:t>
            </a:r>
          </a:p>
          <a:p>
            <a:pPr lvl="3"/>
            <a:r>
              <a:rPr lang="en-US" dirty="0" smtClean="0"/>
              <a:t>Cytokine Receptors – the receptor and kinase are separate (encoded by different genes) but bound tightly together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3"/>
            <a:r>
              <a:rPr lang="en-US" dirty="0" smtClean="0"/>
              <a:t>Both activate the </a:t>
            </a:r>
            <a:r>
              <a:rPr lang="en-US" i="1" dirty="0" err="1" smtClean="0"/>
              <a:t>Ras</a:t>
            </a:r>
            <a:r>
              <a:rPr lang="en-US" i="1" dirty="0" smtClean="0"/>
              <a:t>/MAP kinase </a:t>
            </a:r>
            <a:r>
              <a:rPr lang="en-US" dirty="0" smtClean="0"/>
              <a:t>pathway (we’ll talk about that later)</a:t>
            </a:r>
          </a:p>
          <a:p>
            <a:pPr lvl="3"/>
            <a:endParaRPr lang="en-US" dirty="0"/>
          </a:p>
          <a:p>
            <a:pPr lvl="3"/>
            <a:r>
              <a:rPr lang="en-US" dirty="0" smtClean="0"/>
              <a:t>The next few slides will talk about Cytokine Receptors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4191000"/>
            <a:ext cx="8534400" cy="2548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3306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Cytokines</a:t>
            </a:r>
          </a:p>
          <a:p>
            <a:pPr lvl="1"/>
            <a:r>
              <a:rPr lang="en-US" dirty="0" smtClean="0"/>
              <a:t>Small, secreted signaling molecules (160-200aa)</a:t>
            </a:r>
          </a:p>
          <a:p>
            <a:pPr lvl="1"/>
            <a:r>
              <a:rPr lang="en-US" dirty="0" smtClean="0"/>
              <a:t>Control growth and differentiation of specific cell types</a:t>
            </a:r>
          </a:p>
          <a:p>
            <a:pPr lvl="3"/>
            <a:r>
              <a:rPr lang="en-US" dirty="0" smtClean="0"/>
              <a:t>Interleukins – work on immune cells</a:t>
            </a:r>
          </a:p>
          <a:p>
            <a:pPr lvl="3"/>
            <a:r>
              <a:rPr lang="en-US" dirty="0" smtClean="0"/>
              <a:t>Interferons – produced to fight viral infections</a:t>
            </a:r>
          </a:p>
          <a:p>
            <a:pPr lvl="3"/>
            <a:r>
              <a:rPr lang="en-US" dirty="0" smtClean="0"/>
              <a:t>Growth hormone </a:t>
            </a:r>
          </a:p>
          <a:p>
            <a:pPr lvl="3"/>
            <a:r>
              <a:rPr lang="en-US" dirty="0" smtClean="0"/>
              <a:t>Erythropoietin</a:t>
            </a:r>
          </a:p>
          <a:p>
            <a:pPr lvl="3"/>
            <a:r>
              <a:rPr lang="en-US" dirty="0" err="1" smtClean="0"/>
              <a:t>Thrombopoietin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661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Pathways have been evolutionarily conserved</a:t>
            </a:r>
          </a:p>
          <a:p>
            <a:r>
              <a:rPr lang="en-US" dirty="0" smtClean="0"/>
              <a:t>Makes them easier to study</a:t>
            </a:r>
          </a:p>
          <a:p>
            <a:endParaRPr lang="en-US" dirty="0"/>
          </a:p>
          <a:p>
            <a:r>
              <a:rPr lang="en-US" dirty="0" smtClean="0"/>
              <a:t>Many receptors are expressed in multiple types of body cells</a:t>
            </a:r>
          </a:p>
          <a:p>
            <a:pPr lvl="2"/>
            <a:r>
              <a:rPr lang="en-US" dirty="0" smtClean="0"/>
              <a:t>But activation of these receptors by the same hormone triggers induction or repression of very different sets of genes in each cell 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03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223837"/>
            <a:ext cx="844867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35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Binding of cytokine to its receptor activates one or more tightly bound JAK protein tyrosine kinases</a:t>
            </a:r>
          </a:p>
          <a:p>
            <a:pPr lvl="2"/>
            <a:r>
              <a:rPr lang="en-US" dirty="0" smtClean="0"/>
              <a:t>Then the JAK activates the STAT (SH2 domain and DNA Binding domain)</a:t>
            </a:r>
          </a:p>
          <a:p>
            <a:pPr lvl="4"/>
            <a:r>
              <a:rPr lang="en-US" dirty="0" smtClean="0"/>
              <a:t>What is an SH2 domain? </a:t>
            </a:r>
            <a:r>
              <a:rPr lang="en-US" dirty="0" smtClean="0">
                <a:latin typeface="+mj-lt"/>
              </a:rPr>
              <a:t>– portion of </a:t>
            </a:r>
            <a:r>
              <a:rPr lang="en-US" dirty="0" err="1" smtClean="0">
                <a:latin typeface="+mj-lt"/>
              </a:rPr>
              <a:t>Src</a:t>
            </a:r>
            <a:r>
              <a:rPr lang="en-US" dirty="0" smtClean="0">
                <a:latin typeface="+mj-lt"/>
              </a:rPr>
              <a:t> protein, </a:t>
            </a:r>
            <a:r>
              <a:rPr lang="en-US" dirty="0" smtClean="0">
                <a:solidFill>
                  <a:srgbClr val="545454"/>
                </a:solidFill>
                <a:latin typeface="+mj-lt"/>
              </a:rPr>
              <a:t>allows docking to </a:t>
            </a:r>
            <a:r>
              <a:rPr lang="en-US" dirty="0">
                <a:solidFill>
                  <a:srgbClr val="545454"/>
                </a:solidFill>
                <a:latin typeface="+mj-lt"/>
              </a:rPr>
              <a:t>phosphorylated tyrosine residues on other proteins</a:t>
            </a:r>
            <a:r>
              <a:rPr lang="en-US" dirty="0" smtClean="0">
                <a:solidFill>
                  <a:srgbClr val="545454"/>
                </a:solidFill>
                <a:latin typeface="+mj-lt"/>
              </a:rPr>
              <a:t>.  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5025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0457"/>
            <a:ext cx="7315200" cy="6078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66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Watch this video on JAK/STAT pathway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www.youtube.com/watch?v=wai5YbAKFps</a:t>
            </a:r>
            <a:endParaRPr lang="en-US" dirty="0" smtClean="0"/>
          </a:p>
          <a:p>
            <a:r>
              <a:rPr lang="en-US" dirty="0" smtClean="0"/>
              <a:t>Watch this video on the </a:t>
            </a:r>
            <a:r>
              <a:rPr lang="en-US" dirty="0" err="1" smtClean="0"/>
              <a:t>phospoinoditide</a:t>
            </a:r>
            <a:r>
              <a:rPr lang="en-US" dirty="0" smtClean="0"/>
              <a:t> pathway: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aklectures.com/lecture/signal-transduction-pathways/phosphoinositide-signal-pathway</a:t>
            </a:r>
            <a:endParaRPr lang="en-US" dirty="0" smtClean="0"/>
          </a:p>
          <a:p>
            <a:r>
              <a:rPr lang="en-US" dirty="0" smtClean="0"/>
              <a:t>Watch this video on the calcium/calmodulin pathway:</a:t>
            </a:r>
          </a:p>
          <a:p>
            <a:pPr lvl="1"/>
            <a:r>
              <a:rPr lang="en-US" dirty="0">
                <a:hlinkClick r:id="rId4"/>
              </a:rPr>
              <a:t>https://aklectures.com/lecture/signal-transduction-pathways/calcium-and-calmodulin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562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5715000" cy="3269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24063"/>
            <a:ext cx="2318415" cy="3060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rved Down Arrow 3"/>
          <p:cNvSpPr/>
          <p:nvPr/>
        </p:nvSpPr>
        <p:spPr>
          <a:xfrm rot="2755550">
            <a:off x="6326071" y="2306725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4648200"/>
            <a:ext cx="1990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Cytokine Receptors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4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8534400" cy="407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228600"/>
            <a:ext cx="8763000" cy="5897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eceptor tyrosine kinases</a:t>
            </a:r>
          </a:p>
          <a:p>
            <a:pPr lvl="1"/>
            <a:r>
              <a:rPr lang="en-US" dirty="0" smtClean="0"/>
              <a:t>Remember these are different from cytokine receptors in that the tyrosine kinase enzyme is part of the receptor (unlike with cytokine receptors in which it is just associated)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76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Ras</a:t>
            </a:r>
            <a:r>
              <a:rPr lang="en-US" dirty="0" smtClean="0"/>
              <a:t>/MAP Kinase Pathway</a:t>
            </a:r>
          </a:p>
          <a:p>
            <a:pPr lvl="2"/>
            <a:r>
              <a:rPr lang="en-US" dirty="0" smtClean="0"/>
              <a:t>As mentioned before, </a:t>
            </a:r>
            <a:r>
              <a:rPr lang="en-US" dirty="0" smtClean="0"/>
              <a:t>receptor </a:t>
            </a:r>
            <a:r>
              <a:rPr lang="en-US" dirty="0" smtClean="0"/>
              <a:t>tyrosine kinase and cytokine receptors activate the </a:t>
            </a:r>
            <a:r>
              <a:rPr lang="en-US" dirty="0" err="1" smtClean="0"/>
              <a:t>Ras</a:t>
            </a:r>
            <a:r>
              <a:rPr lang="en-US" dirty="0" smtClean="0"/>
              <a:t>/MAP kinase pathway</a:t>
            </a:r>
          </a:p>
          <a:p>
            <a:pPr lvl="2"/>
            <a:r>
              <a:rPr lang="en-US" dirty="0" err="1" smtClean="0"/>
              <a:t>Ras</a:t>
            </a:r>
            <a:r>
              <a:rPr lang="en-US" dirty="0" smtClean="0"/>
              <a:t> protein belongs to the </a:t>
            </a:r>
            <a:r>
              <a:rPr lang="en-US" dirty="0" err="1" smtClean="0"/>
              <a:t>GTPase</a:t>
            </a:r>
            <a:r>
              <a:rPr lang="en-US" dirty="0" smtClean="0"/>
              <a:t> superfamily of molecular switches</a:t>
            </a:r>
          </a:p>
          <a:p>
            <a:pPr lvl="2"/>
            <a:r>
              <a:rPr lang="en-US" dirty="0" smtClean="0"/>
              <a:t>Once </a:t>
            </a:r>
            <a:r>
              <a:rPr lang="en-US" dirty="0" err="1" smtClean="0"/>
              <a:t>Ras</a:t>
            </a:r>
            <a:r>
              <a:rPr lang="en-US" dirty="0" smtClean="0"/>
              <a:t> is activated, it will activate MAP</a:t>
            </a:r>
          </a:p>
          <a:p>
            <a:pPr lvl="2"/>
            <a:r>
              <a:rPr lang="en-US" dirty="0" smtClean="0"/>
              <a:t>MAP kinases will then translocate into nucleus to activate transcription factors</a:t>
            </a:r>
          </a:p>
        </p:txBody>
      </p:sp>
    </p:spTree>
    <p:extLst>
      <p:ext uri="{BB962C8B-B14F-4D97-AF65-F5344CB8AC3E}">
        <p14:creationId xmlns:p14="http://schemas.microsoft.com/office/powerpoint/2010/main" val="1513070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8600"/>
            <a:ext cx="2321812" cy="6427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410200" y="1905000"/>
            <a:ext cx="2830198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Binding of the ligand causes</a:t>
            </a:r>
          </a:p>
          <a:p>
            <a:r>
              <a:rPr lang="en-US" dirty="0"/>
              <a:t>d</a:t>
            </a:r>
            <a:r>
              <a:rPr lang="en-US" dirty="0" smtClean="0"/>
              <a:t>imerization of the receptor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Ras</a:t>
            </a:r>
            <a:r>
              <a:rPr lang="en-US" dirty="0" smtClean="0"/>
              <a:t> becomes activated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4549308" y="5029201"/>
            <a:ext cx="251292" cy="150672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0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00200"/>
            <a:ext cx="7239000" cy="472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19600"/>
            <a:ext cx="2167128" cy="2255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37307" y="685800"/>
            <a:ext cx="425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Ras</a:t>
            </a:r>
            <a:r>
              <a:rPr lang="en-US" dirty="0" smtClean="0"/>
              <a:t> is activated, it activates the MAPK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36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222504"/>
            <a:ext cx="7101840" cy="6412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398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915400" cy="4525963"/>
          </a:xfrm>
        </p:spPr>
        <p:txBody>
          <a:bodyPr/>
          <a:lstStyle/>
          <a:p>
            <a:r>
              <a:rPr lang="en-US" dirty="0" smtClean="0"/>
              <a:t>The epigenetic state of the cell is determined by its developmental history</a:t>
            </a:r>
          </a:p>
          <a:p>
            <a:pPr lvl="2"/>
            <a:r>
              <a:rPr lang="en-US" dirty="0" smtClean="0"/>
              <a:t>Dictates whether a gene is in an active “open” chromatin conformation and accessible to a transcription factor</a:t>
            </a:r>
          </a:p>
          <a:p>
            <a:pPr lvl="2"/>
            <a:r>
              <a:rPr lang="en-US" dirty="0" smtClean="0"/>
              <a:t>Other transcription factors produced by the cell will also determine it’s fate (certain cell types express one or more master transcription factors that determine identity of the cell)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9"/>
          <a:stretch/>
        </p:blipFill>
        <p:spPr>
          <a:xfrm>
            <a:off x="3429000" y="3505200"/>
            <a:ext cx="4343400" cy="2894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100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44" y="228600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Here’s another figure to look at RTK activating </a:t>
            </a:r>
            <a:r>
              <a:rPr lang="en-US" sz="2800" dirty="0" err="1" smtClean="0"/>
              <a:t>Ras</a:t>
            </a:r>
            <a:endParaRPr lang="en-US" sz="2800" dirty="0"/>
          </a:p>
        </p:txBody>
      </p:sp>
      <p:pic>
        <p:nvPicPr>
          <p:cNvPr id="2050" name="Picture 2" descr="Signal Transduction Flashcards | Cheg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4" y="925471"/>
            <a:ext cx="541972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ignaling through Enzyme-Linked Cell-Surface Recepto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75047"/>
            <a:ext cx="344805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rved Down Arrow 2"/>
          <p:cNvSpPr/>
          <p:nvPr/>
        </p:nvSpPr>
        <p:spPr>
          <a:xfrm rot="2050481">
            <a:off x="5663057" y="2525392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27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34582"/>
            <a:ext cx="5413402" cy="450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36931" y="2514600"/>
            <a:ext cx="3107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Scaffold proteins separate </a:t>
            </a:r>
          </a:p>
          <a:p>
            <a:r>
              <a:rPr lang="en-US" dirty="0"/>
              <a:t>m</a:t>
            </a:r>
            <a:r>
              <a:rPr lang="en-US" dirty="0" smtClean="0"/>
              <a:t>ultiple MAP kinase pathways </a:t>
            </a:r>
          </a:p>
          <a:p>
            <a:r>
              <a:rPr lang="en-US" dirty="0"/>
              <a:t>i</a:t>
            </a:r>
            <a:r>
              <a:rPr lang="en-US" dirty="0" smtClean="0"/>
              <a:t>n eukaryotic cells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91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Receptor tyrosine kinases and cytokine receptors can also activate pathways involving </a:t>
            </a:r>
            <a:r>
              <a:rPr lang="en-US" dirty="0" err="1" smtClean="0"/>
              <a:t>phosphoinositides</a:t>
            </a:r>
            <a:r>
              <a:rPr lang="en-US" dirty="0" smtClean="0"/>
              <a:t> </a:t>
            </a:r>
            <a:r>
              <a:rPr lang="en-US" dirty="0" smtClean="0"/>
              <a:t>(activates phospholipase C, but different phospholipase C than involved with GCPRs)</a:t>
            </a:r>
            <a:endParaRPr lang="en-US" dirty="0" smtClean="0"/>
          </a:p>
          <a:p>
            <a:pPr lvl="2"/>
            <a:r>
              <a:rPr lang="en-US" dirty="0" smtClean="0"/>
              <a:t>Second messengers involved in this are</a:t>
            </a:r>
          </a:p>
          <a:p>
            <a:pPr lvl="3"/>
            <a:r>
              <a:rPr lang="en-US" dirty="0" smtClean="0"/>
              <a:t>DAG</a:t>
            </a:r>
          </a:p>
          <a:p>
            <a:pPr lvl="3"/>
            <a:r>
              <a:rPr lang="en-US" dirty="0" smtClean="0"/>
              <a:t>IP</a:t>
            </a:r>
            <a:r>
              <a:rPr lang="en-US" baseline="-25000" dirty="0" smtClean="0"/>
              <a:t>3</a:t>
            </a:r>
          </a:p>
          <a:p>
            <a:pPr lvl="3"/>
            <a:r>
              <a:rPr lang="en-US" dirty="0" smtClean="0"/>
              <a:t>Activation of the DAG/IP</a:t>
            </a:r>
            <a:r>
              <a:rPr lang="en-US" baseline="-25000" dirty="0" smtClean="0"/>
              <a:t>3</a:t>
            </a:r>
            <a:r>
              <a:rPr lang="en-US" dirty="0" smtClean="0"/>
              <a:t> pathway leads to an increase in Ca</a:t>
            </a:r>
            <a:r>
              <a:rPr lang="en-US" baseline="30000" dirty="0" smtClean="0"/>
              <a:t>2+ </a:t>
            </a:r>
            <a:r>
              <a:rPr lang="en-US" dirty="0" smtClean="0"/>
              <a:t>and activation of protein kinase C and other enzymes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80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this video on B cell receptor and signaling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www.youtube.com/watch?v=Ay28l_Ind0Q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22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RTKs and GCPRs can activate some of the same intracellular signaling pathways</a:t>
            </a:r>
            <a:endParaRPr lang="en-US" sz="3200" dirty="0"/>
          </a:p>
        </p:txBody>
      </p:sp>
      <p:pic>
        <p:nvPicPr>
          <p:cNvPr id="3074" name="Picture 2" descr="Signaling through Enzyme-Linked Cell-Surface Recep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524000"/>
            <a:ext cx="5787243" cy="5162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522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Now we will talk about </a:t>
            </a:r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alternative routes of gene regulation, such as Notch, </a:t>
            </a:r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Hedgehog and NF-</a:t>
            </a:r>
            <a:r>
              <a:rPr lang="el-GR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κ</a:t>
            </a:r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Less common that the other ways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30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Signaling pathways controlled by protein cleavage in the extracellular space: Notch</a:t>
            </a:r>
            <a:endParaRPr lang="en-US" sz="4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29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25556"/>
          <a:stretch/>
        </p:blipFill>
        <p:spPr>
          <a:xfrm>
            <a:off x="1524000" y="457200"/>
            <a:ext cx="633886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051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Notch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Used in animal development – controls cell fate choices and pattern formation during tissue development; involved in continual renewal of some </a:t>
            </a:r>
            <a:r>
              <a:rPr lang="en-US" dirty="0" smtClean="0"/>
              <a:t>tissues such as the gut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 smtClean="0"/>
              <a:t>signal pathways begin with protein cleavage in the extracellular space</a:t>
            </a:r>
          </a:p>
          <a:p>
            <a:pPr lvl="2"/>
            <a:r>
              <a:rPr lang="en-US" dirty="0" smtClean="0"/>
              <a:t>Done by matrix metalloproteases (MMPs)</a:t>
            </a:r>
          </a:p>
          <a:p>
            <a:pPr lvl="3"/>
            <a:r>
              <a:rPr lang="en-US" dirty="0" smtClean="0"/>
              <a:t>Metal containing enzymes that cleave the extracellular segments of target proteins near the plasms membrane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2"/>
            <a:r>
              <a:rPr lang="en-US" dirty="0" smtClean="0"/>
              <a:t>Example is Notch/Delta Pathway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45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0282"/>
            <a:ext cx="5766491" cy="5340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48400" y="2133600"/>
            <a:ext cx="261212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Notch binds to Delta on </a:t>
            </a:r>
          </a:p>
          <a:p>
            <a:r>
              <a:rPr lang="en-US" dirty="0"/>
              <a:t>s</a:t>
            </a:r>
            <a:r>
              <a:rPr lang="en-US" dirty="0" smtClean="0"/>
              <a:t>ignaling cell</a:t>
            </a:r>
          </a:p>
          <a:p>
            <a:endParaRPr lang="en-US" dirty="0"/>
          </a:p>
          <a:p>
            <a:r>
              <a:rPr lang="en-US" dirty="0" smtClean="0"/>
              <a:t>MMP here is Adam 10; </a:t>
            </a:r>
          </a:p>
          <a:p>
            <a:r>
              <a:rPr lang="en-US" dirty="0"/>
              <a:t>c</a:t>
            </a:r>
            <a:r>
              <a:rPr lang="en-US" dirty="0" smtClean="0"/>
              <a:t>leaves the Notch </a:t>
            </a:r>
          </a:p>
          <a:p>
            <a:r>
              <a:rPr lang="en-US" dirty="0"/>
              <a:t>r</a:t>
            </a:r>
            <a:r>
              <a:rPr lang="en-US" dirty="0" smtClean="0"/>
              <a:t>eleasing it to the</a:t>
            </a:r>
          </a:p>
          <a:p>
            <a:r>
              <a:rPr lang="en-US" dirty="0"/>
              <a:t>s</a:t>
            </a:r>
            <a:r>
              <a:rPr lang="en-US" dirty="0" smtClean="0"/>
              <a:t>ignaling cell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Allows the protein to now</a:t>
            </a:r>
          </a:p>
          <a:p>
            <a:r>
              <a:rPr lang="en-US" dirty="0"/>
              <a:t>m</a:t>
            </a:r>
            <a:r>
              <a:rPr lang="en-US" dirty="0" smtClean="0"/>
              <a:t>ove to nucleus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0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Previously we talked about GPCRs</a:t>
            </a:r>
          </a:p>
          <a:p>
            <a:r>
              <a:rPr lang="en-US" dirty="0" smtClean="0"/>
              <a:t>There are other receptors – 4 categories</a:t>
            </a:r>
          </a:p>
          <a:p>
            <a:pPr lvl="2"/>
            <a:r>
              <a:rPr lang="en-US" dirty="0"/>
              <a:t>Binding of a ligand activates GTP-binding protein that activates a </a:t>
            </a:r>
            <a:r>
              <a:rPr lang="en-US" dirty="0" err="1"/>
              <a:t>cystolic</a:t>
            </a:r>
            <a:r>
              <a:rPr lang="en-US" dirty="0"/>
              <a:t> </a:t>
            </a:r>
            <a:r>
              <a:rPr lang="en-US" dirty="0" smtClean="0"/>
              <a:t>kinase</a:t>
            </a:r>
          </a:p>
          <a:p>
            <a:pPr lvl="2"/>
            <a:r>
              <a:rPr lang="en-US" dirty="0" smtClean="0"/>
              <a:t>Binding </a:t>
            </a:r>
            <a:r>
              <a:rPr lang="en-US" dirty="0"/>
              <a:t>of a ligand to a receptor triggers activation of receptor-associated kinase</a:t>
            </a:r>
          </a:p>
          <a:p>
            <a:pPr lvl="2"/>
            <a:r>
              <a:rPr lang="en-US" dirty="0" smtClean="0"/>
              <a:t>Binding </a:t>
            </a:r>
            <a:r>
              <a:rPr lang="en-US" dirty="0"/>
              <a:t>of a ligand to a receptor triggers disassembly of </a:t>
            </a:r>
            <a:r>
              <a:rPr lang="en-US" dirty="0" err="1"/>
              <a:t>multiprotein</a:t>
            </a:r>
            <a:r>
              <a:rPr lang="en-US" dirty="0"/>
              <a:t> complex in cytosol releasing transcription factors</a:t>
            </a:r>
          </a:p>
          <a:p>
            <a:pPr lvl="2"/>
            <a:r>
              <a:rPr lang="en-US" dirty="0"/>
              <a:t>Binding of ligand to a receptor induces cleavage of an inhibitor of the receptor itself causing it to be a transcription factor</a:t>
            </a:r>
          </a:p>
          <a:p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707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Hedgehog Pathway</a:t>
            </a:r>
            <a:endParaRPr lang="en-US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86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30000"/>
          <a:stretch/>
        </p:blipFill>
        <p:spPr>
          <a:xfrm>
            <a:off x="1219200" y="304800"/>
            <a:ext cx="694558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268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Hedgehog (</a:t>
            </a:r>
            <a:r>
              <a:rPr lang="en-US" dirty="0" err="1" smtClean="0"/>
              <a:t>Hh</a:t>
            </a:r>
            <a:r>
              <a:rPr lang="en-US" dirty="0" smtClean="0"/>
              <a:t>) proteins</a:t>
            </a:r>
          </a:p>
          <a:p>
            <a:pPr lvl="2"/>
            <a:r>
              <a:rPr lang="en-US" dirty="0" smtClean="0"/>
              <a:t>Evolutionarily conserved</a:t>
            </a:r>
          </a:p>
          <a:p>
            <a:pPr lvl="2"/>
            <a:r>
              <a:rPr lang="en-US" dirty="0" smtClean="0"/>
              <a:t>Often induce expression of genes required for a cell to acquire new identity or fate, very important in embryonic development</a:t>
            </a:r>
          </a:p>
          <a:p>
            <a:pPr lvl="2"/>
            <a:r>
              <a:rPr lang="en-US" dirty="0" smtClean="0"/>
              <a:t>Key features:</a:t>
            </a:r>
          </a:p>
          <a:p>
            <a:pPr lvl="3"/>
            <a:r>
              <a:rPr lang="en-US" dirty="0" smtClean="0"/>
              <a:t>In resting state, transcription factors in both pathways are </a:t>
            </a:r>
            <a:r>
              <a:rPr lang="en-US" dirty="0" err="1" smtClean="0"/>
              <a:t>ubiquitinylated</a:t>
            </a:r>
            <a:r>
              <a:rPr lang="en-US" dirty="0" smtClean="0"/>
              <a:t> and targeted for proteolytic cleavage, generating a protein fragment that is transcriptional repressor</a:t>
            </a:r>
          </a:p>
          <a:p>
            <a:pPr lvl="3"/>
            <a:r>
              <a:rPr lang="en-US" dirty="0" smtClean="0"/>
              <a:t>Activation of the pathway involves disassembly of the large </a:t>
            </a:r>
            <a:r>
              <a:rPr lang="en-US" dirty="0" err="1" smtClean="0"/>
              <a:t>cystolic</a:t>
            </a:r>
            <a:r>
              <a:rPr lang="en-US" dirty="0" smtClean="0"/>
              <a:t> protein complexes, inhibition of ubiquitin and release of active transcription factor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6476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5344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Hedgehog signaling in </a:t>
            </a:r>
            <a:r>
              <a:rPr lang="en-US" i="1" dirty="0" smtClean="0"/>
              <a:t>Drosophila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69728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Feedback control of the </a:t>
            </a:r>
            <a:r>
              <a:rPr lang="en-US" dirty="0" err="1" smtClean="0"/>
              <a:t>Hh</a:t>
            </a:r>
            <a:r>
              <a:rPr lang="en-US" dirty="0" smtClean="0"/>
              <a:t> signaling pathway is important</a:t>
            </a:r>
          </a:p>
          <a:p>
            <a:pPr lvl="2"/>
            <a:r>
              <a:rPr lang="en-US" dirty="0" smtClean="0"/>
              <a:t>Unrestrained signaling can lead to cancerous overgrowth or formation of the wrong cell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972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NF-</a:t>
            </a:r>
            <a:r>
              <a:rPr lang="el-GR" dirty="0" smtClean="0"/>
              <a:t>κ</a:t>
            </a:r>
            <a:r>
              <a:rPr lang="en-US" dirty="0" smtClean="0"/>
              <a:t>B pathway works a little different</a:t>
            </a:r>
          </a:p>
          <a:p>
            <a:pPr lvl="2"/>
            <a:r>
              <a:rPr lang="en-US" dirty="0" smtClean="0"/>
              <a:t>In resting state, </a:t>
            </a:r>
            <a:r>
              <a:rPr lang="en-US" dirty="0"/>
              <a:t>NF-</a:t>
            </a:r>
            <a:r>
              <a:rPr lang="el-GR" dirty="0"/>
              <a:t>κ</a:t>
            </a:r>
            <a:r>
              <a:rPr lang="en-US" dirty="0"/>
              <a:t>B </a:t>
            </a:r>
            <a:r>
              <a:rPr lang="en-US" dirty="0" smtClean="0"/>
              <a:t>transcription factor is retained in the cytosol bound to an inhibitor</a:t>
            </a:r>
          </a:p>
          <a:p>
            <a:pPr lvl="2"/>
            <a:r>
              <a:rPr lang="en-US" dirty="0" smtClean="0"/>
              <a:t>Activation </a:t>
            </a:r>
            <a:r>
              <a:rPr lang="en-US" dirty="0" smtClean="0"/>
              <a:t>by inflammatory processes leads </a:t>
            </a:r>
            <a:r>
              <a:rPr lang="en-US" dirty="0" smtClean="0"/>
              <a:t>to </a:t>
            </a:r>
            <a:r>
              <a:rPr lang="en-US" dirty="0" err="1" smtClean="0"/>
              <a:t>ubiquitinylation</a:t>
            </a:r>
            <a:r>
              <a:rPr lang="en-US" dirty="0" smtClean="0"/>
              <a:t> and degradation of the </a:t>
            </a:r>
            <a:r>
              <a:rPr lang="en-US" dirty="0" smtClean="0"/>
              <a:t>inhibitor</a:t>
            </a:r>
          </a:p>
          <a:p>
            <a:pPr lvl="4"/>
            <a:r>
              <a:rPr lang="en-US" dirty="0" smtClean="0"/>
              <a:t>Excessive signaling is found in many cancers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Very important in immune </a:t>
            </a:r>
            <a:r>
              <a:rPr lang="en-US" dirty="0" smtClean="0"/>
              <a:t>function</a:t>
            </a:r>
          </a:p>
          <a:p>
            <a:pPr lvl="3"/>
            <a:r>
              <a:rPr lang="en-US" dirty="0" smtClean="0"/>
              <a:t>Toll-like receptors activate this pathway</a:t>
            </a:r>
          </a:p>
          <a:p>
            <a:pPr lvl="3"/>
            <a:r>
              <a:rPr lang="en-US" dirty="0" smtClean="0"/>
              <a:t>Some cytokines do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463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6019800" cy="491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5973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NF-</a:t>
            </a:r>
            <a:r>
              <a:rPr lang="el-GR" sz="2400" dirty="0" smtClean="0"/>
              <a:t>κ</a:t>
            </a:r>
            <a:r>
              <a:rPr lang="en-US" sz="2400" dirty="0" smtClean="0"/>
              <a:t>B is the master transcriptional regulator of the mammalian immune system</a:t>
            </a:r>
          </a:p>
          <a:p>
            <a:r>
              <a:rPr lang="en-US" sz="2400" dirty="0" smtClean="0"/>
              <a:t>Many agents can activate I-</a:t>
            </a:r>
            <a:r>
              <a:rPr lang="el-GR" sz="2400" dirty="0" smtClean="0"/>
              <a:t>κ</a:t>
            </a:r>
            <a:r>
              <a:rPr lang="en-US" sz="2400" dirty="0" smtClean="0"/>
              <a:t>B that will then activate NF-</a:t>
            </a:r>
            <a:r>
              <a:rPr lang="el-GR" sz="2400" dirty="0" smtClean="0"/>
              <a:t>κ</a:t>
            </a:r>
            <a:r>
              <a:rPr lang="en-US" sz="2400" dirty="0" smtClean="0"/>
              <a:t>B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315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None of these pathways act alone.   Multiple hormones and signal pathways interact</a:t>
            </a:r>
            <a:endParaRPr lang="en-US" sz="4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80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</a:t>
            </a:r>
            <a:r>
              <a:rPr lang="en-US" dirty="0" smtClean="0"/>
              <a:t>pon </a:t>
            </a:r>
            <a:r>
              <a:rPr lang="en-US" dirty="0"/>
              <a:t>ligand binding, cell-surface receptors are often subjected to receptor-mediated endocytosis.  </a:t>
            </a:r>
          </a:p>
          <a:p>
            <a:pPr lvl="2"/>
            <a:r>
              <a:rPr lang="en-US" dirty="0" smtClean="0"/>
              <a:t>Removal </a:t>
            </a:r>
            <a:r>
              <a:rPr lang="en-US" dirty="0"/>
              <a:t>of transmembrane receptors by receptor-mediated endocytosis is one mechanism to down-regulate receptor signaling so that the signal is not too robust and does not persist long after the signaling molecule is removed. </a:t>
            </a:r>
            <a:endParaRPr lang="en-US" dirty="0" smtClean="0"/>
          </a:p>
          <a:p>
            <a:pPr lvl="2"/>
            <a:r>
              <a:rPr lang="en-US" dirty="0" smtClean="0"/>
              <a:t>Receptors </a:t>
            </a:r>
            <a:r>
              <a:rPr lang="en-US" dirty="0"/>
              <a:t>that are endocytosed may eventually be recycled back to the cell surface, but this takes time. They may even be degraded in lysosomes, an even longer-term mechanism for down-regulation of signaling.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24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2" y="228600"/>
            <a:ext cx="6742176" cy="6412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98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this video on epinephrine signaling: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aklectures.com/lecture/epinephrine-signal-transduction-pathway</a:t>
            </a:r>
            <a:endParaRPr lang="en-US" dirty="0"/>
          </a:p>
          <a:p>
            <a:r>
              <a:rPr lang="en-US" dirty="0" smtClean="0"/>
              <a:t>Watch this video on termination of epinephrine signaling:</a:t>
            </a:r>
          </a:p>
          <a:p>
            <a:pPr lvl="1"/>
            <a:r>
              <a:rPr lang="en-US" dirty="0">
                <a:hlinkClick r:id="rId3"/>
              </a:rPr>
              <a:t>https://aklectures.com/lecture/signal-transduction-pathways/termination-of-epinephrine-signaling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068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We already took at look at GCPRs, now we will look at enzyme-coupled receptors</a:t>
            </a:r>
            <a:endParaRPr lang="en-US" sz="5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337"/>
            <a:ext cx="8229600" cy="4525963"/>
          </a:xfrm>
        </p:spPr>
        <p:txBody>
          <a:bodyPr/>
          <a:lstStyle/>
          <a:p>
            <a:r>
              <a:rPr lang="en-US" dirty="0" smtClean="0"/>
              <a:t>For most RTKs, ligand (signal) binding causes the receptors to </a:t>
            </a:r>
            <a:r>
              <a:rPr lang="en-US" dirty="0" err="1" smtClean="0"/>
              <a:t>dimerize</a:t>
            </a:r>
            <a:r>
              <a:rPr lang="en-US" dirty="0" smtClean="0"/>
              <a:t>, bringing the 2 cytoplasmic kinase domains together and promoting activation</a:t>
            </a:r>
            <a:endParaRPr lang="en-US" dirty="0"/>
          </a:p>
        </p:txBody>
      </p:sp>
      <p:pic>
        <p:nvPicPr>
          <p:cNvPr id="1026" name="Picture 2" descr="Gproteincoupled receptors GPCRs 12 34 56 7 Gproteinlink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6" b="19414"/>
          <a:stretch/>
        </p:blipFill>
        <p:spPr bwMode="auto">
          <a:xfrm>
            <a:off x="457200" y="2804318"/>
            <a:ext cx="8033813" cy="365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3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8889"/>
          <a:stretch/>
        </p:blipFill>
        <p:spPr>
          <a:xfrm>
            <a:off x="1066800" y="228599"/>
            <a:ext cx="5943600" cy="626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w:document xmlns:w="http://schemas.openxmlformats.org/wordprocessingml/2006/main">
  <RequestDate>6/6/2019 1:40:12 PM</RequestDate>
  <RequestId>f3756c1c-f6bb-434e-a18c-4df59f8bd0a5</RequestId>
</w:document>
</file>

<file path=customXml/itemProps1.xml><?xml version="1.0" encoding="utf-8"?>
<ds:datastoreItem xmlns:ds="http://schemas.openxmlformats.org/officeDocument/2006/customXml" ds:itemID="{A84CB16D-1D5B-498D-B7A9-93984B919CE2}">
  <ds:schemaRefs>
    <ds:schemaRef ds:uri="http://schemas.openxmlformats.org/wordprocessingml/2006/ma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11345</TotalTime>
  <Words>2300</Words>
  <Application>Microsoft Office PowerPoint</Application>
  <PresentationFormat>On-screen Show (4:3)</PresentationFormat>
  <Paragraphs>212</Paragraphs>
  <Slides>48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Cell Biology and Physiology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Here’s another figure to look at RTK activating Ras</vt:lpstr>
      <vt:lpstr>PowerPoint Presentation</vt:lpstr>
      <vt:lpstr>PowerPoint Presentation</vt:lpstr>
      <vt:lpstr>PowerPoint Presentation</vt:lpstr>
      <vt:lpstr>RTKs and GCPRs can activate some of the same intracellular signaling pathways</vt:lpstr>
      <vt:lpstr>PowerPoint Presentation</vt:lpstr>
      <vt:lpstr>PowerPoint Presentation</vt:lpstr>
      <vt:lpstr>PowerPoint Presentation</vt:lpstr>
      <vt:lpstr>Notch Pathway</vt:lpstr>
      <vt:lpstr>PowerPoint Presentation</vt:lpstr>
      <vt:lpstr>PowerPoint Presentation</vt:lpstr>
      <vt:lpstr>PowerPoint Presentation</vt:lpstr>
      <vt:lpstr>PowerPoint Presentation</vt:lpstr>
      <vt:lpstr>Hedgehog signaling in Drosophila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Keller</dc:creator>
  <cp:lastModifiedBy>Jennifer Capers</cp:lastModifiedBy>
  <cp:revision>272</cp:revision>
  <dcterms:created xsi:type="dcterms:W3CDTF">2015-10-05T14:53:21Z</dcterms:created>
  <dcterms:modified xsi:type="dcterms:W3CDTF">2021-10-09T20:30:56Z</dcterms:modified>
</cp:coreProperties>
</file>