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36"/>
  </p:notesMasterIdLst>
  <p:sldIdLst>
    <p:sldId id="310" r:id="rId3"/>
    <p:sldId id="320" r:id="rId4"/>
    <p:sldId id="321" r:id="rId5"/>
    <p:sldId id="324" r:id="rId6"/>
    <p:sldId id="343" r:id="rId7"/>
    <p:sldId id="325" r:id="rId8"/>
    <p:sldId id="323" r:id="rId9"/>
    <p:sldId id="256" r:id="rId10"/>
    <p:sldId id="322" r:id="rId11"/>
    <p:sldId id="341" r:id="rId12"/>
    <p:sldId id="327" r:id="rId13"/>
    <p:sldId id="259" r:id="rId14"/>
    <p:sldId id="329" r:id="rId15"/>
    <p:sldId id="344" r:id="rId16"/>
    <p:sldId id="330" r:id="rId17"/>
    <p:sldId id="331" r:id="rId18"/>
    <p:sldId id="332" r:id="rId19"/>
    <p:sldId id="345" r:id="rId20"/>
    <p:sldId id="267" r:id="rId21"/>
    <p:sldId id="272" r:id="rId22"/>
    <p:sldId id="335" r:id="rId23"/>
    <p:sldId id="269" r:id="rId24"/>
    <p:sldId id="336" r:id="rId25"/>
    <p:sldId id="337" r:id="rId26"/>
    <p:sldId id="281" r:id="rId27"/>
    <p:sldId id="286" r:id="rId28"/>
    <p:sldId id="346" r:id="rId29"/>
    <p:sldId id="339" r:id="rId30"/>
    <p:sldId id="290" r:id="rId31"/>
    <p:sldId id="292" r:id="rId32"/>
    <p:sldId id="340" r:id="rId33"/>
    <p:sldId id="296" r:id="rId34"/>
    <p:sldId id="338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ed Burns" initials="O" lastIdx="7" clrIdx="0"/>
  <p:cmAuthor id="1" name="Isman, Jodi" initials="IJ" lastIdx="3" clrIdx="1"/>
  <p:cmAuthor id="2" name="Tom Keller" initials="TCSK" lastIdx="5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612" autoAdjust="0"/>
  </p:normalViewPr>
  <p:slideViewPr>
    <p:cSldViewPr>
      <p:cViewPr varScale="1">
        <p:scale>
          <a:sx n="89" d="100"/>
          <a:sy n="89" d="100"/>
        </p:scale>
        <p:origin x="2244" y="90"/>
      </p:cViewPr>
      <p:guideLst>
        <p:guide orient="horz" pos="2160"/>
        <p:guide pos="2880"/>
      </p:guideLst>
    </p:cSldViewPr>
  </p:slideViewPr>
  <p:notesTextViewPr>
    <p:cViewPr>
      <p:scale>
        <a:sx n="120" d="100"/>
        <a:sy n="120" d="100"/>
      </p:scale>
      <p:origin x="0" y="0"/>
    </p:cViewPr>
  </p:notesTextViewPr>
  <p:sorterViewPr>
    <p:cViewPr>
      <p:scale>
        <a:sx n="90" d="100"/>
        <a:sy n="90" d="100"/>
      </p:scale>
      <p:origin x="0" y="74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0F4F0-1ED1-4D2F-9001-4B3F3B02AFCD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482E0-3C35-4F56-A197-E6BDBC8DDE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60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482E0-3C35-4F56-A197-E6BDBC8DDE1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816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482E0-3C35-4F56-A197-E6BDBC8DDE1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598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482E0-3C35-4F56-A197-E6BDBC8DDE12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90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482E0-3C35-4F56-A197-E6BDBC8DDE1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926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482E0-3C35-4F56-A197-E6BDBC8DDE1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88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 15-1 Human G Protein</a:t>
            </a:r>
            <a:r>
              <a:rPr lang="en-US" sz="1200" dirty="0"/>
              <a:t>–Coupled Receptors of Pharmaceutical Importance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Humans GPCRs </a:t>
            </a:r>
            <a:r>
              <a:rPr lang="en-US" sz="1200" dirty="0"/>
              <a:t>–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detect and respond to a wide of signals, including neurotransmitters, hormones involved in glycogen and fat metabolism, and photons of light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~30 percent of all drugs used in humans </a:t>
            </a:r>
            <a:r>
              <a:rPr lang="en-US" sz="1200" dirty="0"/>
              <a:t>–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agonists or antagonists of specific GPCRs or groups of closely related GPCRs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GPCR signal transduction pathways share common elements: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(1) A receptor that contains seven membrane-spanning α helices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(2) A receptor-activated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heterotrimeric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 protein cycling between GTP-active and GDP-inactive forms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(3) A membrane-bound effector protein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(4) Proteins that desensitize the signaling pathway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Many pathways: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Involve second messengers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 short-term effects in the cell – rapid activation/inhibition of existing proteins, including enzymes or ion channels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482E0-3C35-4F56-A197-E6BDBC8DDE1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19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482E0-3C35-4F56-A197-E6BDBC8DDE1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55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482E0-3C35-4F56-A197-E6BDBC8DDE1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954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482E0-3C35-4F56-A197-E6BDBC8DDE1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292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482E0-3C35-4F56-A197-E6BDBC8DDE1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93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482E0-3C35-4F56-A197-E6BDBC8DDE1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534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BA99F-7C5A-4850-8891-F4F58630C7AB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6281-D5CF-4D1D-AFF7-AF254FA096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431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BA99F-7C5A-4850-8891-F4F58630C7AB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6281-D5CF-4D1D-AFF7-AF254FA096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768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BA99F-7C5A-4850-8891-F4F58630C7AB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6281-D5CF-4D1D-AFF7-AF254FA096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870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BA99F-7C5A-4850-8891-F4F58630C7AB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6281-D5CF-4D1D-AFF7-AF254FA096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89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BA99F-7C5A-4850-8891-F4F58630C7AB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6281-D5CF-4D1D-AFF7-AF254FA096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684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BA99F-7C5A-4850-8891-F4F58630C7AB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6281-D5CF-4D1D-AFF7-AF254FA096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141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BA99F-7C5A-4850-8891-F4F58630C7AB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6281-D5CF-4D1D-AFF7-AF254FA096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43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BA99F-7C5A-4850-8891-F4F58630C7AB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6281-D5CF-4D1D-AFF7-AF254FA096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858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BA99F-7C5A-4850-8891-F4F58630C7AB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6281-D5CF-4D1D-AFF7-AF254FA096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08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BA99F-7C5A-4850-8891-F4F58630C7AB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6281-D5CF-4D1D-AFF7-AF254FA096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70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BA99F-7C5A-4850-8891-F4F58630C7AB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6281-D5CF-4D1D-AFF7-AF254FA096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78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BA99F-7C5A-4850-8891-F4F58630C7AB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56281-D5CF-4D1D-AFF7-AF254FA096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7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Cell Biology and Physiology</a:t>
            </a:r>
            <a:endParaRPr lang="en-US" sz="4800" dirty="0"/>
          </a:p>
        </p:txBody>
      </p:sp>
      <p:sp>
        <p:nvSpPr>
          <p:cNvPr id="5" name="Subtitle 1"/>
          <p:cNvSpPr txBox="1">
            <a:spLocks/>
          </p:cNvSpPr>
          <p:nvPr/>
        </p:nvSpPr>
        <p:spPr>
          <a:xfrm>
            <a:off x="5029200" y="2286000"/>
            <a:ext cx="36576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Signal Transduction and G Protein-Coupled Receptors</a:t>
            </a:r>
          </a:p>
          <a:p>
            <a:pPr marL="0" indent="0">
              <a:buNone/>
            </a:pP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Chapter 15</a:t>
            </a:r>
          </a:p>
          <a:p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Dr. Capers</a:t>
            </a:r>
          </a:p>
          <a:p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Molecular and Cell Biology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Lodish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8</a:t>
            </a:r>
            <a:r>
              <a:rPr lang="en-US" sz="18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edition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 descr="Image result for cell biolog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76" y="2133600"/>
            <a:ext cx="4405399" cy="3305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514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what is the difference between kinase and phosphat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4104143" cy="6148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04800"/>
            <a:ext cx="3676391" cy="2998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Dr. Hunter Cell Biology - cell signalli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8" t="23333" r="50257" b="4444"/>
          <a:stretch/>
        </p:blipFill>
        <p:spPr bwMode="auto">
          <a:xfrm>
            <a:off x="5762495" y="3682987"/>
            <a:ext cx="2514600" cy="277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007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4191000" cy="6096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GTP-binding proteins are frequently used in signal transduction pathways as on/off switches</a:t>
            </a:r>
          </a:p>
          <a:p>
            <a:pPr lvl="2"/>
            <a:r>
              <a:rPr lang="en-US" dirty="0" smtClean="0"/>
              <a:t>Evolutionarily ancient</a:t>
            </a:r>
          </a:p>
          <a:p>
            <a:pPr lvl="2"/>
            <a:r>
              <a:rPr lang="en-US" dirty="0" smtClean="0"/>
              <a:t>2 large classes are used in signaling</a:t>
            </a:r>
          </a:p>
          <a:p>
            <a:pPr lvl="4"/>
            <a:r>
              <a:rPr lang="en-US" dirty="0" smtClean="0"/>
              <a:t>Heterotrimeric G Proteins – directly bind to and are activated by cell-surface receptors</a:t>
            </a:r>
          </a:p>
          <a:p>
            <a:pPr lvl="4"/>
            <a:r>
              <a:rPr lang="en-US" dirty="0" smtClean="0"/>
              <a:t>Monomeric G Proteins – play roles in cell division and motility (</a:t>
            </a:r>
            <a:r>
              <a:rPr lang="en-US" dirty="0" err="1" smtClean="0"/>
              <a:t>Ras</a:t>
            </a:r>
            <a:r>
              <a:rPr lang="en-US" dirty="0" smtClean="0"/>
              <a:t>, Ran and </a:t>
            </a:r>
            <a:r>
              <a:rPr lang="en-US" dirty="0" err="1" smtClean="0"/>
              <a:t>Sar</a:t>
            </a:r>
            <a:r>
              <a:rPr lang="en-US" dirty="0" smtClean="0"/>
              <a:t> are examples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Regulatory proteins control GTP-binding proteins</a:t>
            </a:r>
          </a:p>
          <a:p>
            <a:pPr lvl="3"/>
            <a:r>
              <a:rPr lang="en-US" dirty="0" err="1" smtClean="0"/>
              <a:t>GTPase</a:t>
            </a:r>
            <a:r>
              <a:rPr lang="en-US" dirty="0" smtClean="0"/>
              <a:t>-activating (GAPs) – inactivate</a:t>
            </a:r>
          </a:p>
          <a:p>
            <a:pPr lvl="3"/>
            <a:r>
              <a:rPr lang="en-US" dirty="0" smtClean="0"/>
              <a:t>Guanine nucleotide exchange factors (GEFs) – activate</a:t>
            </a:r>
          </a:p>
          <a:p>
            <a:pPr lvl="3"/>
            <a:r>
              <a:rPr lang="en-US" dirty="0" smtClean="0"/>
              <a:t>See next slide</a:t>
            </a:r>
            <a:endParaRPr lang="en-US" dirty="0"/>
          </a:p>
        </p:txBody>
      </p:sp>
      <p:pic>
        <p:nvPicPr>
          <p:cNvPr id="4098" name="Picture 2" descr="Dr. Hunter Cell Biology - cell signall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0" t="22106" r="12500" b="5671"/>
          <a:stretch/>
        </p:blipFill>
        <p:spPr bwMode="auto">
          <a:xfrm>
            <a:off x="5029200" y="1371600"/>
            <a:ext cx="3852203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451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51"/>
          <a:stretch/>
        </p:blipFill>
        <p:spPr>
          <a:xfrm>
            <a:off x="1752600" y="76200"/>
            <a:ext cx="5867400" cy="2986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24"/>
          <a:stretch/>
        </p:blipFill>
        <p:spPr>
          <a:xfrm>
            <a:off x="2775204" y="3239957"/>
            <a:ext cx="3822192" cy="3457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8469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Second messengers</a:t>
            </a:r>
          </a:p>
          <a:p>
            <a:pPr lvl="2"/>
            <a:r>
              <a:rPr lang="en-US" dirty="0" smtClean="0"/>
              <a:t>One used in all metazoan cells is Ca</a:t>
            </a:r>
            <a:r>
              <a:rPr lang="en-US" baseline="30000" dirty="0" smtClean="0"/>
              <a:t>2+ </a:t>
            </a:r>
            <a:r>
              <a:rPr lang="en-US" dirty="0" smtClean="0"/>
              <a:t>ions</a:t>
            </a:r>
          </a:p>
          <a:p>
            <a:pPr lvl="4"/>
            <a:r>
              <a:rPr lang="en-US" dirty="0" smtClean="0"/>
              <a:t>Ca</a:t>
            </a:r>
            <a:r>
              <a:rPr lang="en-US" baseline="30000" dirty="0" smtClean="0"/>
              <a:t>2+ </a:t>
            </a:r>
            <a:r>
              <a:rPr lang="en-US" dirty="0" smtClean="0"/>
              <a:t>is usually low due to ATP-powered pumps</a:t>
            </a:r>
          </a:p>
          <a:p>
            <a:pPr lvl="4"/>
            <a:r>
              <a:rPr lang="en-US" dirty="0" smtClean="0"/>
              <a:t>Can be increased by release from ER</a:t>
            </a:r>
          </a:p>
          <a:p>
            <a:pPr lvl="4"/>
            <a:r>
              <a:rPr lang="en-US" dirty="0" smtClean="0"/>
              <a:t>In muscle cells this results in contraction</a:t>
            </a:r>
          </a:p>
          <a:p>
            <a:pPr lvl="4"/>
            <a:r>
              <a:rPr lang="en-US" dirty="0" smtClean="0"/>
              <a:t>In neurons, this results in excitation of neurotransmitter vesicles</a:t>
            </a:r>
          </a:p>
          <a:p>
            <a:pPr lvl="2"/>
            <a:r>
              <a:rPr lang="en-US" dirty="0" err="1" smtClean="0"/>
              <a:t>cAMP</a:t>
            </a:r>
            <a:r>
              <a:rPr lang="en-US" dirty="0" smtClean="0"/>
              <a:t> (cyclic adenosine monophosphate)</a:t>
            </a:r>
          </a:p>
          <a:p>
            <a:pPr lvl="4"/>
            <a:r>
              <a:rPr lang="en-US" dirty="0" smtClean="0"/>
              <a:t>Can activate protein kinase A – cell metabolism</a:t>
            </a:r>
          </a:p>
          <a:p>
            <a:pPr lvl="4"/>
            <a:r>
              <a:rPr lang="en-US" dirty="0" smtClean="0"/>
              <a:t>Can regulate ion channels</a:t>
            </a:r>
          </a:p>
        </p:txBody>
      </p:sp>
    </p:spTree>
    <p:extLst>
      <p:ext uri="{BB962C8B-B14F-4D97-AF65-F5344CB8AC3E}">
        <p14:creationId xmlns:p14="http://schemas.microsoft.com/office/powerpoint/2010/main" val="2135012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Speed of a response will vary depending on multiple factors</a:t>
            </a:r>
            <a:endParaRPr lang="en-US" dirty="0"/>
          </a:p>
        </p:txBody>
      </p:sp>
      <p:pic>
        <p:nvPicPr>
          <p:cNvPr id="7172" name="Picture 4" descr="Basics of Signal Transduction - ppt downloa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7" t="27083" r="17187" b="10417"/>
          <a:stretch/>
        </p:blipFill>
        <p:spPr bwMode="auto">
          <a:xfrm>
            <a:off x="3505200" y="2743200"/>
            <a:ext cx="5181600" cy="3701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34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09600"/>
            <a:ext cx="8229600" cy="4525963"/>
          </a:xfrm>
        </p:spPr>
        <p:txBody>
          <a:bodyPr/>
          <a:lstStyle/>
          <a:p>
            <a:r>
              <a:rPr lang="en-US" dirty="0" smtClean="0"/>
              <a:t>Receptors are usually detected and quantified by their ability to bind radioactively or fluorescently labeled ligands </a:t>
            </a:r>
            <a:endParaRPr lang="en-US" dirty="0"/>
          </a:p>
        </p:txBody>
      </p:sp>
      <p:pic>
        <p:nvPicPr>
          <p:cNvPr id="5122" name="Picture 2" descr="Figure 8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182" b="61852"/>
          <a:stretch/>
        </p:blipFill>
        <p:spPr bwMode="auto">
          <a:xfrm>
            <a:off x="2590800" y="3048000"/>
            <a:ext cx="2874590" cy="2570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233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Synthetic analogs of natural hormones are widely used both in research on cell-surface receptors and as drugs</a:t>
            </a:r>
          </a:p>
          <a:p>
            <a:pPr lvl="2"/>
            <a:r>
              <a:rPr lang="en-US" dirty="0" smtClean="0"/>
              <a:t>Agonists – mimic the function of the actual hormone</a:t>
            </a:r>
          </a:p>
          <a:p>
            <a:pPr lvl="2"/>
            <a:r>
              <a:rPr lang="en-US" dirty="0" smtClean="0"/>
              <a:t>Antagonists – bind to the receptor but induce no response (inhibits)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114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Receptors can be purified by affinity chromatography techniques using antibodies specific for the receptor that is bound to the column</a:t>
            </a:r>
          </a:p>
          <a:p>
            <a:pPr lvl="2"/>
            <a:r>
              <a:rPr lang="en-US" dirty="0" smtClean="0"/>
              <a:t>Need to purify in order to characterize their structures</a:t>
            </a:r>
          </a:p>
          <a:p>
            <a:pPr lvl="2"/>
            <a:r>
              <a:rPr lang="en-US" dirty="0" smtClean="0"/>
              <a:t>Even though a mammalian cell can have 1,000 – 50,000 copies of a specific receptor, this only makes up 0.1-5% of plasma membranes</a:t>
            </a:r>
            <a:endParaRPr lang="en-US" dirty="0"/>
          </a:p>
        </p:txBody>
      </p:sp>
      <p:sp>
        <p:nvSpPr>
          <p:cNvPr id="5" name="AutoShape 2" descr="Affinity chromatigraphy explan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8" name="Picture 4" descr="https://cube-biotech.com/media/image/e8/e0/bf/Affinity-Chromatography-abbildung_2101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971800"/>
            <a:ext cx="6670675" cy="3733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952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5635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/>
              <a:t>Signaling through G-Protein Coupled Receptors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G-Protein Coupled Receptors (GPCRs) are the largest family of cell-surface receptors</a:t>
            </a:r>
          </a:p>
          <a:p>
            <a:pPr lvl="2"/>
            <a:r>
              <a:rPr lang="en-US" sz="2000" dirty="0" smtClean="0"/>
              <a:t>More than 800 in humans</a:t>
            </a:r>
          </a:p>
          <a:p>
            <a:pPr lvl="2"/>
            <a:r>
              <a:rPr lang="en-US" sz="2000" dirty="0" smtClean="0"/>
              <a:t>Sight, smell, taste, etc.  </a:t>
            </a:r>
          </a:p>
          <a:p>
            <a:pPr lvl="2"/>
            <a:endParaRPr lang="en-US" sz="2000" dirty="0"/>
          </a:p>
          <a:p>
            <a:pPr lvl="2"/>
            <a:r>
              <a:rPr lang="en-US" sz="2000" dirty="0" smtClean="0"/>
              <a:t>Despite the variety signal molecules that activate them, all GPCRs have a similar structure</a:t>
            </a:r>
          </a:p>
          <a:p>
            <a:pPr lvl="4"/>
            <a:r>
              <a:rPr lang="en-US" dirty="0"/>
              <a:t>All G protein-coupled receptors have the same orientation in the membrane and contain 7 transmembrane </a:t>
            </a:r>
            <a:r>
              <a:rPr lang="el-GR" dirty="0"/>
              <a:t>α</a:t>
            </a:r>
            <a:r>
              <a:rPr lang="en-US" dirty="0"/>
              <a:t>-helices, 4 extracellular segments, and 4 </a:t>
            </a:r>
            <a:r>
              <a:rPr lang="en-US" dirty="0" err="1"/>
              <a:t>cytostolic</a:t>
            </a:r>
            <a:r>
              <a:rPr lang="en-US" dirty="0"/>
              <a:t> fragments</a:t>
            </a:r>
          </a:p>
          <a:p>
            <a:pPr lvl="4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32"/>
          <a:stretch/>
        </p:blipFill>
        <p:spPr>
          <a:xfrm>
            <a:off x="4724400" y="4741544"/>
            <a:ext cx="3886200" cy="1923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7588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88264"/>
            <a:ext cx="8534400" cy="568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33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 cell lives in isolation</a:t>
            </a:r>
          </a:p>
          <a:p>
            <a:r>
              <a:rPr lang="en-US" dirty="0" smtClean="0"/>
              <a:t>Many types of cell signaling molecules are released by one cell and induce a response in a different cell</a:t>
            </a:r>
          </a:p>
          <a:p>
            <a:r>
              <a:rPr lang="en-US" dirty="0" smtClean="0"/>
              <a:t>Even single celled organisms communicate through extracellular </a:t>
            </a:r>
            <a:r>
              <a:rPr lang="en-US" dirty="0" smtClean="0"/>
              <a:t>signals</a:t>
            </a:r>
            <a:endParaRPr lang="en-US" dirty="0"/>
          </a:p>
          <a:p>
            <a:r>
              <a:rPr lang="en-US" dirty="0" smtClean="0"/>
              <a:t>All living things need to modify their behavior in response to changes in environmental conditions</a:t>
            </a:r>
          </a:p>
        </p:txBody>
      </p:sp>
    </p:spTree>
    <p:extLst>
      <p:ext uri="{BB962C8B-B14F-4D97-AF65-F5344CB8AC3E}">
        <p14:creationId xmlns:p14="http://schemas.microsoft.com/office/powerpoint/2010/main" val="8367313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16736"/>
            <a:ext cx="8534400" cy="4224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0258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Trimeric G 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Binding of ligand to a G-coupled receptor results in</a:t>
            </a:r>
          </a:p>
          <a:p>
            <a:pPr lvl="2"/>
            <a:r>
              <a:rPr lang="en-US" dirty="0" smtClean="0"/>
              <a:t>Enables the receptor to bind G subunit</a:t>
            </a:r>
          </a:p>
          <a:p>
            <a:pPr lvl="2"/>
            <a:r>
              <a:rPr lang="en-US" dirty="0" smtClean="0"/>
              <a:t>GDP is released</a:t>
            </a:r>
          </a:p>
          <a:p>
            <a:pPr lvl="2"/>
            <a:r>
              <a:rPr lang="en-US" dirty="0" smtClean="0"/>
              <a:t>GTP can bind</a:t>
            </a:r>
          </a:p>
          <a:p>
            <a:pPr lvl="2"/>
            <a:r>
              <a:rPr lang="en-US" dirty="0" smtClean="0"/>
              <a:t>Interacts and activates effector protein</a:t>
            </a:r>
          </a:p>
          <a:p>
            <a:pPr lvl="2"/>
            <a:endParaRPr lang="en-US" dirty="0"/>
          </a:p>
          <a:p>
            <a:pPr lvl="2"/>
            <a:r>
              <a:rPr lang="en-US" dirty="0" smtClean="0"/>
              <a:t>See next figure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36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75" y="261937"/>
            <a:ext cx="8324850" cy="633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15130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Some G Proteins directly regulate ion channels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Many neurotransmitter </a:t>
            </a:r>
            <a:r>
              <a:rPr lang="en-US" sz="2400" dirty="0" smtClean="0"/>
              <a:t>receptors are </a:t>
            </a:r>
            <a:r>
              <a:rPr lang="en-US" sz="2400" dirty="0" smtClean="0"/>
              <a:t>G protein-coupled receptors whose effector proteins are Na+ and K+ channels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590800"/>
            <a:ext cx="4486656" cy="3862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1404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Some G proteins regulate production of Cyclic AMP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322" y="11430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G protein-coupled receptors that use adenylyl cyclase as an effector protein and </a:t>
            </a:r>
            <a:r>
              <a:rPr lang="en-US" sz="2400" dirty="0" err="1" smtClean="0"/>
              <a:t>cAMP</a:t>
            </a:r>
            <a:r>
              <a:rPr lang="en-US" sz="2400" dirty="0" smtClean="0"/>
              <a:t> as a second messenger are found in most mammalian </a:t>
            </a:r>
            <a:r>
              <a:rPr lang="en-US" sz="2400" dirty="0" smtClean="0"/>
              <a:t>cells</a:t>
            </a:r>
          </a:p>
          <a:p>
            <a:pPr lvl="2"/>
            <a:r>
              <a:rPr lang="en-US" sz="1600" dirty="0" smtClean="0"/>
              <a:t>Rapid amplification response</a:t>
            </a:r>
          </a:p>
          <a:p>
            <a:pPr lvl="2"/>
            <a:r>
              <a:rPr lang="en-US" sz="1600" dirty="0" smtClean="0"/>
              <a:t>Adenylyl cyclase is activated to make </a:t>
            </a:r>
            <a:r>
              <a:rPr lang="en-US" sz="1600" dirty="0" err="1" smtClean="0"/>
              <a:t>cAMP</a:t>
            </a:r>
            <a:r>
              <a:rPr lang="en-US" sz="1600" dirty="0" smtClean="0"/>
              <a:t> from ATP</a:t>
            </a:r>
          </a:p>
          <a:p>
            <a:pPr lvl="2"/>
            <a:r>
              <a:rPr lang="en-US" sz="1600" dirty="0" smtClean="0"/>
              <a:t>Activated </a:t>
            </a:r>
            <a:r>
              <a:rPr lang="en-US" sz="1600" dirty="0" err="1" smtClean="0"/>
              <a:t>cAMP</a:t>
            </a:r>
            <a:r>
              <a:rPr lang="en-US" sz="1600" dirty="0" smtClean="0"/>
              <a:t> a</a:t>
            </a:r>
            <a:r>
              <a:rPr lang="en-US" sz="1600" dirty="0" smtClean="0"/>
              <a:t>ctivates cyclic-AMP-dependent protein kinase (PKA)</a:t>
            </a:r>
            <a:endParaRPr lang="en-US" sz="1600" dirty="0" smtClean="0"/>
          </a:p>
          <a:p>
            <a:endParaRPr lang="en-US" sz="2400" dirty="0"/>
          </a:p>
          <a:p>
            <a:pPr lvl="1"/>
            <a:r>
              <a:rPr lang="en-US" sz="2400" dirty="0" smtClean="0"/>
              <a:t>Examples of cell responses mediated by cyclic AMP</a:t>
            </a:r>
          </a:p>
          <a:p>
            <a:pPr lvl="3"/>
            <a:r>
              <a:rPr lang="en-US" sz="1600" dirty="0" smtClean="0"/>
              <a:t>Hormone glucagon attaches to receptors on liver cells, activates </a:t>
            </a:r>
            <a:r>
              <a:rPr lang="en-US" sz="1600" dirty="0" err="1" smtClean="0"/>
              <a:t>cAMP</a:t>
            </a:r>
            <a:r>
              <a:rPr lang="en-US" sz="1600" dirty="0" smtClean="0"/>
              <a:t>, results in glycogen breakdown</a:t>
            </a:r>
          </a:p>
          <a:p>
            <a:pPr lvl="3"/>
            <a:r>
              <a:rPr lang="en-US" sz="1600" dirty="0" smtClean="0"/>
              <a:t>Thyroid stimulating hormone attaches to receptors </a:t>
            </a:r>
            <a:r>
              <a:rPr lang="en-US" sz="1600" dirty="0" smtClean="0"/>
              <a:t>on thyroid cells, activates </a:t>
            </a:r>
            <a:r>
              <a:rPr lang="en-US" sz="1600" dirty="0" err="1" smtClean="0"/>
              <a:t>cAMP</a:t>
            </a:r>
            <a:r>
              <a:rPr lang="en-US" sz="1600" dirty="0" smtClean="0"/>
              <a:t>, results in thyroid producing hormones and releasing them</a:t>
            </a:r>
          </a:p>
          <a:p>
            <a:pPr lvl="3"/>
            <a:r>
              <a:rPr lang="en-US" sz="1600" dirty="0" smtClean="0"/>
              <a:t>Adrenaline attaches to receptors on heart cells, activates </a:t>
            </a:r>
            <a:r>
              <a:rPr lang="en-US" sz="1600" dirty="0" err="1" smtClean="0"/>
              <a:t>cA</a:t>
            </a:r>
            <a:r>
              <a:rPr lang="en-US" sz="1600" dirty="0" err="1" smtClean="0"/>
              <a:t>MP</a:t>
            </a:r>
            <a:r>
              <a:rPr lang="en-US" sz="1600" dirty="0" smtClean="0"/>
              <a:t>, results in increase heart rate</a:t>
            </a:r>
            <a:r>
              <a:rPr lang="en-US" sz="16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22754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58240"/>
            <a:ext cx="8534400" cy="4541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65085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8" y="685800"/>
            <a:ext cx="4504782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8600"/>
            <a:ext cx="4248912" cy="6412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32085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Some G proteins signal via phospholipids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GPCRs exert their effects through G proteins that activate membrane-bound enzyme </a:t>
            </a:r>
            <a:r>
              <a:rPr lang="en-US" dirty="0" err="1" smtClean="0"/>
              <a:t>Phosphlipase</a:t>
            </a:r>
            <a:r>
              <a:rPr lang="en-US" dirty="0" smtClean="0"/>
              <a:t> C-</a:t>
            </a:r>
            <a:r>
              <a:rPr lang="el-GR" dirty="0" smtClean="0"/>
              <a:t>β</a:t>
            </a:r>
            <a:endParaRPr lang="en-US" dirty="0" smtClean="0"/>
          </a:p>
          <a:p>
            <a:pPr lvl="2"/>
            <a:r>
              <a:rPr lang="en-US" dirty="0" smtClean="0"/>
              <a:t>PIP</a:t>
            </a:r>
            <a:r>
              <a:rPr lang="en-US" baseline="-25000" dirty="0" smtClean="0"/>
              <a:t>2</a:t>
            </a:r>
            <a:r>
              <a:rPr lang="en-US" dirty="0" smtClean="0"/>
              <a:t> is cleaved into inositol 1,4,5-triphosphate (IP</a:t>
            </a:r>
            <a:r>
              <a:rPr lang="en-US" baseline="-25000" dirty="0" smtClean="0"/>
              <a:t>3</a:t>
            </a:r>
            <a:r>
              <a:rPr lang="en-US" dirty="0" smtClean="0"/>
              <a:t>) and </a:t>
            </a:r>
            <a:r>
              <a:rPr lang="en-US" dirty="0" err="1" smtClean="0"/>
              <a:t>diacylglycerol</a:t>
            </a:r>
            <a:r>
              <a:rPr lang="en-US" dirty="0" smtClean="0"/>
              <a:t> </a:t>
            </a:r>
          </a:p>
          <a:p>
            <a:pPr lvl="4"/>
            <a:r>
              <a:rPr lang="en-US" dirty="0" smtClean="0"/>
              <a:t>IP</a:t>
            </a:r>
            <a:r>
              <a:rPr lang="en-US" baseline="-25000" dirty="0" smtClean="0"/>
              <a:t>3</a:t>
            </a:r>
            <a:r>
              <a:rPr lang="en-US" dirty="0" smtClean="0"/>
              <a:t> goes to the ER and opens Ca</a:t>
            </a:r>
            <a:r>
              <a:rPr lang="en-US" baseline="30000" dirty="0" smtClean="0"/>
              <a:t>2+ </a:t>
            </a:r>
            <a:r>
              <a:rPr lang="en-US" dirty="0" smtClean="0"/>
              <a:t>channels</a:t>
            </a:r>
          </a:p>
          <a:p>
            <a:pPr lvl="4"/>
            <a:r>
              <a:rPr lang="en-US" dirty="0" err="1" smtClean="0"/>
              <a:t>Diacylglycerol</a:t>
            </a:r>
            <a:r>
              <a:rPr lang="en-US" dirty="0" smtClean="0"/>
              <a:t> remains in membrane and activates Protein Kinase C (PKC)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1324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/>
              <a:t>I</a:t>
            </a:r>
            <a:r>
              <a:rPr lang="en-US" sz="2800" dirty="0" smtClean="0"/>
              <a:t>ncrease in Ca2+ concentration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Calcium ions play an essential role in regulating cellular responses to many signals</a:t>
            </a:r>
          </a:p>
          <a:p>
            <a:r>
              <a:rPr lang="en-US" sz="2000" dirty="0" smtClean="0"/>
              <a:t>Small rise in </a:t>
            </a:r>
            <a:r>
              <a:rPr lang="en-US" sz="2000" dirty="0" err="1" smtClean="0"/>
              <a:t>cystolic</a:t>
            </a:r>
            <a:r>
              <a:rPr lang="en-US" sz="2000" dirty="0" smtClean="0"/>
              <a:t> calcium induces a variety of cellular responses</a:t>
            </a:r>
          </a:p>
          <a:p>
            <a:pPr lvl="2"/>
            <a:r>
              <a:rPr lang="en-US" sz="2000" dirty="0" smtClean="0"/>
              <a:t>Hormone secretion by endocrine cells</a:t>
            </a:r>
          </a:p>
          <a:p>
            <a:pPr lvl="2"/>
            <a:r>
              <a:rPr lang="en-US" sz="2000" dirty="0" smtClean="0"/>
              <a:t>Secretion of digestive enzymes by pancreatic cells</a:t>
            </a:r>
          </a:p>
          <a:p>
            <a:pPr lvl="2"/>
            <a:r>
              <a:rPr lang="en-US" sz="2000" dirty="0" smtClean="0"/>
              <a:t>Muscle contraction</a:t>
            </a:r>
          </a:p>
          <a:p>
            <a:pPr lvl="2"/>
            <a:endParaRPr lang="en-US" sz="2000" dirty="0"/>
          </a:p>
          <a:p>
            <a:pPr lvl="2"/>
            <a:r>
              <a:rPr lang="en-US" sz="2000" dirty="0" smtClean="0"/>
              <a:t>Triggers fusion of secretory vesicles with the plasma membrane and release of contents into extracellular space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974090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760" y="222504"/>
            <a:ext cx="4602480" cy="6412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1008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cells, a signal produces a specific response only in target cells with receptor proteins that bind that signal</a:t>
            </a:r>
          </a:p>
          <a:p>
            <a:endParaRPr lang="en-US" dirty="0"/>
          </a:p>
          <a:p>
            <a:r>
              <a:rPr lang="en-US" dirty="0" smtClean="0"/>
              <a:t>In this chapter and the next, we will focus on extracellular signaling molecules that are too large and hydrophilic to diffuse through the plasma membrane</a:t>
            </a:r>
          </a:p>
          <a:p>
            <a:pPr lvl="2"/>
            <a:r>
              <a:rPr lang="en-US" dirty="0" smtClean="0"/>
              <a:t>Need cell surface receptors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6775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35"/>
          <a:stretch/>
        </p:blipFill>
        <p:spPr>
          <a:xfrm>
            <a:off x="838200" y="152400"/>
            <a:ext cx="7467600" cy="3640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-228600" y="4038600"/>
            <a:ext cx="91015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28650" lvl="1" indent="-171450">
              <a:buFont typeface="Arial"/>
              <a:buChar char="•"/>
            </a:pPr>
            <a:r>
              <a:rPr lang="en-US" sz="1600" dirty="0"/>
              <a:t>Step 1: GPCR activation of either the G</a:t>
            </a:r>
            <a:r>
              <a:rPr lang="en-US" sz="1600" baseline="-25000" dirty="0"/>
              <a:t>αo </a:t>
            </a:r>
            <a:r>
              <a:rPr lang="en-US" sz="1600" dirty="0"/>
              <a:t>or G</a:t>
            </a:r>
            <a:r>
              <a:rPr lang="en-US" sz="1600" baseline="-25000" dirty="0"/>
              <a:t>αq</a:t>
            </a:r>
            <a:r>
              <a:rPr lang="en-US" sz="1600" dirty="0"/>
              <a:t> subunit – activates phospholipase C (PLC). </a:t>
            </a:r>
          </a:p>
          <a:p>
            <a:pPr marL="628650" lvl="1" indent="-171450">
              <a:buFont typeface="Arial"/>
              <a:buChar char="•"/>
            </a:pPr>
            <a:r>
              <a:rPr lang="en-US" sz="1600" dirty="0"/>
              <a:t>Step 2: PLC cleaves PI(4,5)P</a:t>
            </a:r>
            <a:r>
              <a:rPr lang="en-US" sz="1600" baseline="-25000" dirty="0"/>
              <a:t>2 </a:t>
            </a:r>
            <a:r>
              <a:rPr lang="en-US" sz="1600" dirty="0"/>
              <a:t>– yields IP</a:t>
            </a:r>
            <a:r>
              <a:rPr lang="en-US" sz="1600" baseline="-25000" dirty="0"/>
              <a:t>3</a:t>
            </a:r>
            <a:r>
              <a:rPr lang="en-US" sz="1600" dirty="0"/>
              <a:t> and DAG </a:t>
            </a:r>
          </a:p>
          <a:p>
            <a:pPr marL="628650" lvl="1" indent="-171450">
              <a:buFont typeface="Arial"/>
              <a:buChar char="•"/>
            </a:pPr>
            <a:r>
              <a:rPr lang="en-US" sz="1600" dirty="0"/>
              <a:t>Step 3: IP</a:t>
            </a:r>
            <a:r>
              <a:rPr lang="en-US" sz="1600" baseline="-25000" dirty="0"/>
              <a:t>3</a:t>
            </a:r>
            <a:r>
              <a:rPr lang="en-US" sz="1600" dirty="0"/>
              <a:t> diffuses through the cytosol – IP</a:t>
            </a:r>
            <a:r>
              <a:rPr lang="en-US" sz="1600" baseline="-25000" dirty="0"/>
              <a:t>3</a:t>
            </a:r>
            <a:r>
              <a:rPr lang="en-US" sz="1600" dirty="0"/>
              <a:t> interacts with and opens IP</a:t>
            </a:r>
            <a:r>
              <a:rPr lang="en-US" sz="1600" baseline="-25000" dirty="0"/>
              <a:t>3</a:t>
            </a:r>
            <a:r>
              <a:rPr lang="en-US" sz="1600" dirty="0"/>
              <a:t>-gated Ca</a:t>
            </a:r>
            <a:r>
              <a:rPr lang="en-US" sz="1600" baseline="30000" dirty="0"/>
              <a:t>2+</a:t>
            </a:r>
            <a:r>
              <a:rPr lang="en-US" sz="1600" dirty="0"/>
              <a:t> channels in the </a:t>
            </a:r>
            <a:endParaRPr lang="en-US" sz="1600" dirty="0" smtClean="0"/>
          </a:p>
          <a:p>
            <a:pPr lvl="1"/>
            <a:r>
              <a:rPr lang="en-US" sz="1600" dirty="0"/>
              <a:t> </a:t>
            </a:r>
            <a:r>
              <a:rPr lang="en-US" sz="1600" dirty="0" smtClean="0"/>
              <a:t>                    ER </a:t>
            </a:r>
            <a:r>
              <a:rPr lang="en-US" sz="1600" dirty="0"/>
              <a:t>membrane</a:t>
            </a:r>
          </a:p>
          <a:p>
            <a:pPr marL="628650" lvl="1" indent="-171450">
              <a:buFont typeface="Arial"/>
              <a:buChar char="•"/>
            </a:pPr>
            <a:r>
              <a:rPr lang="en-US" sz="1600" dirty="0"/>
              <a:t>Step 4: Ca</a:t>
            </a:r>
            <a:r>
              <a:rPr lang="en-US" sz="1600" baseline="30000" dirty="0"/>
              <a:t>2+</a:t>
            </a:r>
            <a:r>
              <a:rPr lang="en-US" sz="1600" dirty="0"/>
              <a:t> ions move down concentration gradient through the channel into the cytosol.</a:t>
            </a:r>
          </a:p>
          <a:p>
            <a:pPr marL="628650" lvl="1" indent="-171450">
              <a:buFont typeface="Arial"/>
              <a:buChar char="•"/>
            </a:pPr>
            <a:r>
              <a:rPr lang="en-US" sz="1600" dirty="0"/>
              <a:t>Step 5: Ca</a:t>
            </a:r>
            <a:r>
              <a:rPr lang="en-US" sz="1600" baseline="30000" dirty="0"/>
              <a:t>2+</a:t>
            </a:r>
            <a:r>
              <a:rPr lang="en-US" sz="1600" dirty="0"/>
              <a:t> binding activates PKC and its recruitment to the plasma membrane.</a:t>
            </a:r>
          </a:p>
          <a:p>
            <a:pPr marL="628650" lvl="1" indent="-171450">
              <a:buFont typeface="Arial"/>
              <a:buChar char="•"/>
            </a:pPr>
            <a:r>
              <a:rPr lang="en-US" sz="1600" dirty="0"/>
              <a:t>Step 6: DAG activates membrane-associated PKC.</a:t>
            </a:r>
          </a:p>
          <a:p>
            <a:pPr marL="628650" lvl="1" indent="-171450">
              <a:buFont typeface="Arial"/>
              <a:buChar char="•"/>
            </a:pPr>
            <a:r>
              <a:rPr lang="en-US" sz="1600" dirty="0"/>
              <a:t>Step 7: Activated PKC-Ca</a:t>
            </a:r>
            <a:r>
              <a:rPr lang="en-US" sz="1600" baseline="30000" dirty="0"/>
              <a:t>2+</a:t>
            </a:r>
            <a:r>
              <a:rPr lang="en-US" sz="1600" dirty="0"/>
              <a:t> leaves membrane to phosphorylate various cellular enzymes and </a:t>
            </a:r>
            <a:endParaRPr lang="en-US" sz="1600" dirty="0" smtClean="0"/>
          </a:p>
          <a:p>
            <a:pPr lvl="1"/>
            <a:r>
              <a:rPr lang="en-US" sz="1600" dirty="0"/>
              <a:t> </a:t>
            </a:r>
            <a:r>
              <a:rPr lang="en-US" sz="1600" dirty="0" smtClean="0"/>
              <a:t>                    transcription </a:t>
            </a:r>
            <a:r>
              <a:rPr lang="en-US" sz="1600" dirty="0"/>
              <a:t>factors, activating proteins involved in cell growth and metabolism. </a:t>
            </a:r>
          </a:p>
        </p:txBody>
      </p:sp>
    </p:spTree>
    <p:extLst>
      <p:ext uri="{BB962C8B-B14F-4D97-AF65-F5344CB8AC3E}">
        <p14:creationId xmlns:p14="http://schemas.microsoft.com/office/powerpoint/2010/main" val="12111697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Ca2+ - Calmodulin complex mediates many cellular responses to external signals</a:t>
            </a:r>
          </a:p>
          <a:p>
            <a:pPr lvl="2"/>
            <a:r>
              <a:rPr lang="en-US" dirty="0" err="1" smtClean="0"/>
              <a:t>Cystolic</a:t>
            </a:r>
            <a:r>
              <a:rPr lang="en-US" dirty="0" smtClean="0"/>
              <a:t> Ca2+ binds to calmodulin and triggers a conformational change in the calmodulin</a:t>
            </a:r>
          </a:p>
          <a:p>
            <a:pPr lvl="2"/>
            <a:r>
              <a:rPr lang="en-US" dirty="0" smtClean="0"/>
              <a:t>Allows calmodulin to bind and modulate the activity of many other enzymes and other proteins</a:t>
            </a:r>
          </a:p>
          <a:p>
            <a:pPr lvl="4"/>
            <a:r>
              <a:rPr lang="en-US" dirty="0" smtClean="0"/>
              <a:t>Such as myosin  and leads to contraction of smooth muscle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3758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78"/>
          <a:stretch/>
        </p:blipFill>
        <p:spPr>
          <a:xfrm>
            <a:off x="228600" y="1354836"/>
            <a:ext cx="4191000" cy="3767328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038600" cy="6019800"/>
          </a:xfrm>
        </p:spPr>
        <p:txBody>
          <a:bodyPr>
            <a:noAutofit/>
          </a:bodyPr>
          <a:lstStyle/>
          <a:p>
            <a:r>
              <a:rPr lang="en-US" sz="1400" dirty="0" smtClean="0"/>
              <a:t>Acetylcholine attaches to the acetylcholine GPCR receptor</a:t>
            </a:r>
          </a:p>
          <a:p>
            <a:endParaRPr lang="en-US" sz="1400" dirty="0" smtClean="0"/>
          </a:p>
          <a:p>
            <a:r>
              <a:rPr lang="en-US" sz="1400" dirty="0" smtClean="0"/>
              <a:t>Activation cleaves Phospholipase C into IP</a:t>
            </a:r>
            <a:r>
              <a:rPr lang="en-US" sz="1400" baseline="-25000" dirty="0" smtClean="0"/>
              <a:t>3</a:t>
            </a:r>
            <a:r>
              <a:rPr lang="en-US" sz="1400" dirty="0" smtClean="0"/>
              <a:t> and </a:t>
            </a:r>
            <a:r>
              <a:rPr lang="en-US" sz="1400" dirty="0" err="1" smtClean="0"/>
              <a:t>diaglycerol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IP3 attaches to ER and causes Ca</a:t>
            </a:r>
            <a:r>
              <a:rPr lang="en-US" sz="1400" baseline="30000" dirty="0" smtClean="0"/>
              <a:t>2+ </a:t>
            </a:r>
            <a:r>
              <a:rPr lang="en-US" sz="1400" dirty="0" smtClean="0"/>
              <a:t>channels to open</a:t>
            </a:r>
          </a:p>
          <a:p>
            <a:endParaRPr lang="en-US" sz="1400" dirty="0" smtClean="0"/>
          </a:p>
          <a:p>
            <a:r>
              <a:rPr lang="en-US" sz="1400" dirty="0" smtClean="0"/>
              <a:t>Ca</a:t>
            </a:r>
            <a:r>
              <a:rPr lang="en-US" sz="1400" baseline="30000" dirty="0" smtClean="0"/>
              <a:t>2+ </a:t>
            </a:r>
            <a:r>
              <a:rPr lang="en-US" sz="1400" dirty="0" smtClean="0"/>
              <a:t>increases in cytosol and binds </a:t>
            </a:r>
            <a:r>
              <a:rPr lang="en-US" sz="1400" dirty="0" err="1" smtClean="0"/>
              <a:t>calmodulin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Ca</a:t>
            </a:r>
            <a:r>
              <a:rPr lang="en-US" sz="1400" baseline="30000" dirty="0" smtClean="0"/>
              <a:t>2+ </a:t>
            </a:r>
            <a:r>
              <a:rPr lang="en-US" sz="1400" dirty="0" smtClean="0"/>
              <a:t>- </a:t>
            </a:r>
            <a:r>
              <a:rPr lang="en-US" sz="1400" dirty="0" err="1" smtClean="0"/>
              <a:t>calmodulin</a:t>
            </a:r>
            <a:r>
              <a:rPr lang="en-US" sz="1400" dirty="0" smtClean="0"/>
              <a:t> complex activates NO synthase</a:t>
            </a:r>
          </a:p>
          <a:p>
            <a:endParaRPr lang="en-US" sz="1400" dirty="0" smtClean="0"/>
          </a:p>
          <a:p>
            <a:r>
              <a:rPr lang="en-US" sz="1400" dirty="0" smtClean="0"/>
              <a:t>NO is produced and released into extracellular space</a:t>
            </a:r>
          </a:p>
          <a:p>
            <a:endParaRPr lang="en-US" sz="1400" dirty="0" smtClean="0"/>
          </a:p>
          <a:p>
            <a:r>
              <a:rPr lang="en-US" sz="1400" dirty="0" smtClean="0"/>
              <a:t>NO attaches to NO receptor of muscle cells</a:t>
            </a:r>
          </a:p>
          <a:p>
            <a:endParaRPr lang="en-US" sz="1400" dirty="0" smtClean="0"/>
          </a:p>
          <a:p>
            <a:r>
              <a:rPr lang="en-US" sz="1400" dirty="0" smtClean="0"/>
              <a:t>cGMP is the second messenger in the smooth muscle cell; activates protein kinase G, decreases </a:t>
            </a:r>
            <a:r>
              <a:rPr lang="en-US" sz="1400" dirty="0" err="1" smtClean="0"/>
              <a:t>cystolic</a:t>
            </a:r>
            <a:r>
              <a:rPr lang="en-US" sz="1400" dirty="0" smtClean="0"/>
              <a:t> Ca</a:t>
            </a:r>
            <a:r>
              <a:rPr lang="en-US" sz="1400" baseline="30000" dirty="0" smtClean="0"/>
              <a:t>2+ </a:t>
            </a:r>
            <a:r>
              <a:rPr lang="en-US" sz="1400" dirty="0" smtClean="0"/>
              <a:t>, resulting in muscle cell relaxation</a:t>
            </a:r>
          </a:p>
          <a:p>
            <a:endParaRPr lang="en-US" sz="1400" dirty="0"/>
          </a:p>
          <a:p>
            <a:r>
              <a:rPr lang="en-US" sz="1400" dirty="0" smtClean="0"/>
              <a:t>Example of drug interaction: Nitroglycerin decomposes to NO, resulting in relaxation of muscle cells of arteries feeding the heart, increasing blood flow to heart tissue</a:t>
            </a:r>
          </a:p>
        </p:txBody>
      </p:sp>
    </p:spTree>
    <p:extLst>
      <p:ext uri="{BB962C8B-B14F-4D97-AF65-F5344CB8AC3E}">
        <p14:creationId xmlns:p14="http://schemas.microsoft.com/office/powerpoint/2010/main" val="36650053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cells to respond effectively in their environment, they must not only activate a signaling pathway, but they must be able to down-regulate or terminate the response</a:t>
            </a:r>
            <a:endParaRPr lang="en-US" dirty="0"/>
          </a:p>
          <a:p>
            <a:pPr lvl="2"/>
            <a:r>
              <a:rPr lang="en-US" dirty="0" smtClean="0"/>
              <a:t>Feedback repression – end product blocks earlier step in the pathway</a:t>
            </a:r>
          </a:p>
          <a:p>
            <a:pPr lvl="2"/>
            <a:r>
              <a:rPr lang="en-US" dirty="0" smtClean="0"/>
              <a:t>Enzymes also help in this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535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37338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Signaling molecules can act locally or at a </a:t>
            </a:r>
            <a:r>
              <a:rPr lang="en-US" dirty="0" smtClean="0"/>
              <a:t>distance</a:t>
            </a:r>
          </a:p>
          <a:p>
            <a:endParaRPr lang="en-US" dirty="0"/>
          </a:p>
          <a:p>
            <a:r>
              <a:rPr lang="en-US" dirty="0" smtClean="0"/>
              <a:t>In order for a target cell to respond, it must be expressing a receptor for the signaling molecule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04800"/>
            <a:ext cx="3529584" cy="6412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5591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3657600" cy="53490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Signal molecules can work together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The same signal molecule can have a different effect on different cells depending on multiple factors</a:t>
            </a:r>
            <a:endParaRPr lang="en-US" sz="2400" dirty="0"/>
          </a:p>
        </p:txBody>
      </p:sp>
      <p:pic>
        <p:nvPicPr>
          <p:cNvPr id="2050" name="Picture 2" descr="Figure 15-8, An animal cell&amp;#39;s dependence on multiple extracellular signals  - Molecular Biology of the Cell - NCBI Books… | Animal cell, Molecular  biology, Molecu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2400"/>
            <a:ext cx="2362200" cy="2507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olved •A Doctor determines that his patient has very high | Chegg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082648"/>
            <a:ext cx="4419600" cy="3594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789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Chapter 15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74638"/>
            <a:ext cx="6324600" cy="629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487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Signal transduction</a:t>
            </a:r>
          </a:p>
          <a:p>
            <a:pPr lvl="2"/>
            <a:r>
              <a:rPr lang="en-US" dirty="0" smtClean="0"/>
              <a:t>Process of converting extracellular signals into intracellular responses</a:t>
            </a:r>
          </a:p>
          <a:p>
            <a:pPr lvl="2"/>
            <a:endParaRPr lang="en-US" dirty="0"/>
          </a:p>
          <a:p>
            <a:pPr lvl="2"/>
            <a:r>
              <a:rPr lang="en-US" dirty="0" smtClean="0"/>
              <a:t>Chain of intermediates is the signal transduction pathway</a:t>
            </a:r>
          </a:p>
          <a:p>
            <a:pPr lvl="2"/>
            <a:endParaRPr lang="en-US" dirty="0"/>
          </a:p>
          <a:p>
            <a:pPr lvl="2"/>
            <a:r>
              <a:rPr lang="en-US" dirty="0" smtClean="0"/>
              <a:t>Highly conserved through evolution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306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688" y="222504"/>
            <a:ext cx="4992624" cy="6412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4719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686800" cy="4525963"/>
          </a:xfrm>
        </p:spPr>
        <p:txBody>
          <a:bodyPr>
            <a:noAutofit/>
          </a:bodyPr>
          <a:lstStyle/>
          <a:p>
            <a:r>
              <a:rPr lang="en-US" sz="1800" dirty="0" smtClean="0"/>
              <a:t>Cell-surface receptors</a:t>
            </a:r>
          </a:p>
          <a:p>
            <a:pPr lvl="2"/>
            <a:r>
              <a:rPr lang="en-US" sz="1800" dirty="0" smtClean="0"/>
              <a:t>Integral membrane proteins</a:t>
            </a:r>
          </a:p>
          <a:p>
            <a:pPr lvl="2"/>
            <a:r>
              <a:rPr lang="en-US" sz="1800" dirty="0" smtClean="0"/>
              <a:t>3 discrete domains:</a:t>
            </a:r>
          </a:p>
          <a:p>
            <a:pPr lvl="4"/>
            <a:r>
              <a:rPr lang="en-US" sz="1800" dirty="0" smtClean="0"/>
              <a:t>Extracellular domain</a:t>
            </a:r>
          </a:p>
          <a:p>
            <a:pPr lvl="4"/>
            <a:r>
              <a:rPr lang="en-US" sz="1800" dirty="0" smtClean="0"/>
              <a:t>Plasma-membrane spanning domain</a:t>
            </a:r>
          </a:p>
          <a:p>
            <a:pPr lvl="4"/>
            <a:r>
              <a:rPr lang="en-US" sz="1800" dirty="0" smtClean="0"/>
              <a:t>Intracellular (</a:t>
            </a:r>
            <a:r>
              <a:rPr lang="en-US" sz="1800" dirty="0" err="1" smtClean="0"/>
              <a:t>cystolic</a:t>
            </a:r>
            <a:r>
              <a:rPr lang="en-US" sz="1800" dirty="0"/>
              <a:t>)</a:t>
            </a:r>
            <a:r>
              <a:rPr lang="en-US" sz="1800" dirty="0" smtClean="0"/>
              <a:t> </a:t>
            </a:r>
            <a:r>
              <a:rPr lang="en-US" sz="1800" dirty="0" smtClean="0"/>
              <a:t>domain</a:t>
            </a:r>
            <a:endParaRPr lang="en-US" sz="1800" dirty="0"/>
          </a:p>
          <a:p>
            <a:r>
              <a:rPr lang="en-US" sz="1800" dirty="0" smtClean="0"/>
              <a:t>Signaling molecule </a:t>
            </a:r>
            <a:r>
              <a:rPr lang="en-US" sz="1800" dirty="0" smtClean="0"/>
              <a:t>– “first messengers”</a:t>
            </a:r>
            <a:endParaRPr lang="en-US" sz="1800" dirty="0" smtClean="0"/>
          </a:p>
          <a:p>
            <a:pPr lvl="2"/>
            <a:r>
              <a:rPr lang="en-US" sz="1800" dirty="0" smtClean="0"/>
              <a:t>Acts as the ligand for the cell-surface receptor</a:t>
            </a:r>
          </a:p>
          <a:p>
            <a:pPr lvl="2"/>
            <a:r>
              <a:rPr lang="en-US" sz="1800" dirty="0" smtClean="0"/>
              <a:t>Bind to the extracellular or plasma-membrane spanning domain</a:t>
            </a:r>
          </a:p>
          <a:p>
            <a:pPr lvl="2"/>
            <a:r>
              <a:rPr lang="en-US" sz="1800" dirty="0" smtClean="0"/>
              <a:t>Binding of this ligand to the receptor results in conformational change that is transmitted to </a:t>
            </a:r>
            <a:r>
              <a:rPr lang="en-US" sz="1800" dirty="0" err="1" smtClean="0"/>
              <a:t>cystolic</a:t>
            </a:r>
            <a:r>
              <a:rPr lang="en-US" sz="1800" dirty="0" smtClean="0"/>
              <a:t> </a:t>
            </a:r>
            <a:r>
              <a:rPr lang="en-US" sz="1800" dirty="0" smtClean="0"/>
              <a:t>domain</a:t>
            </a:r>
          </a:p>
          <a:p>
            <a:r>
              <a:rPr lang="en-US" sz="1800" dirty="0" smtClean="0"/>
              <a:t>Cell-surface receptors relay signals via intracellular signaling molecules</a:t>
            </a:r>
          </a:p>
          <a:p>
            <a:pPr lvl="2"/>
            <a:r>
              <a:rPr lang="en-US" sz="1800" dirty="0" smtClean="0"/>
              <a:t>Some intracellular signaling molecules are small chemicals called “second messengers”</a:t>
            </a:r>
          </a:p>
          <a:p>
            <a:pPr lvl="3"/>
            <a:r>
              <a:rPr lang="en-US" sz="1800" dirty="0" smtClean="0"/>
              <a:t>Cyclic AMP, Ca2+</a:t>
            </a:r>
          </a:p>
          <a:p>
            <a:pPr lvl="2"/>
            <a:r>
              <a:rPr lang="en-US" sz="1800" dirty="0" smtClean="0"/>
              <a:t>Most intracellular signaling molecules are proteins</a:t>
            </a:r>
          </a:p>
          <a:p>
            <a:pPr lvl="3"/>
            <a:r>
              <a:rPr lang="en-US" sz="1800" dirty="0" smtClean="0"/>
              <a:t>Most behave like molecular “switches”</a:t>
            </a:r>
          </a:p>
          <a:p>
            <a:pPr lvl="3"/>
            <a:r>
              <a:rPr lang="en-US" sz="1800" dirty="0" smtClean="0"/>
              <a:t>Largest class of molecular switches are activated or inactivated by phosphorylation</a:t>
            </a:r>
          </a:p>
          <a:p>
            <a:pPr lvl="3"/>
            <a:r>
              <a:rPr lang="en-US" sz="1800" dirty="0" smtClean="0"/>
              <a:t>Another important class </a:t>
            </a:r>
            <a:r>
              <a:rPr lang="en-US" sz="1800" dirty="0" smtClean="0"/>
              <a:t>are GTP-binding proteins – activated by binding GTP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921903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w:document xmlns:w="http://schemas.openxmlformats.org/wordprocessingml/2006/main">
  <RequestDate>6/6/2019 1:40:12 PM</RequestDate>
  <RequestId>f3756c1c-f6bb-434e-a18c-4df59f8bd0a5</RequestId>
</w:document>
</file>

<file path=customXml/itemProps1.xml><?xml version="1.0" encoding="utf-8"?>
<ds:datastoreItem xmlns:ds="http://schemas.openxmlformats.org/officeDocument/2006/customXml" ds:itemID="{903352D2-5779-4C2A-99DF-179E193CA062}">
  <ds:schemaRefs>
    <ds:schemaRef ds:uri="http://schemas.openxmlformats.org/wordprocessingml/2006/ma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3988</TotalTime>
  <Words>1398</Words>
  <Application>Microsoft Office PowerPoint</Application>
  <PresentationFormat>On-screen Show (4:3)</PresentationFormat>
  <Paragraphs>170</Paragraphs>
  <Slides>33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Calibri</vt:lpstr>
      <vt:lpstr>Office Theme</vt:lpstr>
      <vt:lpstr>Cell Biology and Physiology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Signaling through G-Protein Coupled Receptors</vt:lpstr>
      <vt:lpstr>PowerPoint Presentation</vt:lpstr>
      <vt:lpstr>PowerPoint Presentation</vt:lpstr>
      <vt:lpstr>Trimeric G proteins</vt:lpstr>
      <vt:lpstr>PowerPoint Presentation</vt:lpstr>
      <vt:lpstr>Some G Proteins directly regulate ion channels</vt:lpstr>
      <vt:lpstr>Some G proteins regulate production of Cyclic AMP</vt:lpstr>
      <vt:lpstr>PowerPoint Presentation</vt:lpstr>
      <vt:lpstr>PowerPoint Presentation</vt:lpstr>
      <vt:lpstr>Some G proteins signal via phospholipids</vt:lpstr>
      <vt:lpstr>Increase in Ca2+ concentration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Keller</dc:creator>
  <cp:lastModifiedBy>Jennifer Capers</cp:lastModifiedBy>
  <cp:revision>244</cp:revision>
  <dcterms:created xsi:type="dcterms:W3CDTF">2015-12-14T18:28:50Z</dcterms:created>
  <dcterms:modified xsi:type="dcterms:W3CDTF">2021-10-09T16:48:12Z</dcterms:modified>
</cp:coreProperties>
</file>