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6" r:id="rId3"/>
    <p:sldId id="332" r:id="rId4"/>
    <p:sldId id="319" r:id="rId5"/>
    <p:sldId id="320" r:id="rId6"/>
    <p:sldId id="321" r:id="rId7"/>
    <p:sldId id="322" r:id="rId8"/>
    <p:sldId id="330" r:id="rId9"/>
    <p:sldId id="257" r:id="rId10"/>
    <p:sldId id="333" r:id="rId11"/>
    <p:sldId id="258" r:id="rId12"/>
    <p:sldId id="309" r:id="rId13"/>
    <p:sldId id="336" r:id="rId14"/>
    <p:sldId id="324" r:id="rId15"/>
    <p:sldId id="323" r:id="rId16"/>
    <p:sldId id="337" r:id="rId17"/>
    <p:sldId id="334" r:id="rId18"/>
    <p:sldId id="335" r:id="rId19"/>
    <p:sldId id="325" r:id="rId20"/>
    <p:sldId id="326" r:id="rId21"/>
    <p:sldId id="262" r:id="rId22"/>
    <p:sldId id="265" r:id="rId23"/>
    <p:sldId id="266" r:id="rId24"/>
    <p:sldId id="268" r:id="rId25"/>
    <p:sldId id="269" r:id="rId26"/>
    <p:sldId id="273" r:id="rId27"/>
    <p:sldId id="274" r:id="rId28"/>
    <p:sldId id="311" r:id="rId29"/>
    <p:sldId id="276" r:id="rId30"/>
    <p:sldId id="316" r:id="rId31"/>
    <p:sldId id="328" r:id="rId32"/>
    <p:sldId id="329" r:id="rId33"/>
    <p:sldId id="280" r:id="rId34"/>
    <p:sldId id="282" r:id="rId35"/>
    <p:sldId id="283" r:id="rId36"/>
    <p:sldId id="33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 Burns" initials="O" lastIdx="4" clrIdx="0"/>
  <p:cmAuthor id="1" name="Isman, Jodi" initials="IJ" lastIdx="2" clrIdx="1"/>
  <p:cmAuthor id="2" name="Tom Keller" initials="TCSK"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91" autoAdjust="0"/>
    <p:restoredTop sz="91741" autoAdjust="0"/>
  </p:normalViewPr>
  <p:slideViewPr>
    <p:cSldViewPr>
      <p:cViewPr varScale="1">
        <p:scale>
          <a:sx n="106" d="100"/>
          <a:sy n="106" d="100"/>
        </p:scale>
        <p:origin x="1386" y="96"/>
      </p:cViewPr>
      <p:guideLst>
        <p:guide orient="horz" pos="2160"/>
        <p:guide pos="2880"/>
      </p:guideLst>
    </p:cSldViewPr>
  </p:slideViewPr>
  <p:outlineViewPr>
    <p:cViewPr>
      <p:scale>
        <a:sx n="33" d="100"/>
        <a:sy n="33" d="100"/>
      </p:scale>
      <p:origin x="0" y="13384"/>
    </p:cViewPr>
  </p:outlineViewPr>
  <p:notesTextViewPr>
    <p:cViewPr>
      <p:scale>
        <a:sx n="122" d="100"/>
        <a:sy n="122" d="100"/>
      </p:scale>
      <p:origin x="0" y="0"/>
    </p:cViewPr>
  </p:notesTextViewPr>
  <p:sorterViewPr>
    <p:cViewPr>
      <p:scale>
        <a:sx n="100" d="100"/>
        <a:sy n="100" d="100"/>
      </p:scale>
      <p:origin x="0" y="0"/>
    </p:cViewPr>
  </p:sorterViewPr>
  <p:notesViewPr>
    <p:cSldViewPr>
      <p:cViewPr varScale="1">
        <p:scale>
          <a:sx n="50" d="100"/>
          <a:sy n="50" d="100"/>
        </p:scale>
        <p:origin x="2710" y="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11134-3334-4C0A-BD3D-A674268768F7}" type="datetimeFigureOut">
              <a:rPr lang="en-US" smtClean="0"/>
              <a:pPr/>
              <a:t>10/4/2021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966C5-E64A-43A7-AEE2-84B8FBD38ACA}" type="slidenum">
              <a:rPr lang="en-US" smtClean="0"/>
              <a:pPr/>
              <a:t>‹#›</a:t>
            </a:fld>
            <a:endParaRPr lang="en-US"/>
          </a:p>
        </p:txBody>
      </p:sp>
    </p:spTree>
    <p:extLst>
      <p:ext uri="{BB962C8B-B14F-4D97-AF65-F5344CB8AC3E}">
        <p14:creationId xmlns:p14="http://schemas.microsoft.com/office/powerpoint/2010/main" val="185985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70966C5-E64A-43A7-AEE2-84B8FBD38ACA}" type="slidenum">
              <a:rPr lang="en-US" smtClean="0"/>
              <a:pPr/>
              <a:t>1</a:t>
            </a:fld>
            <a:endParaRPr lang="en-US" dirty="0"/>
          </a:p>
        </p:txBody>
      </p:sp>
    </p:spTree>
    <p:extLst>
      <p:ext uri="{BB962C8B-B14F-4D97-AF65-F5344CB8AC3E}">
        <p14:creationId xmlns:p14="http://schemas.microsoft.com/office/powerpoint/2010/main" val="144096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24</a:t>
            </a:fld>
            <a:endParaRPr lang="en-US"/>
          </a:p>
        </p:txBody>
      </p:sp>
    </p:spTree>
    <p:extLst>
      <p:ext uri="{BB962C8B-B14F-4D97-AF65-F5344CB8AC3E}">
        <p14:creationId xmlns:p14="http://schemas.microsoft.com/office/powerpoint/2010/main" val="363187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25</a:t>
            </a:fld>
            <a:endParaRPr lang="en-US"/>
          </a:p>
        </p:txBody>
      </p:sp>
    </p:spTree>
    <p:extLst>
      <p:ext uri="{BB962C8B-B14F-4D97-AF65-F5344CB8AC3E}">
        <p14:creationId xmlns:p14="http://schemas.microsoft.com/office/powerpoint/2010/main" val="200940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EXPERIMENTAL FIGURE 14-16 </a:t>
            </a:r>
            <a:r>
              <a:rPr lang="en-US" sz="1200" b="1" i="0" u="none" strike="noStrike" kern="1200" baseline="0" dirty="0">
                <a:solidFill>
                  <a:schemeClr val="tx1"/>
                </a:solidFill>
                <a:latin typeface="+mn-lt"/>
                <a:ea typeface="+mn-ea"/>
                <a:cs typeface="+mn-cs"/>
              </a:rPr>
              <a:t>Fluorescence-tagged fusion proteins demonstrate Golgi cisternal maturation in a live yeast cell. </a:t>
            </a:r>
          </a:p>
          <a:p>
            <a:pPr marL="171450" indent="-171450">
              <a:buFont typeface="Arial"/>
              <a:buChar char="•"/>
            </a:pPr>
            <a:r>
              <a:rPr lang="en-US" sz="1200" b="0" i="0" u="none" strike="noStrike" kern="1200" baseline="0" dirty="0">
                <a:solidFill>
                  <a:schemeClr val="tx1"/>
                </a:solidFill>
                <a:latin typeface="+mn-lt"/>
                <a:ea typeface="+mn-ea"/>
                <a:cs typeface="+mn-cs"/>
              </a:rPr>
              <a:t>Experiment – yeast cisternal maturation: </a:t>
            </a:r>
          </a:p>
          <a:p>
            <a:pPr marL="628650" lvl="1" indent="-171450">
              <a:buFont typeface="Arial"/>
              <a:buChar char="•"/>
            </a:pPr>
            <a:r>
              <a:rPr lang="en-US" sz="1200" b="0" i="0" u="none" strike="noStrike" kern="1200" baseline="0" dirty="0">
                <a:solidFill>
                  <a:schemeClr val="tx1"/>
                </a:solidFill>
                <a:latin typeface="+mn-lt"/>
                <a:ea typeface="+mn-ea"/>
                <a:cs typeface="+mn-cs"/>
              </a:rPr>
              <a:t>Yeast cells expressing:</a:t>
            </a:r>
          </a:p>
          <a:p>
            <a:pPr marL="1085850" lvl="2" indent="-171450">
              <a:buFont typeface="Arial"/>
              <a:buChar char="•"/>
            </a:pPr>
            <a:r>
              <a:rPr lang="en-US" sz="1200" b="0" i="1" u="none" strike="noStrike" kern="1200" baseline="0" dirty="0">
                <a:solidFill>
                  <a:schemeClr val="tx1"/>
                </a:solidFill>
                <a:latin typeface="+mn-lt"/>
                <a:ea typeface="+mn-ea"/>
                <a:cs typeface="+mn-cs"/>
              </a:rPr>
              <a:t>cis</a:t>
            </a:r>
            <a:r>
              <a:rPr lang="en-US" sz="1200" b="0" i="0" u="none" strike="noStrike" kern="1200" baseline="0" dirty="0">
                <a:solidFill>
                  <a:schemeClr val="tx1"/>
                </a:solidFill>
                <a:latin typeface="+mn-lt"/>
                <a:ea typeface="+mn-ea"/>
                <a:cs typeface="+mn-cs"/>
              </a:rPr>
              <a:t>-Golgi protein Vrg4 fused to GFP (green)</a:t>
            </a:r>
          </a:p>
          <a:p>
            <a:pPr marL="1085850" lvl="2" indent="-171450">
              <a:buFont typeface="Arial"/>
              <a:buChar char="•"/>
            </a:pPr>
            <a:r>
              <a:rPr lang="en-US" sz="1200" b="0" i="1" u="none" strike="noStrike" kern="1200" baseline="0" dirty="0">
                <a:solidFill>
                  <a:schemeClr val="tx1"/>
                </a:solidFill>
                <a:latin typeface="+mn-lt"/>
                <a:ea typeface="+mn-ea"/>
                <a:cs typeface="+mn-cs"/>
              </a:rPr>
              <a:t>trans</a:t>
            </a:r>
            <a:r>
              <a:rPr lang="en-US" sz="1200" b="0" i="0" u="none" strike="noStrike" kern="1200" baseline="0" dirty="0">
                <a:solidFill>
                  <a:schemeClr val="tx1"/>
                </a:solidFill>
                <a:latin typeface="+mn-lt"/>
                <a:ea typeface="+mn-ea"/>
                <a:cs typeface="+mn-cs"/>
              </a:rPr>
              <a:t>-Golgi protein Sec7 fused to DsRed (red)</a:t>
            </a:r>
          </a:p>
          <a:p>
            <a:pPr marL="628650" lvl="1" indent="-171450">
              <a:buFont typeface="Arial"/>
              <a:buChar char="•"/>
            </a:pPr>
            <a:r>
              <a:rPr lang="en-US" sz="1200" b="0" i="0" u="none" strike="noStrike" kern="1200" baseline="0" dirty="0">
                <a:solidFill>
                  <a:schemeClr val="tx1"/>
                </a:solidFill>
                <a:latin typeface="+mn-lt"/>
                <a:ea typeface="+mn-ea"/>
                <a:cs typeface="+mn-cs"/>
              </a:rPr>
              <a:t>Protein localizations imaged over time (min).</a:t>
            </a:r>
          </a:p>
          <a:p>
            <a:pPr marL="628650" lvl="1" indent="-171450">
              <a:buFont typeface="Arial"/>
              <a:buChar char="•"/>
            </a:pPr>
            <a:r>
              <a:rPr lang="en-US" sz="1200" b="0" i="0" u="none" strike="noStrike" kern="1200" baseline="0" dirty="0">
                <a:solidFill>
                  <a:schemeClr val="tx1"/>
                </a:solidFill>
                <a:latin typeface="+mn-lt"/>
                <a:ea typeface="+mn-ea"/>
                <a:cs typeface="+mn-cs"/>
              </a:rPr>
              <a:t>Results: </a:t>
            </a:r>
          </a:p>
          <a:p>
            <a:pPr marL="1085850" lvl="2" indent="-171450">
              <a:buFont typeface="Arial"/>
              <a:buChar char="•"/>
            </a:pP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top</a:t>
            </a:r>
            <a:r>
              <a:rPr lang="en-US" sz="1200" b="0" i="0" u="none" strike="noStrike" kern="1200" baseline="0" dirty="0">
                <a:solidFill>
                  <a:schemeClr val="tx1"/>
                </a:solidFill>
                <a:latin typeface="+mn-lt"/>
                <a:ea typeface="+mn-ea"/>
                <a:cs typeface="+mn-cs"/>
              </a:rPr>
              <a:t>) – Both tagged proteins change localization over time. </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bottom</a:t>
            </a:r>
            <a:r>
              <a:rPr lang="en-US" sz="1200" b="0" i="0" u="none" strike="noStrike" kern="1200" baseline="0" dirty="0">
                <a:solidFill>
                  <a:schemeClr val="tx1"/>
                </a:solidFill>
                <a:latin typeface="+mn-lt"/>
                <a:ea typeface="+mn-ea"/>
                <a:cs typeface="+mn-cs"/>
              </a:rPr>
              <a:t>) – Golgi cisterna maturing – </a:t>
            </a:r>
          </a:p>
          <a:p>
            <a:pPr marL="1543050" marR="0" lvl="3" indent="-171450" algn="l" defTabSz="914400" rtl="0" eaLnBrk="1" fontAlgn="auto" latinLnBrk="0" hangingPunct="1">
              <a:lnSpc>
                <a:spcPct val="100000"/>
              </a:lnSpc>
              <a:spcBef>
                <a:spcPts val="0"/>
              </a:spcBef>
              <a:spcAft>
                <a:spcPts val="0"/>
              </a:spcAft>
              <a:buClrTx/>
              <a:buSzTx/>
              <a:buFont typeface="Arial"/>
              <a:buChar char="•"/>
              <a:tabLst/>
              <a:defRPr/>
            </a:pPr>
            <a:r>
              <a:rPr lang="en-US" sz="1200" b="0" i="1" u="none" strike="noStrike" kern="1200" baseline="0" dirty="0">
                <a:solidFill>
                  <a:schemeClr val="tx1"/>
                </a:solidFill>
                <a:latin typeface="+mn-lt"/>
                <a:ea typeface="+mn-ea"/>
                <a:cs typeface="+mn-cs"/>
              </a:rPr>
              <a:t>cis</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medial</a:t>
            </a:r>
            <a:r>
              <a:rPr lang="en-US" sz="1200" b="0" i="0" u="none" strike="noStrike" kern="1200" baseline="0" dirty="0">
                <a:solidFill>
                  <a:schemeClr val="tx1"/>
                </a:solidFill>
                <a:latin typeface="+mn-lt"/>
                <a:ea typeface="+mn-ea"/>
                <a:cs typeface="+mn-cs"/>
              </a:rPr>
              <a:t> maturation – compartment loses Vrg4</a:t>
            </a:r>
          </a:p>
          <a:p>
            <a:pPr marL="1543050" marR="0" lvl="3" indent="-171450" algn="l" defTabSz="914400" rtl="0" eaLnBrk="1" fontAlgn="auto" latinLnBrk="0" hangingPunct="1">
              <a:lnSpc>
                <a:spcPct val="100000"/>
              </a:lnSpc>
              <a:spcBef>
                <a:spcPts val="0"/>
              </a:spcBef>
              <a:spcAft>
                <a:spcPts val="0"/>
              </a:spcAft>
              <a:buClrTx/>
              <a:buSzTx/>
              <a:buFont typeface="Arial"/>
              <a:buChar char="•"/>
              <a:tabLst/>
              <a:defRPr/>
            </a:pPr>
            <a:r>
              <a:rPr lang="en-US" sz="1200" b="0" i="1" u="none" strike="noStrike" kern="1200" baseline="0" dirty="0">
                <a:solidFill>
                  <a:schemeClr val="tx1"/>
                </a:solidFill>
                <a:latin typeface="+mn-lt"/>
                <a:ea typeface="+mn-ea"/>
                <a:cs typeface="+mn-cs"/>
              </a:rPr>
              <a:t>medial</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trans</a:t>
            </a:r>
            <a:r>
              <a:rPr lang="en-US" sz="1200" b="0" i="0" u="none" strike="noStrike" kern="1200" baseline="0" dirty="0">
                <a:solidFill>
                  <a:schemeClr val="tx1"/>
                </a:solidFill>
                <a:latin typeface="+mn-lt"/>
                <a:ea typeface="+mn-ea"/>
                <a:cs typeface="+mn-cs"/>
              </a:rPr>
              <a:t> maturation – compartment  gains Sec7</a:t>
            </a:r>
          </a:p>
          <a:p>
            <a:pPr marL="1543050" marR="0" lvl="3" indent="-171450" algn="l" defTabSz="914400" rtl="0" eaLnBrk="1" fontAlgn="auto" latinLnBrk="0" hangingPunct="1">
              <a:lnSpc>
                <a:spcPct val="100000"/>
              </a:lnSpc>
              <a:spcBef>
                <a:spcPts val="0"/>
              </a:spcBef>
              <a:spcAft>
                <a:spcPts val="0"/>
              </a:spcAft>
              <a:buClrTx/>
              <a:buSzTx/>
              <a:buFont typeface="Arial"/>
              <a:buChar char="•"/>
              <a:tabLst/>
              <a:defRPr/>
            </a:pPr>
            <a:r>
              <a:rPr lang="en-US" sz="1200" b="0" i="1" u="none" strike="noStrike" kern="1200" baseline="0" dirty="0">
                <a:solidFill>
                  <a:schemeClr val="tx1"/>
                </a:solidFill>
                <a:latin typeface="+mn-lt"/>
                <a:ea typeface="+mn-ea"/>
                <a:cs typeface="+mn-cs"/>
              </a:rPr>
              <a:t>medial</a:t>
            </a:r>
            <a:r>
              <a:rPr lang="en-US" sz="1200" b="0" i="0" u="none" strike="noStrike" kern="1200" baseline="0" dirty="0">
                <a:solidFill>
                  <a:schemeClr val="tx1"/>
                </a:solidFill>
                <a:latin typeface="+mn-lt"/>
                <a:ea typeface="+mn-ea"/>
                <a:cs typeface="+mn-cs"/>
              </a:rPr>
              <a:t> compartment – contains both proteins for less than one minute</a:t>
            </a:r>
          </a:p>
          <a:p>
            <a:pPr marL="628650" lvl="1" indent="-171450">
              <a:buFont typeface="Arial"/>
              <a:buChar char="•"/>
            </a:pPr>
            <a:r>
              <a:rPr lang="en-US" sz="1200" b="0" i="0" u="none" strike="noStrike" kern="1200" baseline="0" dirty="0">
                <a:solidFill>
                  <a:schemeClr val="tx1"/>
                </a:solidFill>
                <a:latin typeface="+mn-lt"/>
                <a:ea typeface="+mn-ea"/>
                <a:cs typeface="+mn-cs"/>
              </a:rPr>
              <a:t>Conclusion: Vesicles budding off </a:t>
            </a:r>
            <a:r>
              <a:rPr lang="en-US" sz="1200" b="0" i="1" u="none" strike="noStrike" kern="1200" baseline="0" dirty="0">
                <a:solidFill>
                  <a:schemeClr val="tx1"/>
                </a:solidFill>
                <a:latin typeface="+mn-lt"/>
                <a:ea typeface="+mn-ea"/>
                <a:cs typeface="+mn-cs"/>
              </a:rPr>
              <a:t>medial</a:t>
            </a:r>
            <a:r>
              <a:rPr lang="en-US" sz="1200" b="0" i="0" u="none" strike="noStrike" kern="1200" baseline="0" dirty="0">
                <a:solidFill>
                  <a:schemeClr val="tx1"/>
                </a:solidFill>
                <a:latin typeface="+mn-lt"/>
                <a:ea typeface="+mn-ea"/>
                <a:cs typeface="+mn-cs"/>
              </a:rPr>
              <a:t> compartment remove Vrg4 and vesicles budded off </a:t>
            </a:r>
            <a:r>
              <a:rPr lang="en-US" sz="1200" b="0" i="1" u="none" strike="noStrike" kern="1200" baseline="0" dirty="0">
                <a:solidFill>
                  <a:schemeClr val="tx1"/>
                </a:solidFill>
                <a:latin typeface="+mn-lt"/>
                <a:ea typeface="+mn-ea"/>
                <a:cs typeface="+mn-cs"/>
              </a:rPr>
              <a:t>trans</a:t>
            </a:r>
            <a:r>
              <a:rPr lang="en-US" sz="1200" b="0" i="0" u="none" strike="noStrike" kern="1200" baseline="0" dirty="0">
                <a:solidFill>
                  <a:schemeClr val="tx1"/>
                </a:solidFill>
                <a:latin typeface="+mn-lt"/>
                <a:ea typeface="+mn-ea"/>
                <a:cs typeface="+mn-cs"/>
              </a:rPr>
              <a:t> compartment fusing with medial compartment deliver Sec7,  as compartment progresses through the Golgi. </a:t>
            </a:r>
          </a:p>
        </p:txBody>
      </p:sp>
      <p:sp>
        <p:nvSpPr>
          <p:cNvPr id="4" name="Slide Number Placeholder 3"/>
          <p:cNvSpPr>
            <a:spLocks noGrp="1"/>
          </p:cNvSpPr>
          <p:nvPr>
            <p:ph type="sldNum" sz="quarter" idx="10"/>
          </p:nvPr>
        </p:nvSpPr>
        <p:spPr/>
        <p:txBody>
          <a:bodyPr/>
          <a:lstStyle/>
          <a:p>
            <a:fld id="{670966C5-E64A-43A7-AEE2-84B8FBD38ACA}" type="slidenum">
              <a:rPr lang="en-US" smtClean="0"/>
              <a:pPr/>
              <a:t>26</a:t>
            </a:fld>
            <a:endParaRPr lang="en-US"/>
          </a:p>
        </p:txBody>
      </p:sp>
    </p:spTree>
    <p:extLst>
      <p:ext uri="{BB962C8B-B14F-4D97-AF65-F5344CB8AC3E}">
        <p14:creationId xmlns:p14="http://schemas.microsoft.com/office/powerpoint/2010/main" val="330804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27</a:t>
            </a:fld>
            <a:endParaRPr lang="en-US"/>
          </a:p>
        </p:txBody>
      </p:sp>
    </p:spTree>
    <p:extLst>
      <p:ext uri="{BB962C8B-B14F-4D97-AF65-F5344CB8AC3E}">
        <p14:creationId xmlns:p14="http://schemas.microsoft.com/office/powerpoint/2010/main" val="224263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28</a:t>
            </a:fld>
            <a:endParaRPr lang="en-US"/>
          </a:p>
        </p:txBody>
      </p:sp>
    </p:spTree>
    <p:extLst>
      <p:ext uri="{BB962C8B-B14F-4D97-AF65-F5344CB8AC3E}">
        <p14:creationId xmlns:p14="http://schemas.microsoft.com/office/powerpoint/2010/main" val="2578118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29</a:t>
            </a:fld>
            <a:endParaRPr lang="en-US"/>
          </a:p>
        </p:txBody>
      </p:sp>
    </p:spTree>
    <p:extLst>
      <p:ext uri="{BB962C8B-B14F-4D97-AF65-F5344CB8AC3E}">
        <p14:creationId xmlns:p14="http://schemas.microsoft.com/office/powerpoint/2010/main" val="257811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32</a:t>
            </a:fld>
            <a:endParaRPr lang="en-US"/>
          </a:p>
        </p:txBody>
      </p:sp>
    </p:spTree>
    <p:extLst>
      <p:ext uri="{BB962C8B-B14F-4D97-AF65-F5344CB8AC3E}">
        <p14:creationId xmlns:p14="http://schemas.microsoft.com/office/powerpoint/2010/main" val="834543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33</a:t>
            </a:fld>
            <a:endParaRPr lang="en-US"/>
          </a:p>
        </p:txBody>
      </p:sp>
    </p:spTree>
    <p:extLst>
      <p:ext uri="{BB962C8B-B14F-4D97-AF65-F5344CB8AC3E}">
        <p14:creationId xmlns:p14="http://schemas.microsoft.com/office/powerpoint/2010/main" val="457745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14-30 </a:t>
            </a:r>
            <a:r>
              <a:rPr lang="en-US" sz="1200" b="1" i="0" u="none" strike="noStrike" kern="1200" baseline="0" dirty="0">
                <a:solidFill>
                  <a:schemeClr val="tx1"/>
                </a:solidFill>
                <a:latin typeface="+mn-lt"/>
                <a:ea typeface="+mn-ea"/>
                <a:cs typeface="+mn-cs"/>
              </a:rPr>
              <a:t>Model for pH-dependent binding of LDL particles by the LDL receptor.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LDL receptor at neutral pH (as at the cell surface):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Ligand binding arm seven cysteine-rich repeats (R1–R7) – tightly bind LDL apoB-100 (R4 and R5 – most critical for LDL binding)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(Note NPXY AP2-targeting sequence in receptor cytosolic domain.)</a:t>
            </a: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 LDL receptor at acidic pH (as in endosome):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β-propeller domain histidine residues – become protonated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Positively charged propeller domain binds negatively charged ligand-binding domain residues – causes release of the LDL particle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 </a:t>
            </a:r>
            <a:r>
              <a:rPr lang="en-US" sz="1200" b="0" i="1" u="none" strike="noStrike" kern="1200" baseline="0" dirty="0">
                <a:solidFill>
                  <a:schemeClr val="tx1"/>
                </a:solidFill>
                <a:latin typeface="+mn-lt"/>
                <a:ea typeface="+mn-ea"/>
                <a:cs typeface="+mn-cs"/>
              </a:rPr>
              <a:t>bottom</a:t>
            </a:r>
            <a:r>
              <a:rPr lang="en-US" sz="1200" b="0" i="0" u="none" strike="noStrike" kern="1200" baseline="0" dirty="0">
                <a:solidFill>
                  <a:schemeClr val="tx1"/>
                </a:solidFill>
                <a:latin typeface="+mn-lt"/>
                <a:ea typeface="+mn-ea"/>
                <a:cs typeface="+mn-cs"/>
              </a:rPr>
              <a:t>) LDL receptor at pH 5.3 structure – extensive hydrophobic and ionic interactions between the β propeller and R4 and R5 repeats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Human disease – Familial Hypercholesterolemia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Excessive circulating LDL causes cardiovascular disease.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LDL receptor mutations cause too little LDL uptake/clearance into cells (liver cells).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Several LDL receptor mutations including a single amino acid mutation in NPXY targeting sequence causes inefficient LDL receptor RME – FH disease. </a:t>
            </a:r>
          </a:p>
        </p:txBody>
      </p:sp>
      <p:sp>
        <p:nvSpPr>
          <p:cNvPr id="4" name="Slide Number Placeholder 3"/>
          <p:cNvSpPr>
            <a:spLocks noGrp="1"/>
          </p:cNvSpPr>
          <p:nvPr>
            <p:ph type="sldNum" sz="quarter" idx="10"/>
          </p:nvPr>
        </p:nvSpPr>
        <p:spPr/>
        <p:txBody>
          <a:bodyPr/>
          <a:lstStyle/>
          <a:p>
            <a:fld id="{670966C5-E64A-43A7-AEE2-84B8FBD38ACA}" type="slidenum">
              <a:rPr lang="en-US" smtClean="0"/>
              <a:pPr/>
              <a:t>34</a:t>
            </a:fld>
            <a:endParaRPr lang="en-US"/>
          </a:p>
        </p:txBody>
      </p:sp>
    </p:spTree>
    <p:extLst>
      <p:ext uri="{BB962C8B-B14F-4D97-AF65-F5344CB8AC3E}">
        <p14:creationId xmlns:p14="http://schemas.microsoft.com/office/powerpoint/2010/main" val="28773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966C5-E64A-43A7-AEE2-84B8FBD38ACA}" type="slidenum">
              <a:rPr lang="en-US" smtClean="0"/>
              <a:pPr/>
              <a:t>5</a:t>
            </a:fld>
            <a:endParaRPr lang="en-US"/>
          </a:p>
        </p:txBody>
      </p:sp>
    </p:spTree>
    <p:extLst>
      <p:ext uri="{BB962C8B-B14F-4D97-AF65-F5344CB8AC3E}">
        <p14:creationId xmlns:p14="http://schemas.microsoft.com/office/powerpoint/2010/main" val="254939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3400"/>
            <a:ext cx="5486400" cy="4114800"/>
          </a:xfrm>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8</a:t>
            </a:fld>
            <a:endParaRPr lang="en-US"/>
          </a:p>
        </p:txBody>
      </p:sp>
    </p:spTree>
    <p:extLst>
      <p:ext uri="{BB962C8B-B14F-4D97-AF65-F5344CB8AC3E}">
        <p14:creationId xmlns:p14="http://schemas.microsoft.com/office/powerpoint/2010/main" val="193399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dirty="0" smtClean="0"/>
          </a:p>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70966C5-E64A-43A7-AEE2-84B8FBD38ACA}" type="slidenum">
              <a:rPr lang="en-US" smtClean="0"/>
              <a:pPr/>
              <a:t>10</a:t>
            </a:fld>
            <a:endParaRPr lang="en-US"/>
          </a:p>
        </p:txBody>
      </p:sp>
    </p:spTree>
    <p:extLst>
      <p:ext uri="{BB962C8B-B14F-4D97-AF65-F5344CB8AC3E}">
        <p14:creationId xmlns:p14="http://schemas.microsoft.com/office/powerpoint/2010/main" val="370167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966C5-E64A-43A7-AEE2-84B8FBD38ACA}" type="slidenum">
              <a:rPr lang="en-US" smtClean="0"/>
              <a:pPr/>
              <a:t>11</a:t>
            </a:fld>
            <a:endParaRPr lang="en-US"/>
          </a:p>
        </p:txBody>
      </p:sp>
    </p:spTree>
    <p:extLst>
      <p:ext uri="{BB962C8B-B14F-4D97-AF65-F5344CB8AC3E}">
        <p14:creationId xmlns:p14="http://schemas.microsoft.com/office/powerpoint/2010/main" val="374743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20</a:t>
            </a:fld>
            <a:endParaRPr lang="en-US"/>
          </a:p>
        </p:txBody>
      </p:sp>
    </p:spTree>
    <p:extLst>
      <p:ext uri="{BB962C8B-B14F-4D97-AF65-F5344CB8AC3E}">
        <p14:creationId xmlns:p14="http://schemas.microsoft.com/office/powerpoint/2010/main" val="333471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14-8 </a:t>
            </a:r>
            <a:r>
              <a:rPr lang="en-US" sz="1200" b="1" i="0" u="none" strike="noStrike" kern="1200" baseline="0" dirty="0">
                <a:solidFill>
                  <a:schemeClr val="tx1"/>
                </a:solidFill>
                <a:latin typeface="+mn-lt"/>
                <a:ea typeface="+mn-ea"/>
                <a:cs typeface="+mn-cs"/>
              </a:rPr>
              <a:t>Model for the role of Sar1 in the assembly and disassembly of the COPII coat.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Sar1/ARF: cycle of GEF-activated GTP binding and GAP-activated GTP-hydrolysis controls assembly and disassembly of vesicle coats.  </a:t>
            </a:r>
            <a:endParaRPr lang="en-US" sz="1200" b="1"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Step 1: </a:t>
            </a:r>
          </a:p>
          <a:p>
            <a:pPr marL="1085850" lvl="2"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Sar</a:t>
            </a:r>
            <a:r>
              <a:rPr lang="en-US" sz="1200" b="0" i="0" u="none" strike="noStrike" kern="1200" baseline="0" dirty="0">
                <a:solidFill>
                  <a:schemeClr val="tx1"/>
                </a:solidFill>
                <a:latin typeface="+mn-lt"/>
                <a:ea typeface="+mn-ea"/>
                <a:cs typeface="+mn-cs"/>
              </a:rPr>
              <a:t>-GDP interacts with the ER integral membrane protein </a:t>
            </a:r>
            <a:r>
              <a:rPr lang="en-US" sz="1200" b="0" i="0" u="none" strike="noStrike" kern="1200" baseline="0" dirty="0" err="1">
                <a:solidFill>
                  <a:schemeClr val="tx1"/>
                </a:solidFill>
                <a:latin typeface="+mn-lt"/>
                <a:ea typeface="+mn-ea"/>
                <a:cs typeface="+mn-cs"/>
              </a:rPr>
              <a:t>Sec12</a:t>
            </a:r>
            <a:r>
              <a:rPr lang="en-US" sz="1200" b="0" i="0" u="none" strike="noStrike" kern="1200" baseline="0" dirty="0">
                <a:solidFill>
                  <a:schemeClr val="tx1"/>
                </a:solidFill>
                <a:latin typeface="+mn-lt"/>
                <a:ea typeface="+mn-ea"/>
                <a:cs typeface="+mn-cs"/>
              </a:rPr>
              <a:t>.</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Sec12 GEF activity – stimulates Sar1 GTP for GDP exchange</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Sar1 conformational change – integrates its N-terminal amphipathic helix into the ER membrane outer leaflet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Step 2:</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Sar1-GTP recruits the Sec23/Sec24 coat protein complex.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Sec23/Sec24 – binds specific short sequences (sorting signals) in membrane cargo protein cytosolic domains</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Sec13/Sec31 coat complex assembles into coat (not shown) – completes coat assembly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Coat assembly – curves and pinches off ER membrane region as a COPII-coated vesicle containing cargo proteins and v-SNARES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Step 3: Sec23 GAP activity – stimulates Sar1 GTP hydrolysis to GDP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Step 4: Release of Sar1-GDP  from the vesicle membrane – causes disassembly of the coat </a:t>
            </a:r>
            <a:endParaRPr lang="en-US" dirty="0"/>
          </a:p>
        </p:txBody>
      </p:sp>
      <p:sp>
        <p:nvSpPr>
          <p:cNvPr id="4" name="Slide Number Placeholder 3"/>
          <p:cNvSpPr>
            <a:spLocks noGrp="1"/>
          </p:cNvSpPr>
          <p:nvPr>
            <p:ph type="sldNum" sz="quarter" idx="10"/>
          </p:nvPr>
        </p:nvSpPr>
        <p:spPr/>
        <p:txBody>
          <a:bodyPr/>
          <a:lstStyle/>
          <a:p>
            <a:fld id="{670966C5-E64A-43A7-AEE2-84B8FBD38ACA}" type="slidenum">
              <a:rPr lang="en-US" smtClean="0"/>
              <a:pPr/>
              <a:t>21</a:t>
            </a:fld>
            <a:endParaRPr lang="en-US"/>
          </a:p>
        </p:txBody>
      </p:sp>
    </p:spTree>
    <p:extLst>
      <p:ext uri="{BB962C8B-B14F-4D97-AF65-F5344CB8AC3E}">
        <p14:creationId xmlns:p14="http://schemas.microsoft.com/office/powerpoint/2010/main" val="253806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966C5-E64A-43A7-AEE2-84B8FBD38ACA}" type="slidenum">
              <a:rPr lang="en-US" smtClean="0"/>
              <a:pPr/>
              <a:t>22</a:t>
            </a:fld>
            <a:endParaRPr lang="en-US"/>
          </a:p>
        </p:txBody>
      </p:sp>
    </p:spTree>
    <p:extLst>
      <p:ext uri="{BB962C8B-B14F-4D97-AF65-F5344CB8AC3E}">
        <p14:creationId xmlns:p14="http://schemas.microsoft.com/office/powerpoint/2010/main" val="38484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0966C5-E64A-43A7-AEE2-84B8FBD38ACA}" type="slidenum">
              <a:rPr lang="en-US" smtClean="0"/>
              <a:pPr/>
              <a:t>23</a:t>
            </a:fld>
            <a:endParaRPr lang="en-US"/>
          </a:p>
        </p:txBody>
      </p:sp>
    </p:spTree>
    <p:extLst>
      <p:ext uri="{BB962C8B-B14F-4D97-AF65-F5344CB8AC3E}">
        <p14:creationId xmlns:p14="http://schemas.microsoft.com/office/powerpoint/2010/main" val="314899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6A443B-61AB-4B03-823F-D95A41E854AD}"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367708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A443B-61AB-4B03-823F-D95A41E854AD}"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54893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A443B-61AB-4B03-823F-D95A41E854AD}"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261979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A443B-61AB-4B03-823F-D95A41E854AD}"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139915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A443B-61AB-4B03-823F-D95A41E854AD}"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274449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A443B-61AB-4B03-823F-D95A41E854AD}" type="datetimeFigureOut">
              <a:rPr lang="en-US" smtClean="0"/>
              <a:pPr/>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30997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A443B-61AB-4B03-823F-D95A41E854AD}" type="datetimeFigureOut">
              <a:rPr lang="en-US" smtClean="0"/>
              <a:pPr/>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428310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A443B-61AB-4B03-823F-D95A41E854AD}" type="datetimeFigureOut">
              <a:rPr lang="en-US" smtClean="0"/>
              <a:pPr/>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427595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A443B-61AB-4B03-823F-D95A41E854AD}" type="datetimeFigureOut">
              <a:rPr lang="en-US" smtClean="0"/>
              <a:pPr/>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89282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6A443B-61AB-4B03-823F-D95A41E854AD}" type="datetimeFigureOut">
              <a:rPr lang="en-US" smtClean="0"/>
              <a:pPr/>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125673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6A443B-61AB-4B03-823F-D95A41E854AD}" type="datetimeFigureOut">
              <a:rPr lang="en-US" smtClean="0"/>
              <a:pPr/>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88D5F-8233-459C-B118-B55C16DCBD15}" type="slidenum">
              <a:rPr lang="en-US" smtClean="0"/>
              <a:pPr/>
              <a:t>‹#›</a:t>
            </a:fld>
            <a:endParaRPr lang="en-US"/>
          </a:p>
        </p:txBody>
      </p:sp>
    </p:spTree>
    <p:extLst>
      <p:ext uri="{BB962C8B-B14F-4D97-AF65-F5344CB8AC3E}">
        <p14:creationId xmlns:p14="http://schemas.microsoft.com/office/powerpoint/2010/main" val="263835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A443B-61AB-4B03-823F-D95A41E854AD}" type="datetimeFigureOut">
              <a:rPr lang="en-US" smtClean="0"/>
              <a:pPr/>
              <a:t>10/4/2021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88D5F-8233-459C-B118-B55C16DCBD15}" type="slidenum">
              <a:rPr lang="en-US" smtClean="0"/>
              <a:pPr/>
              <a:t>‹#›</a:t>
            </a:fld>
            <a:endParaRPr lang="en-US"/>
          </a:p>
        </p:txBody>
      </p:sp>
    </p:spTree>
    <p:extLst>
      <p:ext uri="{BB962C8B-B14F-4D97-AF65-F5344CB8AC3E}">
        <p14:creationId xmlns:p14="http://schemas.microsoft.com/office/powerpoint/2010/main" val="1718472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ohda8jt7K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cP7g4TLSgrI" TargetMode="External"/><Relationship Id="rId4" Type="http://schemas.openxmlformats.org/officeDocument/2006/relationships/hyperlink" Target="https://www.youtube.com/watch?v=Ecw1xYIniz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yI5x3yI3fr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OuPEXvhJ5d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vIBUs81tzI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916" t="1550" r="8091" b="9218"/>
          <a:stretch/>
        </p:blipFill>
        <p:spPr>
          <a:xfrm>
            <a:off x="990601" y="1524001"/>
            <a:ext cx="3581400" cy="4038600"/>
          </a:xfrm>
          <a:prstGeom prst="rect">
            <a:avLst/>
          </a:prstGeom>
          <a:ln>
            <a:noFill/>
          </a:ln>
          <a:effectLst>
            <a:outerShdw blurRad="292100" dist="139700" dir="2700000" algn="tl" rotWithShape="0">
              <a:srgbClr val="333333">
                <a:alpha val="65000"/>
              </a:srgbClr>
            </a:outerShdw>
          </a:effectLst>
        </p:spPr>
      </p:pic>
      <p:sp>
        <p:nvSpPr>
          <p:cNvPr id="5" name="Title 3"/>
          <p:cNvSpPr txBox="1">
            <a:spLocks/>
          </p:cNvSpPr>
          <p:nvPr/>
        </p:nvSpPr>
        <p:spPr>
          <a:xfrm>
            <a:off x="685799" y="2005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t>Cell Biology and Physiology</a:t>
            </a:r>
            <a:endParaRPr lang="en-US" sz="5400" dirty="0"/>
          </a:p>
        </p:txBody>
      </p:sp>
      <p:sp>
        <p:nvSpPr>
          <p:cNvPr id="6" name="Subtitle 1"/>
          <p:cNvSpPr txBox="1">
            <a:spLocks/>
          </p:cNvSpPr>
          <p:nvPr/>
        </p:nvSpPr>
        <p:spPr>
          <a:xfrm>
            <a:off x="4953000" y="2667001"/>
            <a:ext cx="3657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50000"/>
                  </a:schemeClr>
                </a:solidFill>
              </a:rPr>
              <a:t>Vesicular Traffic, Secretion, and Endocytosis</a:t>
            </a:r>
          </a:p>
          <a:p>
            <a:pPr marL="0" indent="0">
              <a:buNone/>
            </a:pPr>
            <a:r>
              <a:rPr lang="en-US" sz="1800" dirty="0" smtClean="0">
                <a:solidFill>
                  <a:schemeClr val="bg1">
                    <a:lumMod val="50000"/>
                  </a:schemeClr>
                </a:solidFill>
              </a:rPr>
              <a:t>Chapter 14</a:t>
            </a:r>
          </a:p>
          <a:p>
            <a:endParaRPr lang="en-US" sz="1800" dirty="0" smtClean="0">
              <a:solidFill>
                <a:schemeClr val="bg1">
                  <a:lumMod val="50000"/>
                </a:schemeClr>
              </a:solidFill>
            </a:endParaRPr>
          </a:p>
          <a:p>
            <a:pPr marL="0" indent="0">
              <a:buNone/>
            </a:pPr>
            <a:r>
              <a:rPr lang="en-US" sz="1800" dirty="0" smtClean="0">
                <a:solidFill>
                  <a:schemeClr val="bg1">
                    <a:lumMod val="50000"/>
                  </a:schemeClr>
                </a:solidFill>
              </a:rPr>
              <a:t>Dr. Capers</a:t>
            </a:r>
          </a:p>
          <a:p>
            <a:endParaRPr lang="en-US" sz="1800" dirty="0" smtClean="0">
              <a:solidFill>
                <a:schemeClr val="bg1">
                  <a:lumMod val="50000"/>
                </a:schemeClr>
              </a:solidFill>
            </a:endParaRPr>
          </a:p>
          <a:p>
            <a:pPr marL="0" indent="0">
              <a:buNone/>
            </a:pPr>
            <a:r>
              <a:rPr lang="en-US" sz="1800" i="1" dirty="0" smtClean="0">
                <a:solidFill>
                  <a:schemeClr val="bg1">
                    <a:lumMod val="50000"/>
                  </a:schemeClr>
                </a:solidFill>
              </a:rPr>
              <a:t>Molecular and Cell Biology</a:t>
            </a:r>
            <a:r>
              <a:rPr lang="en-US" sz="1800" dirty="0" smtClean="0">
                <a:solidFill>
                  <a:schemeClr val="bg1">
                    <a:lumMod val="50000"/>
                  </a:schemeClr>
                </a:solidFill>
              </a:rPr>
              <a:t>, </a:t>
            </a:r>
            <a:r>
              <a:rPr lang="en-US" sz="1800" dirty="0" err="1" smtClean="0">
                <a:solidFill>
                  <a:schemeClr val="bg1">
                    <a:lumMod val="50000"/>
                  </a:schemeClr>
                </a:solidFill>
              </a:rPr>
              <a:t>Lodish</a:t>
            </a:r>
            <a:r>
              <a:rPr lang="en-US" sz="1800" dirty="0" smtClean="0">
                <a:solidFill>
                  <a:schemeClr val="bg1">
                    <a:lumMod val="50000"/>
                  </a:schemeClr>
                </a:solidFill>
              </a:rPr>
              <a:t>, 8</a:t>
            </a:r>
            <a:r>
              <a:rPr lang="en-US" sz="1800" baseline="30000" dirty="0" smtClean="0">
                <a:solidFill>
                  <a:schemeClr val="bg1">
                    <a:lumMod val="50000"/>
                  </a:schemeClr>
                </a:solidFill>
              </a:rPr>
              <a:t>th</a:t>
            </a:r>
            <a:r>
              <a:rPr lang="en-US" sz="1800" dirty="0" smtClean="0">
                <a:solidFill>
                  <a:schemeClr val="bg1">
                    <a:lumMod val="50000"/>
                  </a:schemeClr>
                </a:solidFill>
              </a:rPr>
              <a:t> edition</a:t>
            </a:r>
            <a:endParaRPr lang="en-US" sz="1800" dirty="0">
              <a:solidFill>
                <a:schemeClr val="bg1">
                  <a:lumMod val="50000"/>
                </a:schemeClr>
              </a:solidFill>
            </a:endParaRPr>
          </a:p>
        </p:txBody>
      </p:sp>
    </p:spTree>
    <p:extLst>
      <p:ext uri="{BB962C8B-B14F-4D97-AF65-F5344CB8AC3E}">
        <p14:creationId xmlns:p14="http://schemas.microsoft.com/office/powerpoint/2010/main" val="56098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89264"/>
            <a:ext cx="8590280" cy="4601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890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2800" dirty="0" smtClean="0"/>
              <a:t>Molecular </a:t>
            </a:r>
            <a:r>
              <a:rPr lang="en-US" sz="2800" dirty="0"/>
              <a:t>Mechanisms of Vesicle Budding and Fusion</a:t>
            </a:r>
          </a:p>
          <a:p>
            <a:r>
              <a:rPr lang="en-US" sz="2800" dirty="0" smtClean="0"/>
              <a:t>Watch this video on </a:t>
            </a:r>
            <a:r>
              <a:rPr lang="en-US" sz="2800" dirty="0" err="1" smtClean="0"/>
              <a:t>GTPase</a:t>
            </a:r>
            <a:r>
              <a:rPr lang="en-US" sz="2800" dirty="0" smtClean="0"/>
              <a:t>:</a:t>
            </a:r>
          </a:p>
          <a:p>
            <a:r>
              <a:rPr lang="en-US" sz="2800" dirty="0">
                <a:hlinkClick r:id="rId3"/>
              </a:rPr>
              <a:t>https://www.youtube.com/watch?v=eohda8jt7KM</a:t>
            </a:r>
            <a:endParaRPr lang="en-US" sz="2800" dirty="0" smtClean="0"/>
          </a:p>
          <a:p>
            <a:r>
              <a:rPr lang="en-US" sz="2800" dirty="0" smtClean="0"/>
              <a:t>Watch this video on vesicle formation:</a:t>
            </a:r>
          </a:p>
          <a:p>
            <a:r>
              <a:rPr lang="en-US" sz="2800" dirty="0">
                <a:hlinkClick r:id="rId4"/>
              </a:rPr>
              <a:t>https://</a:t>
            </a:r>
            <a:r>
              <a:rPr lang="en-US" sz="2800" dirty="0" smtClean="0">
                <a:hlinkClick r:id="rId4"/>
              </a:rPr>
              <a:t>www.youtube.com/watch?v=Ecw1xYInizs</a:t>
            </a:r>
            <a:r>
              <a:rPr lang="en-US" sz="2800" dirty="0" smtClean="0"/>
              <a:t> </a:t>
            </a:r>
          </a:p>
          <a:p>
            <a:r>
              <a:rPr lang="en-US" sz="2800" dirty="0" smtClean="0"/>
              <a:t>Watch this video on vesicle docking and fusion:</a:t>
            </a:r>
          </a:p>
          <a:p>
            <a:r>
              <a:rPr lang="en-US" sz="2800" dirty="0">
                <a:hlinkClick r:id="rId5"/>
              </a:rPr>
              <a:t>https://www.youtube.com/watch?v=cP7g4TLSgrI</a:t>
            </a:r>
            <a:endParaRPr lang="en-US" sz="2800" dirty="0" smtClean="0"/>
          </a:p>
          <a:p>
            <a:endParaRPr lang="en-US" sz="28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414771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59" r="2019"/>
          <a:stretch/>
        </p:blipFill>
        <p:spPr>
          <a:xfrm rot="5400000">
            <a:off x="988216" y="764384"/>
            <a:ext cx="6557966" cy="518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657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G-proteins = </a:t>
            </a:r>
            <a:r>
              <a:rPr lang="en-US" dirty="0" err="1" smtClean="0"/>
              <a:t>GTPases</a:t>
            </a:r>
            <a:r>
              <a:rPr lang="en-US" dirty="0" smtClean="0"/>
              <a:t> = GTP-binding proteins</a:t>
            </a:r>
          </a:p>
          <a:p>
            <a:pPr lvl="2"/>
            <a:r>
              <a:rPr lang="en-US" dirty="0" smtClean="0"/>
              <a:t>Lots of uses</a:t>
            </a:r>
          </a:p>
          <a:p>
            <a:pPr lvl="2"/>
            <a:r>
              <a:rPr lang="en-US" dirty="0" smtClean="0"/>
              <a:t>Act as molecular switches inside the cell</a:t>
            </a:r>
          </a:p>
          <a:p>
            <a:pPr lvl="2"/>
            <a:r>
              <a:rPr lang="en-US" dirty="0" smtClean="0"/>
              <a:t>These are the ones we’ll talk about with vesicle formation and fusion:</a:t>
            </a:r>
          </a:p>
          <a:p>
            <a:pPr lvl="4"/>
            <a:r>
              <a:rPr lang="en-US" dirty="0" err="1" smtClean="0"/>
              <a:t>Sar</a:t>
            </a:r>
            <a:r>
              <a:rPr lang="en-US" dirty="0" smtClean="0"/>
              <a:t> 1 – COPII formation</a:t>
            </a:r>
          </a:p>
          <a:p>
            <a:pPr lvl="4"/>
            <a:r>
              <a:rPr lang="en-US" dirty="0" smtClean="0"/>
              <a:t>ARF – COPI formation and </a:t>
            </a:r>
            <a:r>
              <a:rPr lang="en-US" dirty="0" err="1" smtClean="0"/>
              <a:t>Clathrin</a:t>
            </a:r>
            <a:r>
              <a:rPr lang="en-US" dirty="0" smtClean="0"/>
              <a:t> formation</a:t>
            </a:r>
          </a:p>
          <a:p>
            <a:pPr lvl="4"/>
            <a:r>
              <a:rPr lang="en-US" dirty="0" err="1" smtClean="0"/>
              <a:t>Rab</a:t>
            </a:r>
            <a:r>
              <a:rPr lang="en-US" dirty="0" smtClean="0"/>
              <a:t> </a:t>
            </a:r>
            <a:r>
              <a:rPr lang="en-US" dirty="0" err="1" smtClean="0"/>
              <a:t>GTPases</a:t>
            </a:r>
            <a:r>
              <a:rPr lang="en-US" dirty="0" smtClean="0"/>
              <a:t> – vesicle fusion with appropriate membrane</a:t>
            </a:r>
            <a:endParaRPr lang="en-US" dirty="0"/>
          </a:p>
        </p:txBody>
      </p:sp>
    </p:spTree>
    <p:extLst>
      <p:ext uri="{BB962C8B-B14F-4D97-AF65-F5344CB8AC3E}">
        <p14:creationId xmlns:p14="http://schemas.microsoft.com/office/powerpoint/2010/main" val="2603971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938"/>
          <a:stretch/>
        </p:blipFill>
        <p:spPr>
          <a:xfrm>
            <a:off x="1676400" y="72189"/>
            <a:ext cx="5115592" cy="6477000"/>
          </a:xfrm>
        </p:spPr>
      </p:pic>
    </p:spTree>
    <p:extLst>
      <p:ext uri="{BB962C8B-B14F-4D97-AF65-F5344CB8AC3E}">
        <p14:creationId xmlns:p14="http://schemas.microsoft.com/office/powerpoint/2010/main" val="1307350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915" t="21434" r="30496" b="44523"/>
          <a:stretch/>
        </p:blipFill>
        <p:spPr>
          <a:xfrm>
            <a:off x="361229" y="1219200"/>
            <a:ext cx="8421541" cy="4290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507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Basic overview of vesicle formation</a:t>
            </a:r>
            <a:endParaRPr lang="en-US" sz="2800" dirty="0"/>
          </a:p>
        </p:txBody>
      </p:sp>
      <p:sp>
        <p:nvSpPr>
          <p:cNvPr id="4" name="AutoShape 2" descr="Image result for clathrin-coated vesicles transport selected car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lathrin-coated vesicles transport selected cargo&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lathrin-coated vesicles transport selected cargo&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19167" t="21838" r="19167" b="27767"/>
          <a:stretch/>
        </p:blipFill>
        <p:spPr>
          <a:xfrm>
            <a:off x="394448" y="1828800"/>
            <a:ext cx="8292352" cy="3810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048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Basic overview for vesicle delivery</a:t>
            </a:r>
            <a:endParaRPr lang="en-US" sz="2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3333" t="26285" r="11666" b="12945"/>
          <a:stretch/>
        </p:blipFill>
        <p:spPr>
          <a:xfrm>
            <a:off x="379141" y="1417638"/>
            <a:ext cx="8385717" cy="52093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208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lstStyle/>
          <a:p>
            <a:r>
              <a:rPr lang="en-US" dirty="0" smtClean="0"/>
              <a:t>Types of coat proteins used for vesicle formation:</a:t>
            </a:r>
          </a:p>
          <a:p>
            <a:pPr lvl="2"/>
            <a:r>
              <a:rPr lang="en-US" dirty="0" err="1" smtClean="0"/>
              <a:t>Clathrin</a:t>
            </a:r>
            <a:r>
              <a:rPr lang="en-US" dirty="0" smtClean="0"/>
              <a:t> and </a:t>
            </a:r>
            <a:r>
              <a:rPr lang="en-US" dirty="0" err="1" smtClean="0"/>
              <a:t>Adaptin</a:t>
            </a:r>
            <a:r>
              <a:rPr lang="en-US" dirty="0" smtClean="0"/>
              <a:t> I :  Golgi to Lysosome</a:t>
            </a:r>
          </a:p>
          <a:p>
            <a:pPr lvl="2"/>
            <a:r>
              <a:rPr lang="en-US" dirty="0" err="1" smtClean="0"/>
              <a:t>Clathrin</a:t>
            </a:r>
            <a:r>
              <a:rPr lang="en-US" dirty="0" smtClean="0"/>
              <a:t> and </a:t>
            </a:r>
            <a:r>
              <a:rPr lang="en-US" dirty="0" err="1" smtClean="0"/>
              <a:t>Adaptin</a:t>
            </a:r>
            <a:r>
              <a:rPr lang="en-US" dirty="0" smtClean="0"/>
              <a:t> 2 : Plasma membrane to Endosome</a:t>
            </a:r>
          </a:p>
          <a:p>
            <a:pPr lvl="2"/>
            <a:r>
              <a:rPr lang="en-US" dirty="0" smtClean="0"/>
              <a:t>COPI : </a:t>
            </a:r>
            <a:r>
              <a:rPr lang="en-US" i="1" dirty="0" smtClean="0"/>
              <a:t>cis</a:t>
            </a:r>
            <a:r>
              <a:rPr lang="en-US" dirty="0" smtClean="0"/>
              <a:t> Golgi to ER</a:t>
            </a:r>
          </a:p>
          <a:p>
            <a:pPr lvl="2"/>
            <a:r>
              <a:rPr lang="en-US" dirty="0" smtClean="0"/>
              <a:t>COPII : ER to </a:t>
            </a:r>
            <a:r>
              <a:rPr lang="en-US" i="1" dirty="0" smtClean="0"/>
              <a:t>cis</a:t>
            </a:r>
            <a:r>
              <a:rPr lang="en-US" dirty="0" smtClean="0"/>
              <a:t> Golgi</a:t>
            </a:r>
            <a:endParaRPr lang="en-US" dirty="0"/>
          </a:p>
        </p:txBody>
      </p:sp>
    </p:spTree>
    <p:extLst>
      <p:ext uri="{BB962C8B-B14F-4D97-AF65-F5344CB8AC3E}">
        <p14:creationId xmlns:p14="http://schemas.microsoft.com/office/powerpoint/2010/main" val="2559262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V-Snares</a:t>
            </a:r>
          </a:p>
          <a:p>
            <a:pPr lvl="2"/>
            <a:r>
              <a:rPr lang="en-US" dirty="0" smtClean="0"/>
              <a:t>Proteins that are embedded within forming vesicle that will join with appropriate t-Snare on the target membrane</a:t>
            </a:r>
          </a:p>
          <a:p>
            <a:r>
              <a:rPr lang="en-US" dirty="0" smtClean="0"/>
              <a:t>T-Snares</a:t>
            </a:r>
          </a:p>
          <a:p>
            <a:pPr lvl="2"/>
            <a:r>
              <a:rPr lang="en-US" dirty="0" smtClean="0"/>
              <a:t>Proteins within the target membrane that look for v-Snares for docking and fusion</a:t>
            </a:r>
          </a:p>
          <a:p>
            <a:pPr lvl="2"/>
            <a:endParaRPr lang="en-US" dirty="0"/>
          </a:p>
          <a:p>
            <a:pPr lvl="2"/>
            <a:r>
              <a:rPr lang="en-US" dirty="0" smtClean="0"/>
              <a:t>The specificity of these determines where the vesicle will travel to</a:t>
            </a:r>
            <a:endParaRPr lang="en-US" dirty="0"/>
          </a:p>
        </p:txBody>
      </p:sp>
    </p:spTree>
    <p:extLst>
      <p:ext uri="{BB962C8B-B14F-4D97-AF65-F5344CB8AC3E}">
        <p14:creationId xmlns:p14="http://schemas.microsoft.com/office/powerpoint/2010/main" val="147657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In the previous chapter, we talked about protein transport into the mitochondria, chloroplast, peroxisome, nucleus and ER</a:t>
            </a:r>
          </a:p>
          <a:p>
            <a:pPr lvl="2"/>
            <a:r>
              <a:rPr lang="en-US" dirty="0" smtClean="0"/>
              <a:t>Signal based trafficking </a:t>
            </a:r>
          </a:p>
          <a:p>
            <a:r>
              <a:rPr lang="en-US" dirty="0" smtClean="0"/>
              <a:t>Now we will talk about vesicle based trafficking, the secretory pathway</a:t>
            </a:r>
          </a:p>
          <a:p>
            <a:pPr lvl="2"/>
            <a:r>
              <a:rPr lang="en-US" dirty="0" smtClean="0"/>
              <a:t> Entry into the ER lumen is usually only the first step for proteins taking this path</a:t>
            </a:r>
          </a:p>
          <a:p>
            <a:pPr lvl="2"/>
            <a:r>
              <a:rPr lang="en-US" dirty="0" smtClean="0"/>
              <a:t>We will also talk about the endocytic pathway which shares similarities to the secretory pathway</a:t>
            </a:r>
            <a:endParaRPr lang="en-US" dirty="0"/>
          </a:p>
        </p:txBody>
      </p:sp>
    </p:spTree>
    <p:extLst>
      <p:ext uri="{BB962C8B-B14F-4D97-AF65-F5344CB8AC3E}">
        <p14:creationId xmlns:p14="http://schemas.microsoft.com/office/powerpoint/2010/main" val="424109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1000" y="838200"/>
            <a:ext cx="8529637" cy="5407736"/>
          </a:xfrm>
          <a:prstGeom prst="rect">
            <a:avLst/>
          </a:prstGeom>
        </p:spPr>
      </p:pic>
    </p:spTree>
    <p:extLst>
      <p:ext uri="{BB962C8B-B14F-4D97-AF65-F5344CB8AC3E}">
        <p14:creationId xmlns:p14="http://schemas.microsoft.com/office/powerpoint/2010/main" val="393279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
            <a:ext cx="4114800" cy="20280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796" y="304800"/>
            <a:ext cx="4472404" cy="2590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556226"/>
            <a:ext cx="4061996" cy="251843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3896657"/>
            <a:ext cx="4343400" cy="2181007"/>
          </a:xfrm>
          <a:prstGeom prst="rect">
            <a:avLst/>
          </a:prstGeom>
        </p:spPr>
      </p:pic>
    </p:spTree>
    <p:extLst>
      <p:ext uri="{BB962C8B-B14F-4D97-AF65-F5344CB8AC3E}">
        <p14:creationId xmlns:p14="http://schemas.microsoft.com/office/powerpoint/2010/main" val="168827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7" t="3564" r="7936" b="18014"/>
          <a:stretch/>
        </p:blipFill>
        <p:spPr>
          <a:xfrm>
            <a:off x="152400" y="762000"/>
            <a:ext cx="5334000" cy="5029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715000" y="2057400"/>
            <a:ext cx="3354829" cy="2585323"/>
          </a:xfrm>
          <a:prstGeom prst="rect">
            <a:avLst/>
          </a:prstGeom>
          <a:noFill/>
        </p:spPr>
        <p:txBody>
          <a:bodyPr wrap="none" rtlCol="0">
            <a:spAutoFit/>
          </a:bodyPr>
          <a:lstStyle/>
          <a:p>
            <a:r>
              <a:rPr lang="en-US" b="1" dirty="0"/>
              <a:t>Coated vesicles accumulate </a:t>
            </a:r>
            <a:endParaRPr lang="en-US" b="1" dirty="0" smtClean="0"/>
          </a:p>
          <a:p>
            <a:r>
              <a:rPr lang="en-US" b="1" dirty="0" smtClean="0"/>
              <a:t>during </a:t>
            </a:r>
            <a:r>
              <a:rPr lang="en-US" b="1" dirty="0"/>
              <a:t>in vitro budding reactions </a:t>
            </a:r>
            <a:endParaRPr lang="en-US" b="1" dirty="0" smtClean="0"/>
          </a:p>
          <a:p>
            <a:r>
              <a:rPr lang="en-US" b="1" dirty="0" smtClean="0"/>
              <a:t>in </a:t>
            </a:r>
            <a:r>
              <a:rPr lang="en-US" b="1" dirty="0"/>
              <a:t>the presence of </a:t>
            </a:r>
            <a:r>
              <a:rPr lang="en-US" b="1" dirty="0" smtClean="0"/>
              <a:t>a</a:t>
            </a:r>
          </a:p>
          <a:p>
            <a:r>
              <a:rPr lang="en-US" b="1" dirty="0" err="1" smtClean="0"/>
              <a:t>nonhydrolyzable</a:t>
            </a:r>
            <a:r>
              <a:rPr lang="en-US" b="1" dirty="0" smtClean="0"/>
              <a:t> </a:t>
            </a:r>
            <a:r>
              <a:rPr lang="en-US" b="1" dirty="0"/>
              <a:t>analog of </a:t>
            </a:r>
            <a:r>
              <a:rPr lang="en-US" b="1" dirty="0" smtClean="0"/>
              <a:t>GTP</a:t>
            </a:r>
          </a:p>
          <a:p>
            <a:endParaRPr lang="en-US" b="1" dirty="0"/>
          </a:p>
          <a:p>
            <a:r>
              <a:rPr lang="en-US" b="1" dirty="0" smtClean="0"/>
              <a:t>If the GTP cannot be </a:t>
            </a:r>
          </a:p>
          <a:p>
            <a:r>
              <a:rPr lang="en-US" b="1" dirty="0"/>
              <a:t>h</a:t>
            </a:r>
            <a:r>
              <a:rPr lang="en-US" b="1" dirty="0" smtClean="0"/>
              <a:t>ydrolyzed, then the coat </a:t>
            </a:r>
          </a:p>
          <a:p>
            <a:r>
              <a:rPr lang="en-US" b="1" dirty="0"/>
              <a:t>p</a:t>
            </a:r>
            <a:r>
              <a:rPr lang="en-US" b="1" dirty="0" smtClean="0"/>
              <a:t>roteins remain (not what you</a:t>
            </a:r>
          </a:p>
          <a:p>
            <a:r>
              <a:rPr lang="en-US" b="1" dirty="0"/>
              <a:t>w</a:t>
            </a:r>
            <a:r>
              <a:rPr lang="en-US" b="1" dirty="0" smtClean="0"/>
              <a:t>ant)</a:t>
            </a:r>
            <a:endParaRPr lang="en-US" dirty="0"/>
          </a:p>
        </p:txBody>
      </p:sp>
    </p:spTree>
    <p:extLst>
      <p:ext uri="{BB962C8B-B14F-4D97-AF65-F5344CB8AC3E}">
        <p14:creationId xmlns:p14="http://schemas.microsoft.com/office/powerpoint/2010/main" val="56661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568" y="222504"/>
            <a:ext cx="6150864" cy="6412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719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8587" y="495300"/>
            <a:ext cx="8886825" cy="586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751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224"/>
          <a:stretch/>
        </p:blipFill>
        <p:spPr>
          <a:xfrm>
            <a:off x="1018032" y="222504"/>
            <a:ext cx="7107936" cy="5949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6038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5116" y="381000"/>
            <a:ext cx="8229600" cy="4525963"/>
          </a:xfrm>
        </p:spPr>
        <p:txBody>
          <a:bodyPr/>
          <a:lstStyle/>
          <a:p>
            <a:r>
              <a:rPr lang="en-US" dirty="0" smtClean="0"/>
              <a:t>Golgi </a:t>
            </a:r>
            <a:r>
              <a:rPr lang="en-US" dirty="0" err="1" smtClean="0"/>
              <a:t>cisternal</a:t>
            </a:r>
            <a:r>
              <a:rPr lang="en-US" dirty="0" smtClean="0"/>
              <a:t> maturation:</a:t>
            </a:r>
          </a:p>
          <a:p>
            <a:r>
              <a:rPr lang="en-US" dirty="0"/>
              <a:t> </a:t>
            </a:r>
            <a:r>
              <a:rPr lang="en-US" dirty="0" smtClean="0"/>
              <a:t>Watch this video: </a:t>
            </a:r>
            <a:r>
              <a:rPr lang="en-US" sz="2400" dirty="0">
                <a:hlinkClick r:id="rId3"/>
              </a:rPr>
              <a:t>https://www.youtube.com/watch?v=yI5x3yI3frU</a:t>
            </a:r>
            <a:endParaRPr lang="en-US" sz="2400" dirty="0"/>
          </a:p>
        </p:txBody>
      </p:sp>
      <p:pic>
        <p:nvPicPr>
          <p:cNvPr id="2" name="Picture 1"/>
          <p:cNvPicPr>
            <a:picLocks noChangeAspect="1"/>
          </p:cNvPicPr>
          <p:nvPr/>
        </p:nvPicPr>
        <p:blipFill>
          <a:blip r:embed="rId4"/>
          <a:stretch>
            <a:fillRect/>
          </a:stretch>
        </p:blipFill>
        <p:spPr>
          <a:xfrm>
            <a:off x="272716" y="2971800"/>
            <a:ext cx="8534400" cy="2705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8429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800184"/>
            <a:ext cx="4847537" cy="5029200"/>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1"/>
          </p:nvPr>
        </p:nvSpPr>
        <p:spPr>
          <a:xfrm>
            <a:off x="152400" y="1295400"/>
            <a:ext cx="4038600" cy="4525963"/>
          </a:xfrm>
        </p:spPr>
        <p:txBody>
          <a:bodyPr/>
          <a:lstStyle/>
          <a:p>
            <a:pPr marL="171450" indent="-171450"/>
            <a:r>
              <a:rPr lang="en-US" sz="1200" dirty="0"/>
              <a:t>Five </a:t>
            </a:r>
            <a:r>
              <a:rPr lang="en-US" sz="1200" dirty="0" smtClean="0"/>
              <a:t>destinations from the </a:t>
            </a:r>
            <a:r>
              <a:rPr lang="en-US" sz="1200" i="1" dirty="0" smtClean="0"/>
              <a:t>trans</a:t>
            </a:r>
            <a:r>
              <a:rPr lang="en-US" sz="1200" dirty="0" smtClean="0"/>
              <a:t>-Golgi:</a:t>
            </a:r>
            <a:endParaRPr lang="en-US" sz="1200" dirty="0"/>
          </a:p>
          <a:p>
            <a:pPr marL="628650" lvl="1" indent="-171450">
              <a:buFont typeface="Arial" panose="020B0604020202020204" pitchFamily="34" charset="0"/>
              <a:buChar char="•"/>
            </a:pPr>
            <a:r>
              <a:rPr lang="en-US" sz="1200" dirty="0"/>
              <a:t>(1) COPI vesicles: retrograde transport of Golgi enzymes to the </a:t>
            </a:r>
            <a:r>
              <a:rPr lang="en-US" sz="1200" i="1" dirty="0"/>
              <a:t>trans</a:t>
            </a:r>
            <a:r>
              <a:rPr lang="en-US" sz="1200" dirty="0"/>
              <a:t>- Golgi (</a:t>
            </a:r>
            <a:r>
              <a:rPr lang="en-US" sz="1200" dirty="0" err="1"/>
              <a:t>cisternal</a:t>
            </a:r>
            <a:r>
              <a:rPr lang="en-US" sz="1200" dirty="0"/>
              <a:t> progression process) </a:t>
            </a:r>
          </a:p>
          <a:p>
            <a:pPr marL="628650" lvl="1" indent="-171450">
              <a:buFont typeface="Arial" panose="020B0604020202020204" pitchFamily="34" charset="0"/>
              <a:buChar char="•"/>
            </a:pPr>
            <a:r>
              <a:rPr lang="en-US" sz="1200" dirty="0"/>
              <a:t>(2) AP complex vesicles (may have </a:t>
            </a:r>
            <a:r>
              <a:rPr lang="en-US" sz="1200" dirty="0" err="1"/>
              <a:t>clathrin</a:t>
            </a:r>
            <a:r>
              <a:rPr lang="en-US" sz="1200" dirty="0"/>
              <a:t> coat): transport  lysosomal enzymes directly to lysosomes </a:t>
            </a:r>
          </a:p>
          <a:p>
            <a:pPr marL="628650" lvl="1" indent="-171450">
              <a:buFont typeface="Arial" panose="020B0604020202020204" pitchFamily="34" charset="0"/>
              <a:buChar char="•"/>
            </a:pPr>
            <a:r>
              <a:rPr lang="en-US" sz="1200" dirty="0"/>
              <a:t>(3) </a:t>
            </a:r>
            <a:r>
              <a:rPr lang="en-US" sz="1200" dirty="0" err="1"/>
              <a:t>Clathrin</a:t>
            </a:r>
            <a:r>
              <a:rPr lang="en-US" sz="1200" dirty="0"/>
              <a:t>-coated (+AP2) vesicles: transport lysosomal enzymes to late endosomes for eventual delivery to lysosomes</a:t>
            </a:r>
          </a:p>
          <a:p>
            <a:pPr marL="628650" lvl="1" indent="-171450">
              <a:buFont typeface="Arial" panose="020B0604020202020204" pitchFamily="34" charset="0"/>
              <a:buChar char="•"/>
            </a:pPr>
            <a:r>
              <a:rPr lang="en-US" sz="1200" dirty="0"/>
              <a:t>(4) Constitutive secretory vesicles (unknown coat): </a:t>
            </a:r>
          </a:p>
          <a:p>
            <a:pPr marL="1085850" lvl="2" indent="-171450"/>
            <a:r>
              <a:rPr lang="en-US" sz="1200" dirty="0"/>
              <a:t>Transport constitutively secreted proteins and plasma membrane proteins to the plasma membrane. </a:t>
            </a:r>
          </a:p>
          <a:p>
            <a:pPr marL="1085850" lvl="2" indent="-171450"/>
            <a:r>
              <a:rPr lang="en-US" sz="1200" dirty="0"/>
              <a:t>Cargo proteins include ECM proteins, blood proteins, immunoglobulins. </a:t>
            </a:r>
          </a:p>
          <a:p>
            <a:pPr marL="628650" lvl="1" indent="-171450">
              <a:buFont typeface="Arial" panose="020B0604020202020204" pitchFamily="34" charset="0"/>
              <a:buChar char="•"/>
            </a:pPr>
            <a:r>
              <a:rPr lang="en-US" sz="1200" dirty="0"/>
              <a:t>(5) Regulated secretory vesicles (unknown coat): </a:t>
            </a:r>
          </a:p>
          <a:p>
            <a:pPr marL="1085850" lvl="2" indent="-171450"/>
            <a:r>
              <a:rPr lang="en-US" sz="1200" dirty="0"/>
              <a:t>Store and process secreted proteins until signaled to fuse with the plasma membrane to secrete the proteins </a:t>
            </a:r>
          </a:p>
          <a:p>
            <a:pPr marL="1085850" lvl="2" indent="-171450"/>
            <a:r>
              <a:rPr lang="en-US" sz="1200" dirty="0"/>
              <a:t>Cargo proteins include digestive enzymes and peptide hormones </a:t>
            </a:r>
          </a:p>
          <a:p>
            <a:endParaRPr lang="en-US" dirty="0"/>
          </a:p>
        </p:txBody>
      </p:sp>
    </p:spTree>
    <p:extLst>
      <p:ext uri="{BB962C8B-B14F-4D97-AF65-F5344CB8AC3E}">
        <p14:creationId xmlns:p14="http://schemas.microsoft.com/office/powerpoint/2010/main" val="181451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7433"/>
            <a:ext cx="4913376" cy="641299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638800" y="838200"/>
            <a:ext cx="3315331" cy="1200329"/>
          </a:xfrm>
          <a:prstGeom prst="rect">
            <a:avLst/>
          </a:prstGeom>
          <a:noFill/>
        </p:spPr>
        <p:txBody>
          <a:bodyPr wrap="none" rtlCol="0">
            <a:spAutoFit/>
          </a:bodyPr>
          <a:lstStyle/>
          <a:p>
            <a:r>
              <a:rPr lang="en-US" dirty="0" smtClean="0">
                <a:latin typeface="Comic Sans MS" panose="030F0702030302020204" pitchFamily="66" charset="0"/>
              </a:rPr>
              <a:t>Dynamin catalyzes hydrolysis</a:t>
            </a:r>
          </a:p>
          <a:p>
            <a:r>
              <a:rPr lang="en-US" dirty="0">
                <a:latin typeface="Comic Sans MS" panose="030F0702030302020204" pitchFamily="66" charset="0"/>
              </a:rPr>
              <a:t>o</a:t>
            </a:r>
            <a:r>
              <a:rPr lang="en-US" dirty="0" smtClean="0">
                <a:latin typeface="Comic Sans MS" panose="030F0702030302020204" pitchFamily="66" charset="0"/>
              </a:rPr>
              <a:t>f GTP causing pinching and</a:t>
            </a:r>
          </a:p>
          <a:p>
            <a:r>
              <a:rPr lang="en-US" dirty="0">
                <a:latin typeface="Comic Sans MS" panose="030F0702030302020204" pitchFamily="66" charset="0"/>
              </a:rPr>
              <a:t>r</a:t>
            </a:r>
            <a:r>
              <a:rPr lang="en-US" dirty="0" smtClean="0">
                <a:latin typeface="Comic Sans MS" panose="030F0702030302020204" pitchFamily="66" charset="0"/>
              </a:rPr>
              <a:t>elease of vesicle from </a:t>
            </a:r>
          </a:p>
          <a:p>
            <a:r>
              <a:rPr lang="en-US" dirty="0">
                <a:latin typeface="Comic Sans MS" panose="030F0702030302020204" pitchFamily="66" charset="0"/>
              </a:rPr>
              <a:t>d</a:t>
            </a:r>
            <a:r>
              <a:rPr lang="en-US" dirty="0" smtClean="0">
                <a:latin typeface="Comic Sans MS" panose="030F0702030302020204" pitchFamily="66" charset="0"/>
              </a:rPr>
              <a:t>onor membrane</a:t>
            </a:r>
            <a:endParaRPr lang="en-US" dirty="0">
              <a:latin typeface="Comic Sans MS" panose="030F0702030302020204" pitchFamily="66" charset="0"/>
            </a:endParaRPr>
          </a:p>
        </p:txBody>
      </p:sp>
    </p:spTree>
    <p:extLst>
      <p:ext uri="{BB962C8B-B14F-4D97-AF65-F5344CB8AC3E}">
        <p14:creationId xmlns:p14="http://schemas.microsoft.com/office/powerpoint/2010/main" val="378901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85800" y="381000"/>
            <a:ext cx="7953375" cy="4189572"/>
          </a:xfrm>
          <a:prstGeom prst="rect">
            <a:avLst/>
          </a:prstGeom>
        </p:spPr>
      </p:pic>
      <p:sp>
        <p:nvSpPr>
          <p:cNvPr id="10" name="TextBox 9"/>
          <p:cNvSpPr txBox="1"/>
          <p:nvPr/>
        </p:nvSpPr>
        <p:spPr>
          <a:xfrm>
            <a:off x="416803" y="5105400"/>
            <a:ext cx="8727197" cy="954107"/>
          </a:xfrm>
          <a:prstGeom prst="rect">
            <a:avLst/>
          </a:prstGeom>
          <a:noFill/>
        </p:spPr>
        <p:txBody>
          <a:bodyPr wrap="none" rtlCol="0">
            <a:spAutoFit/>
          </a:bodyPr>
          <a:lstStyle/>
          <a:p>
            <a:r>
              <a:rPr lang="en-US" sz="2800" dirty="0" smtClean="0"/>
              <a:t>Watch this video on how proteins make it to the lysosome:</a:t>
            </a:r>
          </a:p>
          <a:p>
            <a:r>
              <a:rPr lang="en-US" sz="2800" dirty="0">
                <a:hlinkClick r:id="rId4"/>
              </a:rPr>
              <a:t>https://www.youtube.com/watch?v=OuPEXvhJ5dc</a:t>
            </a:r>
            <a:endParaRPr lang="en-US" sz="2800" dirty="0"/>
          </a:p>
        </p:txBody>
      </p:sp>
    </p:spTree>
    <p:extLst>
      <p:ext uri="{BB962C8B-B14F-4D97-AF65-F5344CB8AC3E}">
        <p14:creationId xmlns:p14="http://schemas.microsoft.com/office/powerpoint/2010/main" val="336332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Secretory pathway</a:t>
            </a:r>
          </a:p>
          <a:p>
            <a:pPr lvl="2"/>
            <a:r>
              <a:rPr lang="en-US" dirty="0" smtClean="0"/>
              <a:t>Named this because it was initially studied in dedicated secretory that produce and secrete large amounts of proteins</a:t>
            </a:r>
          </a:p>
          <a:p>
            <a:pPr lvl="4"/>
            <a:r>
              <a:rPr lang="en-US" dirty="0" smtClean="0"/>
              <a:t>Such as insulin and digestive enzymes</a:t>
            </a:r>
          </a:p>
          <a:p>
            <a:pPr lvl="2"/>
            <a:r>
              <a:rPr lang="en-US" dirty="0" smtClean="0"/>
              <a:t>Later discovered same pathway used for distribution of proteins that go from ER to other destinations in cell</a:t>
            </a:r>
            <a:endParaRPr lang="en-US" dirty="0"/>
          </a:p>
        </p:txBody>
      </p:sp>
    </p:spTree>
    <p:extLst>
      <p:ext uri="{BB962C8B-B14F-4D97-AF65-F5344CB8AC3E}">
        <p14:creationId xmlns:p14="http://schemas.microsoft.com/office/powerpoint/2010/main" val="490511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87" y="152400"/>
            <a:ext cx="8229600" cy="4525963"/>
          </a:xfrm>
        </p:spPr>
        <p:txBody>
          <a:bodyPr/>
          <a:lstStyle/>
          <a:p>
            <a:r>
              <a:rPr lang="en-US" dirty="0" smtClean="0"/>
              <a:t>Sorting proteins to the apical or basolateral region of polarized cells</a:t>
            </a:r>
          </a:p>
          <a:p>
            <a:pPr lvl="2"/>
            <a:r>
              <a:rPr lang="en-US" dirty="0" smtClean="0"/>
              <a:t>Polarized epithelial cells are divided into the apical and basolateral sides</a:t>
            </a:r>
          </a:p>
          <a:p>
            <a:pPr lvl="3"/>
            <a:r>
              <a:rPr lang="en-US" dirty="0" smtClean="0"/>
              <a:t>Tight junctions prevent movement of plasma-membrane proteins between </a:t>
            </a:r>
            <a:r>
              <a:rPr lang="en-US" dirty="0" smtClean="0"/>
              <a:t>them</a:t>
            </a:r>
          </a:p>
          <a:p>
            <a:pPr lvl="3"/>
            <a:r>
              <a:rPr lang="en-US" dirty="0" smtClean="0"/>
              <a:t>There are several sorting mechanisms to make sure that proteins are sorted correctly and make it to the apical or basolateral surface depending on where they need to be to be transported to </a:t>
            </a:r>
            <a:endParaRPr lang="en-US" dirty="0"/>
          </a:p>
        </p:txBody>
      </p:sp>
      <p:pic>
        <p:nvPicPr>
          <p:cNvPr id="4" name="Picture 3"/>
          <p:cNvPicPr>
            <a:picLocks noChangeAspect="1"/>
          </p:cNvPicPr>
          <p:nvPr/>
        </p:nvPicPr>
        <p:blipFill>
          <a:blip r:embed="rId2"/>
          <a:stretch>
            <a:fillRect/>
          </a:stretch>
        </p:blipFill>
        <p:spPr>
          <a:xfrm>
            <a:off x="4038600" y="3697186"/>
            <a:ext cx="4243387" cy="2856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177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4419600" cy="4525963"/>
          </a:xfrm>
        </p:spPr>
        <p:txBody>
          <a:bodyPr>
            <a:normAutofit/>
          </a:bodyPr>
          <a:lstStyle/>
          <a:p>
            <a:pPr marL="0" indent="0">
              <a:buNone/>
            </a:pPr>
            <a:r>
              <a:rPr lang="en-US" sz="2800" dirty="0" smtClean="0"/>
              <a:t>Receptor-Mediated Endocytosis</a:t>
            </a:r>
          </a:p>
          <a:p>
            <a:pPr lvl="2"/>
            <a:r>
              <a:rPr lang="en-US" sz="2000" dirty="0" smtClean="0"/>
              <a:t>Specific receptor on cell membrane binds tightly to a macromolecule, then that part of the membrane buds inward to form pit and pinches off</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9995"/>
          <a:stretch/>
        </p:blipFill>
        <p:spPr>
          <a:xfrm>
            <a:off x="4724400" y="1159046"/>
            <a:ext cx="4191000" cy="4578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1308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276600"/>
            <a:ext cx="4499257" cy="3258747"/>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39271" y="152400"/>
            <a:ext cx="8884676" cy="3416320"/>
          </a:xfrm>
          <a:prstGeom prst="rect">
            <a:avLst/>
          </a:prstGeom>
          <a:noFill/>
        </p:spPr>
        <p:txBody>
          <a:bodyPr wrap="none" rtlCol="0">
            <a:spAutoFit/>
          </a:bodyPr>
          <a:lstStyle/>
          <a:p>
            <a:r>
              <a:rPr lang="en-US" sz="2400" b="1" dirty="0" smtClean="0"/>
              <a:t>Model </a:t>
            </a:r>
            <a:r>
              <a:rPr lang="en-US" sz="2400" b="1" dirty="0"/>
              <a:t>of low-density lipoprotein (LDL).</a:t>
            </a:r>
          </a:p>
          <a:p>
            <a:pPr marL="171450" indent="-171450">
              <a:buFont typeface="Arial" panose="020B0604020202020204" pitchFamily="34" charset="0"/>
              <a:buChar char="•"/>
            </a:pPr>
            <a:r>
              <a:rPr lang="en-US" sz="2400" dirty="0"/>
              <a:t>Cells take up lipids from the blood in the form of large, well-defined </a:t>
            </a:r>
            <a:endParaRPr lang="en-US" sz="2400" dirty="0" smtClean="0"/>
          </a:p>
          <a:p>
            <a:r>
              <a:rPr lang="en-US" sz="2400" dirty="0" smtClean="0"/>
              <a:t>lipoprotein </a:t>
            </a:r>
            <a:r>
              <a:rPr lang="en-US" sz="2400" dirty="0"/>
              <a:t>complexes.</a:t>
            </a:r>
          </a:p>
          <a:p>
            <a:pPr marL="171450" indent="-171450">
              <a:buFont typeface="Arial" panose="020B0604020202020204" pitchFamily="34" charset="0"/>
              <a:buChar char="•"/>
            </a:pPr>
            <a:r>
              <a:rPr lang="en-US" sz="2400" dirty="0"/>
              <a:t>All classes of lipoproteins have the same general structure: </a:t>
            </a:r>
          </a:p>
          <a:p>
            <a:pPr marL="628650" lvl="1" indent="-171450">
              <a:buFont typeface="Arial" panose="020B0604020202020204" pitchFamily="34" charset="0"/>
              <a:buChar char="•"/>
            </a:pPr>
            <a:r>
              <a:rPr lang="en-US" sz="2400" dirty="0"/>
              <a:t>Shell composed of apolipoprotein and a phospholipid </a:t>
            </a:r>
            <a:r>
              <a:rPr lang="en-US" sz="2400" dirty="0" smtClean="0"/>
              <a:t>monolayer</a:t>
            </a:r>
          </a:p>
          <a:p>
            <a:pPr lvl="1"/>
            <a:r>
              <a:rPr lang="en-US" sz="2400" dirty="0" smtClean="0"/>
              <a:t>(not </a:t>
            </a:r>
            <a:r>
              <a:rPr lang="en-US" sz="2400" dirty="0"/>
              <a:t>bilayer) containing cholesterol</a:t>
            </a:r>
          </a:p>
          <a:p>
            <a:pPr marL="628650" lvl="1" indent="-171450">
              <a:buFont typeface="Arial" panose="020B0604020202020204" pitchFamily="34" charset="0"/>
              <a:buChar char="•"/>
            </a:pPr>
            <a:r>
              <a:rPr lang="en-US" sz="2400" dirty="0"/>
              <a:t>Hydrophobic core composed mostly of cholesteryl </a:t>
            </a:r>
            <a:endParaRPr lang="en-US" sz="2400" dirty="0" smtClean="0"/>
          </a:p>
          <a:p>
            <a:pPr lvl="1"/>
            <a:r>
              <a:rPr lang="en-US" sz="2400" dirty="0" smtClean="0"/>
              <a:t>esters/triglycerides </a:t>
            </a:r>
            <a:r>
              <a:rPr lang="en-US" sz="2400" dirty="0"/>
              <a:t>(with minor amounts of other neutral lipids </a:t>
            </a:r>
            <a:endParaRPr lang="en-US" sz="2400" dirty="0" smtClean="0"/>
          </a:p>
          <a:p>
            <a:pPr lvl="1"/>
            <a:r>
              <a:rPr lang="en-US" sz="2400" dirty="0" smtClean="0"/>
              <a:t>[</a:t>
            </a:r>
            <a:r>
              <a:rPr lang="en-US" sz="2400" dirty="0"/>
              <a:t>e.g., some vitamins])</a:t>
            </a:r>
          </a:p>
        </p:txBody>
      </p:sp>
      <p:sp>
        <p:nvSpPr>
          <p:cNvPr id="4" name="TextBox 3"/>
          <p:cNvSpPr txBox="1"/>
          <p:nvPr/>
        </p:nvSpPr>
        <p:spPr>
          <a:xfrm>
            <a:off x="122140" y="4576985"/>
            <a:ext cx="3881191" cy="954107"/>
          </a:xfrm>
          <a:prstGeom prst="rect">
            <a:avLst/>
          </a:prstGeom>
          <a:noFill/>
        </p:spPr>
        <p:txBody>
          <a:bodyPr wrap="none" rtlCol="0">
            <a:spAutoFit/>
          </a:bodyPr>
          <a:lstStyle/>
          <a:p>
            <a:r>
              <a:rPr lang="en-US" sz="2800" dirty="0" smtClean="0"/>
              <a:t>LDL is bad cholesterol</a:t>
            </a:r>
          </a:p>
          <a:p>
            <a:r>
              <a:rPr lang="en-US" sz="2800" dirty="0" smtClean="0"/>
              <a:t>HDL is “good” cholesterol</a:t>
            </a:r>
            <a:endParaRPr lang="en-US" sz="2800" dirty="0"/>
          </a:p>
        </p:txBody>
      </p:sp>
    </p:spTree>
    <p:extLst>
      <p:ext uri="{BB962C8B-B14F-4D97-AF65-F5344CB8AC3E}">
        <p14:creationId xmlns:p14="http://schemas.microsoft.com/office/powerpoint/2010/main" val="2426128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90600"/>
            <a:ext cx="5887276" cy="503529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248400" y="2209800"/>
            <a:ext cx="2991525" cy="1600438"/>
          </a:xfrm>
          <a:prstGeom prst="rect">
            <a:avLst/>
          </a:prstGeom>
          <a:noFill/>
        </p:spPr>
        <p:txBody>
          <a:bodyPr wrap="none" rtlCol="0">
            <a:spAutoFit/>
          </a:bodyPr>
          <a:lstStyle/>
          <a:p>
            <a:r>
              <a:rPr lang="en-US" sz="1400" dirty="0" smtClean="0">
                <a:latin typeface="Comic Sans MS" panose="030F0702030302020204" pitchFamily="66" charset="0"/>
              </a:rPr>
              <a:t>If a genetic condition causes </a:t>
            </a:r>
          </a:p>
          <a:p>
            <a:r>
              <a:rPr lang="en-US" sz="1400" dirty="0" smtClean="0">
                <a:latin typeface="Comic Sans MS" panose="030F0702030302020204" pitchFamily="66" charset="0"/>
              </a:rPr>
              <a:t>you to express less LDL </a:t>
            </a:r>
          </a:p>
          <a:p>
            <a:r>
              <a:rPr lang="en-US" sz="1400" dirty="0" smtClean="0">
                <a:latin typeface="Comic Sans MS" panose="030F0702030302020204" pitchFamily="66" charset="0"/>
              </a:rPr>
              <a:t>receptors and/or if you intake </a:t>
            </a:r>
          </a:p>
          <a:p>
            <a:r>
              <a:rPr lang="en-US" sz="1400" dirty="0" smtClean="0">
                <a:latin typeface="Comic Sans MS" panose="030F0702030302020204" pitchFamily="66" charset="0"/>
              </a:rPr>
              <a:t>an overabundance of cholesterol, </a:t>
            </a:r>
          </a:p>
          <a:p>
            <a:r>
              <a:rPr lang="en-US" sz="1400" dirty="0" smtClean="0">
                <a:latin typeface="Comic Sans MS" panose="030F0702030302020204" pitchFamily="66" charset="0"/>
              </a:rPr>
              <a:t>cholesterol can stay in your </a:t>
            </a:r>
          </a:p>
          <a:p>
            <a:r>
              <a:rPr lang="en-US" sz="1400" dirty="0" smtClean="0">
                <a:latin typeface="Comic Sans MS" panose="030F0702030302020204" pitchFamily="66" charset="0"/>
              </a:rPr>
              <a:t>blood vessels and cause plaques </a:t>
            </a:r>
          </a:p>
          <a:p>
            <a:r>
              <a:rPr lang="en-US" sz="1400" dirty="0">
                <a:latin typeface="Comic Sans MS" panose="030F0702030302020204" pitchFamily="66" charset="0"/>
              </a:rPr>
              <a:t>t</a:t>
            </a:r>
            <a:r>
              <a:rPr lang="en-US" sz="1400" dirty="0" smtClean="0">
                <a:latin typeface="Comic Sans MS" panose="030F0702030302020204" pitchFamily="66" charset="0"/>
              </a:rPr>
              <a:t>o form</a:t>
            </a:r>
            <a:endParaRPr lang="en-US" sz="1400" dirty="0">
              <a:latin typeface="Comic Sans MS" panose="030F0702030302020204" pitchFamily="66" charset="0"/>
            </a:endParaRPr>
          </a:p>
        </p:txBody>
      </p:sp>
    </p:spTree>
    <p:extLst>
      <p:ext uri="{BB962C8B-B14F-4D97-AF65-F5344CB8AC3E}">
        <p14:creationId xmlns:p14="http://schemas.microsoft.com/office/powerpoint/2010/main" val="2688286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30352"/>
            <a:ext cx="8534400" cy="5797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0890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 </a:t>
            </a:r>
            <a:r>
              <a:rPr lang="en-US" dirty="0"/>
              <a:t>How are different coat proteins recruited to different sites within the cell? </a:t>
            </a:r>
          </a:p>
          <a:p>
            <a:pPr marL="0" indent="0">
              <a:buNone/>
            </a:pPr>
            <a:r>
              <a:rPr lang="en-US" dirty="0" smtClean="0"/>
              <a:t>	</a:t>
            </a:r>
            <a:r>
              <a:rPr lang="en-US" dirty="0" err="1" smtClean="0"/>
              <a:t>Ans</a:t>
            </a:r>
            <a:r>
              <a:rPr lang="en-US" dirty="0"/>
              <a:t>: There are three known classes of coat proteins: </a:t>
            </a:r>
            <a:r>
              <a:rPr lang="en-US" dirty="0" err="1"/>
              <a:t>clathrin</a:t>
            </a:r>
            <a:r>
              <a:rPr lang="en-US" dirty="0"/>
              <a:t>, COPI, and COPII.  Small </a:t>
            </a:r>
            <a:r>
              <a:rPr lang="en-US" dirty="0" err="1"/>
              <a:t>GTPases</a:t>
            </a:r>
            <a:r>
              <a:rPr lang="en-US" dirty="0"/>
              <a:t> recruit each to membranes.  Sar1 recruits COPII.  Sar1 itself is activated by a guanine nucleotide exchange factor, Sec12, an ER integral membrane protein.  ARF recruits both </a:t>
            </a:r>
            <a:r>
              <a:rPr lang="en-US" dirty="0" err="1"/>
              <a:t>clathrin</a:t>
            </a:r>
            <a:r>
              <a:rPr lang="en-US" dirty="0"/>
              <a:t> and COPII.  How ARF, or different isoforms of ARF, and guanine nucleotide exchange factor(s) recruit different coat protein/adapters to different sites is not yet known.</a:t>
            </a:r>
          </a:p>
          <a:p>
            <a:pPr marL="0" indent="0">
              <a:buNone/>
            </a:pPr>
            <a:r>
              <a:rPr lang="en-US" i="1" dirty="0"/>
              <a:t> </a:t>
            </a:r>
            <a:endParaRPr lang="en-US" dirty="0"/>
          </a:p>
          <a:p>
            <a:pPr marL="0" indent="0">
              <a:buNone/>
            </a:pPr>
            <a:r>
              <a:rPr lang="en-US" dirty="0" smtClean="0"/>
              <a:t>How </a:t>
            </a:r>
            <a:r>
              <a:rPr lang="en-US" dirty="0"/>
              <a:t>are SNARE proteins thought to bring about specific membrane fusion?</a:t>
            </a:r>
          </a:p>
          <a:p>
            <a:pPr marL="0" indent="0">
              <a:buNone/>
            </a:pPr>
            <a:r>
              <a:rPr lang="en-US" dirty="0" smtClean="0"/>
              <a:t>	</a:t>
            </a:r>
            <a:r>
              <a:rPr lang="en-US" dirty="0" err="1" smtClean="0"/>
              <a:t>Ans</a:t>
            </a:r>
            <a:r>
              <a:rPr lang="en-US" dirty="0"/>
              <a:t>: SNARE proteins are thought to bring about specific membrane fusion by a pairing process.  During vesicle budding, v-SNARE proteins are recruited into the budding vesicle membrane.  The cytosolic surface of the target membrane expresses exposed t-SNARE proteins.  v-SNARE and t-SNARE proteins pair to form coiled-coil complexes, drawing the vesicle and target membranes very close together.  Membrane fusion then occurs by a process that is not well understood</a:t>
            </a:r>
            <a:r>
              <a:rPr lang="en-US" dirty="0" smtClean="0"/>
              <a:t>.</a:t>
            </a:r>
            <a:endParaRPr lang="en-US" dirty="0"/>
          </a:p>
        </p:txBody>
      </p:sp>
    </p:spTree>
    <p:extLst>
      <p:ext uri="{BB962C8B-B14F-4D97-AF65-F5344CB8AC3E}">
        <p14:creationId xmlns:p14="http://schemas.microsoft.com/office/powerpoint/2010/main" val="10966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Endocytic pathway</a:t>
            </a:r>
          </a:p>
          <a:p>
            <a:pPr lvl="2"/>
            <a:r>
              <a:rPr lang="en-US" dirty="0" smtClean="0"/>
              <a:t>Used to take up substances from the cell surface and move them into the interior of the cell</a:t>
            </a:r>
            <a:endParaRPr lang="en-US" dirty="0"/>
          </a:p>
        </p:txBody>
      </p:sp>
    </p:spTree>
    <p:extLst>
      <p:ext uri="{BB962C8B-B14F-4D97-AF65-F5344CB8AC3E}">
        <p14:creationId xmlns:p14="http://schemas.microsoft.com/office/powerpoint/2010/main" val="213193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Both pathways have single unifying principle</a:t>
            </a:r>
          </a:p>
          <a:p>
            <a:pPr lvl="2"/>
            <a:r>
              <a:rPr lang="en-US" dirty="0" smtClean="0"/>
              <a:t>Transport of the membrane and soluble proteins from one membrane-bounded compartment to another is mediated by transport vesicles that collect cargo proteins in buds arising from membrane of one compartment and then deliver to next compartment by fusing with the membrane of that compartment</a:t>
            </a:r>
            <a:endParaRPr lang="en-US" dirty="0"/>
          </a:p>
        </p:txBody>
      </p:sp>
    </p:spTree>
    <p:extLst>
      <p:ext uri="{BB962C8B-B14F-4D97-AF65-F5344CB8AC3E}">
        <p14:creationId xmlns:p14="http://schemas.microsoft.com/office/powerpoint/2010/main" val="354856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Watch this video:</a:t>
            </a:r>
          </a:p>
          <a:p>
            <a:r>
              <a:rPr lang="en-US" dirty="0">
                <a:hlinkClick r:id="rId2"/>
              </a:rPr>
              <a:t>https://</a:t>
            </a:r>
            <a:r>
              <a:rPr lang="en-US" dirty="0" smtClean="0">
                <a:hlinkClick r:id="rId2"/>
              </a:rPr>
              <a:t>www.youtube.com/watch?v=vIBUs81tzIE</a:t>
            </a:r>
            <a:r>
              <a:rPr lang="en-US" dirty="0" smtClean="0"/>
              <a:t> </a:t>
            </a:r>
            <a:endParaRPr lang="en-US" dirty="0"/>
          </a:p>
        </p:txBody>
      </p:sp>
    </p:spTree>
    <p:extLst>
      <p:ext uri="{BB962C8B-B14F-4D97-AF65-F5344CB8AC3E}">
        <p14:creationId xmlns:p14="http://schemas.microsoft.com/office/powerpoint/2010/main" val="58719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00050" y="280987"/>
            <a:ext cx="8343900" cy="6296025"/>
          </a:xfrm>
          <a:prstGeom prst="rect">
            <a:avLst/>
          </a:prstGeom>
        </p:spPr>
      </p:pic>
    </p:spTree>
    <p:extLst>
      <p:ext uri="{BB962C8B-B14F-4D97-AF65-F5344CB8AC3E}">
        <p14:creationId xmlns:p14="http://schemas.microsoft.com/office/powerpoint/2010/main" val="151940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b="7313"/>
          <a:stretch/>
        </p:blipFill>
        <p:spPr>
          <a:xfrm>
            <a:off x="1524000" y="152400"/>
            <a:ext cx="3962400" cy="6407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033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t>Here’s another figure:</a:t>
            </a:r>
            <a:endParaRPr lang="en-US" dirty="0"/>
          </a:p>
        </p:txBody>
      </p:sp>
      <p:pic>
        <p:nvPicPr>
          <p:cNvPr id="1026" name="Picture 2" descr="Image result for transport vesicles bud from one membrane and fuse with another, carrying membrane components and soluble proteins between compartments of the endomembrane system and the plasma membra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92874"/>
            <a:ext cx="6457950" cy="4936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70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Date>6/6/2019 1:40:12 PM</RequestDate>
  <RequestId>f3756c1c-f6bb-434e-a18c-4df59f8bd0a5</RequestId>
</w:document>
</file>

<file path=customXml/itemProps1.xml><?xml version="1.0" encoding="utf-8"?>
<ds:datastoreItem xmlns:ds="http://schemas.openxmlformats.org/officeDocument/2006/customXml" ds:itemID="{B50C3732-1A56-47CE-B7BA-3DB41E70F37F}">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otalTime>18640</TotalTime>
  <Words>1481</Words>
  <Application>Microsoft Office PowerPoint</Application>
  <PresentationFormat>On-screen Show (4:3)</PresentationFormat>
  <Paragraphs>162</Paragraphs>
  <Slides>35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overview of vesicle formation</vt:lpstr>
      <vt:lpstr>Basic overview for vesicle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Keller</dc:creator>
  <cp:lastModifiedBy>Jennifer Capers</cp:lastModifiedBy>
  <cp:revision>208</cp:revision>
  <dcterms:created xsi:type="dcterms:W3CDTF">2016-01-05T22:45:35Z</dcterms:created>
  <dcterms:modified xsi:type="dcterms:W3CDTF">2021-10-04T23:23:09Z</dcterms:modified>
</cp:coreProperties>
</file>