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sldIdLst>
    <p:sldId id="306" r:id="rId3"/>
    <p:sldId id="314" r:id="rId4"/>
    <p:sldId id="323" r:id="rId5"/>
    <p:sldId id="315" r:id="rId6"/>
    <p:sldId id="257" r:id="rId7"/>
    <p:sldId id="316" r:id="rId8"/>
    <p:sldId id="334" r:id="rId9"/>
    <p:sldId id="317" r:id="rId10"/>
    <p:sldId id="318" r:id="rId11"/>
    <p:sldId id="319" r:id="rId12"/>
    <p:sldId id="320" r:id="rId13"/>
    <p:sldId id="313" r:id="rId14"/>
    <p:sldId id="259" r:id="rId15"/>
    <p:sldId id="321" r:id="rId16"/>
    <p:sldId id="322" r:id="rId17"/>
    <p:sldId id="263" r:id="rId18"/>
    <p:sldId id="309" r:id="rId19"/>
    <p:sldId id="324" r:id="rId20"/>
    <p:sldId id="325" r:id="rId21"/>
    <p:sldId id="326" r:id="rId22"/>
    <p:sldId id="327" r:id="rId23"/>
    <p:sldId id="328" r:id="rId24"/>
    <p:sldId id="282" r:id="rId25"/>
    <p:sldId id="329" r:id="rId26"/>
    <p:sldId id="330" r:id="rId27"/>
    <p:sldId id="331" r:id="rId28"/>
    <p:sldId id="332" r:id="rId29"/>
    <p:sldId id="291" r:id="rId30"/>
    <p:sldId id="333" r:id="rId31"/>
    <p:sldId id="292" r:id="rId32"/>
    <p:sldId id="294" r:id="rId33"/>
    <p:sldId id="335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Burns" initials="O" lastIdx="6" clrIdx="0"/>
  <p:cmAuthor id="1" name="Isman, Jodi" initials="IJ" lastIdx="3" clrIdx="1"/>
  <p:cmAuthor id="2" name="Tom Keller" initials="TCSK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2" autoAdjust="0"/>
  </p:normalViewPr>
  <p:slideViewPr>
    <p:cSldViewPr>
      <p:cViewPr varScale="1">
        <p:scale>
          <a:sx n="70" d="100"/>
          <a:sy n="70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32"/>
    </p:cViewPr>
  </p:sorterViewPr>
  <p:notesViewPr>
    <p:cSldViewPr>
      <p:cViewPr varScale="1">
        <p:scale>
          <a:sx n="50" d="100"/>
          <a:sy n="50" d="100"/>
        </p:scale>
        <p:origin x="2710" y="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2BDEB-514A-4C4C-A7A4-3F84A8155C40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2F06E-BF6F-4388-94F9-D2C8AB417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92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 FIGURE 13-34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Nuclear-localization signals (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NLSs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direct proteins to the cell nucleus.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proteins – including histones, transcription factors, and DNA and RNA polymerases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Synthesized by cytosolic ribosomes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Imported into the nucleus through the pore complexes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localization signal (NLS):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Targets protein for import through nuclear pores into the nucleus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SV40 T-antigen NLS – seven-residue sequence (Pro-Lys-Lys-Lys-Arg-Lys-Val) rich in basic amino acids (Lys, Arg)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Revealed by experiments with chimeric proteins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Pyruvate kinase –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cytosolic protein – normally functions in carbohydrate metabolism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Immunofluorescence localization with a specific antibody (yellow)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Pyruvate kinase – localized in the cytoplasm, not in the nucleus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Chimeric pyruvate kinase containing the SV40 NLS at its N-terminus – transported into the nucleus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13-36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 for nuclear import of proteins.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NLS-protein import mechanism: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Cytoplasm –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Importin (soluble nuclear transport receptor) – binds an NLS of a cargo protein to form an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-cargo complex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Importin-cargo complex diffuses through the NPC by transiently interacting with FG-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nucleoporins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Ran-GDP diffuses into nucleus (not shown).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Nucleoplasm: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Ran-GDP activated by Guanine Exchange Factor (GEF) – releases GDP, binds GTP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Ran-GTP binding to the importin causes importin conformational change that releases the NLS-cargo protein.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recycling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Importin-Ran-GTP complex – transported back to the cytoplasm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GTPase-activating protein (GAP) associated with the cytoplasmic filaments of the NPC – stimulates Ran hydrolysis of its bound GTP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Ran-GDP conformational change releases importin.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Localization of GEF in nucleus and GAP in cytoplasm ensures direction of nuclear import.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4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13-37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Ran-dependent and Ran-independent nuclear export.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Proteins, tRNAs, and ribosomal subunits – exported from the nucleus to the cytoplasm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Ran-dependent mechanism for nuclear export of NES-proteins: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Nuclear-export signal (NES) – leucine-rich region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Nucleoplasm –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– binds cooperatively to form a complex with an NES-cargo protein and Ran-GTP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diffuses through an NPC via transient interactions with FG-repeats in FG-nucleoporins.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Cytoplasm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Ran-GAP associated with the NPC cytoplasmic filaments stimulates Ran-GTP hydrolysis to Ran-GDP.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Ran-GDP conformational change releases NES-containing cargo protein into the cytosol.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Recycling system –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and Ran-GDP – transported back into the nucleus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Ran-GEF in the nucleoplasm – converts Ran-GDP to Ran-GTP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Ran-independent mechanism for nuclear export of mRNAs: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Nucleoplasm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Heterodimeric NXF1/NXT1 nuclear export receptor complex binds to mRNA-protein complexes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mRNPs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diffuses through NPC by transiently interacting with FG nucleoporins.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Cytoplasm – An RNA helicase (Dbp5) located on the cytoplasmic side of the NPC uses ATP energy to remove NXF1 and NXT1 from the mRNA.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Recycling system – The Ran-dependent import process recycles free NXF1 and NXT1 proteins back into the nucleus.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3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7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6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0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13-33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pore complex at different levels of resolution.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envelope: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membrane system – separates nuclease from cytoplasm (outer membrane contiguous with ER membrane)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pores – span both membranes for transport between cytoplasm and nucleus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Xenopus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oocytes nuclear envelopes (SEM):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top)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:Cytoplasmic face – octagonal nuclear pore complexes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bottom)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Nucleoplasmic face – nuclear basket extends from the membrane-embedded portion.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Nuclear pore complex model: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structural features – formed by membrane nucleoporins, structural nucleoporins, and FG-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nucleoporins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Nuclear pore structural scaffold –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Sixteen copies of the Y-complex (eight associated with each membrane) – form a major part of the of the complex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FG-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nucleoporins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Extended disordered structures composed of Phe–Gly sequence repeats interspersed with hydrophilic regions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FG-repeat sequences – fill the central channel with a gel-like matrix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Gel-like matrix – bulk flow properties that allow diffusion of small molecules but block unchaperoned translocation of proteins larger than 40 kDa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F06E-BF6F-4388-94F9-D2C8AB417E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8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3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1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6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125C-B289-41CC-85AB-8E8240FCA33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2F7C-C898-442E-876A-936181A4B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Y_WGx4FE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DUUngYhRiU" TargetMode="External"/><Relationship Id="rId4" Type="http://schemas.openxmlformats.org/officeDocument/2006/relationships/hyperlink" Target="https://www.youtube.com/watch?v=TmQKHHB51P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Cell Biology and Physiology</a:t>
            </a:r>
            <a:endParaRPr lang="en-US" sz="5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3366" r="8503" b="9085"/>
          <a:stretch/>
        </p:blipFill>
        <p:spPr>
          <a:xfrm>
            <a:off x="457200" y="1948774"/>
            <a:ext cx="3886200" cy="429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4876800" y="2895600"/>
            <a:ext cx="365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Moving Proteins into Membranes and Organelles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 13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Capers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Molecular and Cell Biology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Lodish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8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edition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4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 will look at the 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8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 has a large surface area</a:t>
            </a:r>
          </a:p>
          <a:p>
            <a:r>
              <a:rPr lang="en-US" dirty="0" smtClean="0"/>
              <a:t>Lipids are also synthesized here</a:t>
            </a:r>
          </a:p>
          <a:p>
            <a:r>
              <a:rPr lang="en-US" dirty="0" smtClean="0"/>
              <a:t>Most membrane proteins are assembled here</a:t>
            </a:r>
          </a:p>
          <a:p>
            <a:r>
              <a:rPr lang="en-US" dirty="0" smtClean="0"/>
              <a:t>All proteins destined to leave the cell will go to ER</a:t>
            </a:r>
          </a:p>
          <a:p>
            <a:pPr lvl="2"/>
            <a:r>
              <a:rPr lang="en-US" dirty="0" smtClean="0"/>
              <a:t>Protein trafficking that continues through ER to the plasma membrane is referred to as secretory pathway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Rough 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397764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89929"/>
            <a:ext cx="4604589" cy="473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51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3581400" cy="652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1000" y="838200"/>
            <a:ext cx="40236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Scientists wanted to study ER but</a:t>
            </a:r>
          </a:p>
          <a:p>
            <a:r>
              <a:rPr lang="en-US" dirty="0"/>
              <a:t>i</a:t>
            </a:r>
            <a:r>
              <a:rPr lang="en-US" dirty="0" smtClean="0"/>
              <a:t>solating it with it’s lacelike structure</a:t>
            </a:r>
          </a:p>
          <a:p>
            <a:r>
              <a:rPr lang="en-US" dirty="0"/>
              <a:t>w</a:t>
            </a:r>
            <a:r>
              <a:rPr lang="en-US" dirty="0" smtClean="0"/>
              <a:t>as not possible.</a:t>
            </a:r>
          </a:p>
          <a:p>
            <a:endParaRPr lang="en-US" dirty="0"/>
          </a:p>
          <a:p>
            <a:r>
              <a:rPr lang="en-US" dirty="0" smtClean="0"/>
              <a:t>It was discovered that if cells were </a:t>
            </a:r>
          </a:p>
          <a:p>
            <a:r>
              <a:rPr lang="en-US" dirty="0"/>
              <a:t>h</a:t>
            </a:r>
            <a:r>
              <a:rPr lang="en-US" dirty="0" smtClean="0"/>
              <a:t>omogenized, the rough ER breaks up</a:t>
            </a:r>
          </a:p>
          <a:p>
            <a:r>
              <a:rPr lang="en-US" dirty="0"/>
              <a:t>i</a:t>
            </a:r>
            <a:r>
              <a:rPr lang="en-US" dirty="0" smtClean="0"/>
              <a:t>nto small closed vesicles with ribosomes</a:t>
            </a:r>
          </a:p>
          <a:p>
            <a:r>
              <a:rPr lang="en-US" dirty="0"/>
              <a:t>o</a:t>
            </a:r>
            <a:r>
              <a:rPr lang="en-US" dirty="0" smtClean="0"/>
              <a:t>n the outside.</a:t>
            </a:r>
          </a:p>
        </p:txBody>
      </p:sp>
    </p:spTree>
    <p:extLst>
      <p:ext uri="{BB962C8B-B14F-4D97-AF65-F5344CB8AC3E}">
        <p14:creationId xmlns:p14="http://schemas.microsoft.com/office/powerpoint/2010/main" val="245970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Signal (target) sequence on proteins headed for the ER</a:t>
            </a:r>
          </a:p>
          <a:p>
            <a:pPr lvl="2"/>
            <a:r>
              <a:rPr lang="en-US" dirty="0" smtClean="0"/>
              <a:t>16-30 amino acids</a:t>
            </a:r>
          </a:p>
          <a:p>
            <a:pPr lvl="2"/>
            <a:r>
              <a:rPr lang="en-US" dirty="0" smtClean="0"/>
              <a:t>6-12 of those are hydrophobic</a:t>
            </a:r>
          </a:p>
          <a:p>
            <a:pPr lvl="2"/>
            <a:r>
              <a:rPr lang="en-US" dirty="0" smtClean="0"/>
              <a:t>Attached to N-terminus of the protein</a:t>
            </a:r>
          </a:p>
          <a:p>
            <a:pPr lvl="2"/>
            <a:r>
              <a:rPr lang="en-US" dirty="0" smtClean="0"/>
              <a:t>Part of this binds to an SRP (will explain next)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Transport of most of these secretory proteins into the ER lumen begins while the synthesized protein is still attached to the ribosome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i="1" dirty="0" err="1" smtClean="0"/>
              <a:t>Cotranslational</a:t>
            </a:r>
            <a:r>
              <a:rPr lang="en-US" i="1" dirty="0" smtClean="0"/>
              <a:t> translocation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Signal Recognition Particle (SRP)</a:t>
            </a:r>
          </a:p>
          <a:p>
            <a:pPr lvl="2"/>
            <a:r>
              <a:rPr lang="en-US" dirty="0" smtClean="0"/>
              <a:t>Binds to the signal sequence on the protein and the large ribosomal unit</a:t>
            </a:r>
          </a:p>
          <a:p>
            <a:pPr lvl="2"/>
            <a:r>
              <a:rPr lang="en-US" dirty="0" smtClean="0"/>
              <a:t>It then brings it to the surface of the ER to an SRP receptor</a:t>
            </a:r>
          </a:p>
          <a:p>
            <a:pPr lvl="2"/>
            <a:r>
              <a:rPr lang="en-US" dirty="0" smtClean="0"/>
              <a:t>Powered by GTP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8"/>
          <a:stretch/>
        </p:blipFill>
        <p:spPr>
          <a:xfrm>
            <a:off x="1600200" y="3124200"/>
            <a:ext cx="6308972" cy="345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63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4122399" cy="609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69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in the ER go through modification before reaching final destination:</a:t>
            </a:r>
          </a:p>
          <a:p>
            <a:pPr lvl="2"/>
            <a:r>
              <a:rPr lang="en-US" dirty="0" smtClean="0"/>
              <a:t>Covalent addition of carbs (glycosylation, N-linked and O-linked)</a:t>
            </a:r>
          </a:p>
          <a:p>
            <a:pPr lvl="2"/>
            <a:r>
              <a:rPr lang="en-US" dirty="0" smtClean="0"/>
              <a:t>Formation of disulfide bonds</a:t>
            </a:r>
          </a:p>
          <a:p>
            <a:pPr lvl="2"/>
            <a:r>
              <a:rPr lang="en-US" dirty="0" smtClean="0"/>
              <a:t>Proper folding</a:t>
            </a:r>
          </a:p>
          <a:p>
            <a:pPr lvl="2"/>
            <a:r>
              <a:rPr lang="en-US" dirty="0" smtClean="0"/>
              <a:t>Proteolytic cleavage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6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Addition of carbs to proteins – glycosylation</a:t>
            </a:r>
          </a:p>
          <a:p>
            <a:pPr lvl="2"/>
            <a:r>
              <a:rPr lang="en-US" dirty="0" smtClean="0"/>
              <a:t>form glycoproteins</a:t>
            </a:r>
          </a:p>
          <a:p>
            <a:pPr lvl="2"/>
            <a:r>
              <a:rPr lang="en-US" dirty="0" smtClean="0"/>
              <a:t>O-linked </a:t>
            </a:r>
            <a:r>
              <a:rPr lang="en-US" dirty="0" err="1" smtClean="0"/>
              <a:t>oligiosaccharides</a:t>
            </a:r>
            <a:r>
              <a:rPr lang="en-US" dirty="0" smtClean="0"/>
              <a:t> – attached to O in serine and threonine</a:t>
            </a:r>
          </a:p>
          <a:p>
            <a:pPr lvl="2"/>
            <a:r>
              <a:rPr lang="en-US" dirty="0" smtClean="0"/>
              <a:t>N-linked </a:t>
            </a:r>
            <a:r>
              <a:rPr lang="en-US" dirty="0" err="1" smtClean="0"/>
              <a:t>oligiosaccharides</a:t>
            </a:r>
            <a:r>
              <a:rPr lang="en-US" dirty="0" smtClean="0"/>
              <a:t> – attached to the N of asparagine (more complex sugars)</a:t>
            </a:r>
          </a:p>
          <a:p>
            <a:pPr lvl="4"/>
            <a:r>
              <a:rPr lang="en-US" dirty="0" smtClean="0"/>
              <a:t>Happens exclusively to proteins that are in the ER and destined for Golgi (would not be a protein headed for nucleus, </a:t>
            </a:r>
            <a:r>
              <a:rPr lang="en-US" smtClean="0"/>
              <a:t>for instance)</a:t>
            </a:r>
            <a:endParaRPr lang="en-US" dirty="0" smtClean="0"/>
          </a:p>
          <a:p>
            <a:r>
              <a:rPr lang="en-US" dirty="0" smtClean="0"/>
              <a:t>What is the purpose of these?</a:t>
            </a:r>
          </a:p>
          <a:p>
            <a:pPr lvl="2"/>
            <a:r>
              <a:rPr lang="en-US" dirty="0" smtClean="0"/>
              <a:t>Helps with folding</a:t>
            </a:r>
          </a:p>
          <a:p>
            <a:pPr lvl="2"/>
            <a:r>
              <a:rPr lang="en-US" dirty="0" smtClean="0"/>
              <a:t>Stability of the protein</a:t>
            </a:r>
          </a:p>
          <a:p>
            <a:pPr lvl="2"/>
            <a:r>
              <a:rPr lang="en-US" dirty="0" smtClean="0"/>
              <a:t>Help with interactions</a:t>
            </a:r>
          </a:p>
          <a:p>
            <a:pPr lvl="4"/>
            <a:r>
              <a:rPr lang="en-US" dirty="0" smtClean="0"/>
              <a:t>Example: CAMs – sugars on CAMs help with interactions of other CAMs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4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Disulfide bonds</a:t>
            </a:r>
          </a:p>
          <a:p>
            <a:pPr lvl="2"/>
            <a:r>
              <a:rPr lang="en-US" dirty="0" smtClean="0"/>
              <a:t>Help stabilize the tertiary and </a:t>
            </a:r>
            <a:r>
              <a:rPr lang="en-US" dirty="0" err="1" smtClean="0"/>
              <a:t>quarternary</a:t>
            </a:r>
            <a:r>
              <a:rPr lang="en-US" dirty="0" smtClean="0"/>
              <a:t> structure of the protein</a:t>
            </a:r>
            <a:endParaRPr lang="en-US" dirty="0"/>
          </a:p>
        </p:txBody>
      </p:sp>
      <p:pic>
        <p:nvPicPr>
          <p:cNvPr id="2050" name="Picture 2" descr="Image result for antibody with disulfide 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06738"/>
            <a:ext cx="34671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8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mammalian cell contains up to 10,000 different kinds of proteins</a:t>
            </a:r>
          </a:p>
          <a:p>
            <a:pPr lvl="2"/>
            <a:r>
              <a:rPr lang="en-US" dirty="0" smtClean="0"/>
              <a:t>Yeasts have about 5,000</a:t>
            </a:r>
          </a:p>
          <a:p>
            <a:r>
              <a:rPr lang="en-US" dirty="0" smtClean="0"/>
              <a:t>Most of these proteins are made by ribosomes and stay within the cytosol</a:t>
            </a:r>
          </a:p>
          <a:p>
            <a:pPr lvl="2"/>
            <a:r>
              <a:rPr lang="en-US" dirty="0" smtClean="0"/>
              <a:t>However, almost half are delivered to one of the membrane bound organelles or to the cell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8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Chaperones and other proteins facilitate fast folding and assembly of proteins</a:t>
            </a:r>
          </a:p>
          <a:p>
            <a:pPr lvl="2"/>
            <a:r>
              <a:rPr lang="en-US" dirty="0" err="1" smtClean="0"/>
              <a:t>BiP</a:t>
            </a:r>
            <a:endParaRPr lang="en-US" dirty="0" smtClean="0"/>
          </a:p>
          <a:p>
            <a:pPr lvl="2"/>
            <a:r>
              <a:rPr lang="en-US" dirty="0" err="1" smtClean="0"/>
              <a:t>Calnexin</a:t>
            </a:r>
            <a:endParaRPr lang="en-US" dirty="0" smtClean="0"/>
          </a:p>
          <a:p>
            <a:pPr lvl="2"/>
            <a:r>
              <a:rPr lang="en-US" dirty="0" err="1" smtClean="0"/>
              <a:t>Calreticulum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Now we will talk about how proteins synthesized on cytosolic ribosomes are transferred to mitochondria, chloroplasts, peroxisomes and nucleus</a:t>
            </a:r>
          </a:p>
          <a:p>
            <a:endParaRPr lang="en-US" dirty="0"/>
          </a:p>
          <a:p>
            <a:pPr lvl="2"/>
            <a:r>
              <a:rPr lang="en-US" dirty="0" smtClean="0"/>
              <a:t>Proteins synthesized by mitochondrial and chloroplast DNA and ribosomes stay within the mitochondria and chloroplast</a:t>
            </a:r>
          </a:p>
          <a:p>
            <a:pPr lvl="2"/>
            <a:r>
              <a:rPr lang="en-US" dirty="0" smtClean="0"/>
              <a:t>However, there are proteins needed by these organelles that are coded by nuclear DNA and must be transported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0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studied sequences for localizing proteins to mitochondrial matrix</a:t>
            </a:r>
          </a:p>
          <a:p>
            <a:pPr lvl="2"/>
            <a:r>
              <a:rPr lang="en-US" dirty="0" smtClean="0"/>
              <a:t>Matrix-targeting sequences</a:t>
            </a:r>
          </a:p>
          <a:p>
            <a:pPr lvl="2"/>
            <a:r>
              <a:rPr lang="en-US" dirty="0" smtClean="0"/>
              <a:t>Located on N-terminus</a:t>
            </a:r>
          </a:p>
          <a:p>
            <a:pPr lvl="2"/>
            <a:r>
              <a:rPr lang="en-US" dirty="0" smtClean="0"/>
              <a:t>20-50 amino acids</a:t>
            </a:r>
          </a:p>
        </p:txBody>
      </p:sp>
    </p:spTree>
    <p:extLst>
      <p:ext uri="{BB962C8B-B14F-4D97-AF65-F5344CB8AC3E}">
        <p14:creationId xmlns:p14="http://schemas.microsoft.com/office/powerpoint/2010/main" val="296829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" y="267711"/>
            <a:ext cx="4574017" cy="648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Mitochondrial protein import requires outer-membrane receptors and </a:t>
            </a:r>
            <a:r>
              <a:rPr lang="en-US" dirty="0" err="1" smtClean="0"/>
              <a:t>translocons</a:t>
            </a:r>
            <a:r>
              <a:rPr lang="en-US" dirty="0" smtClean="0"/>
              <a:t> in both membranes</a:t>
            </a:r>
          </a:p>
          <a:p>
            <a:endParaRPr lang="en-US" dirty="0"/>
          </a:p>
          <a:p>
            <a:r>
              <a:rPr lang="en-US" dirty="0" smtClean="0"/>
              <a:t>Powered by ATP</a:t>
            </a:r>
          </a:p>
          <a:p>
            <a:endParaRPr lang="en-US" dirty="0"/>
          </a:p>
          <a:p>
            <a:r>
              <a:rPr lang="en-US" dirty="0" smtClean="0"/>
              <a:t>Chaperone is located inside to fold the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08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just discussed was for moving proteins into the mitochondrial matrix</a:t>
            </a:r>
          </a:p>
          <a:p>
            <a:r>
              <a:rPr lang="en-US" dirty="0" smtClean="0"/>
              <a:t>There are other pathways associated with moving proteins into the mitochondrial intermembrane spaces, inner membrane or outer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7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13113"/>
            <a:ext cx="44958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Import of chloroplast stromal proteins is similar to import of mitochondrial matrix proteins</a:t>
            </a:r>
          </a:p>
          <a:p>
            <a:r>
              <a:rPr lang="en-US" dirty="0" smtClean="0"/>
              <a:t>In addition to the double membrane, chloroplasts have thylakoid membranes have secondary target sequences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33" y="295102"/>
            <a:ext cx="4215808" cy="6159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24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6482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Peroxisomes are small organelles bound by one membrane</a:t>
            </a:r>
          </a:p>
          <a:p>
            <a:pPr lvl="2"/>
            <a:r>
              <a:rPr lang="en-US" dirty="0" smtClean="0"/>
              <a:t>Peroxisomes contain enzymes that use molecular oxygen to oxidize various amino acids and fatty acids </a:t>
            </a:r>
          </a:p>
          <a:p>
            <a:pPr lvl="2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produced by this is toxic so they contain catalase that convert </a:t>
            </a:r>
          </a:p>
          <a:p>
            <a:pPr lvl="2"/>
            <a:r>
              <a:rPr lang="en-US" dirty="0" smtClean="0"/>
              <a:t>Peroxisomes are most abundant in liver cells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Most have C-terminus target sequence</a:t>
            </a:r>
          </a:p>
          <a:p>
            <a:pPr lvl="2"/>
            <a:r>
              <a:rPr lang="en-US" dirty="0" smtClean="0"/>
              <a:t>Powered by ATP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706689" cy="429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683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Transport into and out of the nucleus</a:t>
            </a:r>
          </a:p>
          <a:p>
            <a:pPr lvl="2"/>
            <a:r>
              <a:rPr lang="en-US" dirty="0" smtClean="0"/>
              <a:t>Nuclear membrane is continuous with the ER</a:t>
            </a:r>
          </a:p>
          <a:p>
            <a:pPr lvl="2"/>
            <a:r>
              <a:rPr lang="en-US" dirty="0" smtClean="0"/>
              <a:t>Transport in and out of nucleus:</a:t>
            </a:r>
          </a:p>
          <a:p>
            <a:pPr lvl="4"/>
            <a:r>
              <a:rPr lang="en-US" dirty="0" smtClean="0"/>
              <a:t>Proteins</a:t>
            </a:r>
          </a:p>
          <a:p>
            <a:pPr lvl="4"/>
            <a:r>
              <a:rPr lang="en-US" dirty="0" smtClean="0"/>
              <a:t>Macromolecules</a:t>
            </a:r>
          </a:p>
          <a:p>
            <a:pPr lvl="4"/>
            <a:r>
              <a:rPr lang="en-US" dirty="0" smtClean="0"/>
              <a:t>mRNA</a:t>
            </a:r>
          </a:p>
          <a:p>
            <a:pPr lvl="4"/>
            <a:r>
              <a:rPr lang="en-US" dirty="0" err="1" smtClean="0"/>
              <a:t>tRNAs</a:t>
            </a:r>
            <a:endParaRPr lang="en-US" dirty="0" smtClean="0"/>
          </a:p>
          <a:p>
            <a:pPr lvl="2"/>
            <a:r>
              <a:rPr lang="en-US" dirty="0" smtClean="0"/>
              <a:t>Movement happens through nuclear pore complex (NPC, receptor for this movement)</a:t>
            </a:r>
          </a:p>
          <a:p>
            <a:pPr lvl="4"/>
            <a:endParaRPr lang="en-US" dirty="0"/>
          </a:p>
          <a:p>
            <a:pPr lvl="2"/>
            <a:r>
              <a:rPr lang="en-US" dirty="0" smtClean="0"/>
              <a:t>Nuclear proteins have </a:t>
            </a:r>
            <a:r>
              <a:rPr lang="en-US" i="1" dirty="0" smtClean="0"/>
              <a:t>nuclear-localization signals</a:t>
            </a:r>
          </a:p>
          <a:p>
            <a:pPr lvl="2"/>
            <a:r>
              <a:rPr lang="en-US" dirty="0" smtClean="0"/>
              <a:t>Powered by GTP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86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6423"/>
            <a:ext cx="2286868" cy="432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5800"/>
            <a:ext cx="584118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12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Histones, transcription factors and DNA and RNA polymerases are all made in the cytoplasm and imported into the 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9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466"/>
            <a:ext cx="8229600" cy="57376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review on protein terminology</a:t>
            </a:r>
          </a:p>
          <a:p>
            <a:pPr lvl="2"/>
            <a:r>
              <a:rPr lang="en-US" dirty="0" smtClean="0"/>
              <a:t>N-terminal, C-terminal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O-linked glycosylation</a:t>
            </a:r>
          </a:p>
          <a:p>
            <a:pPr lvl="4"/>
            <a:r>
              <a:rPr lang="en-US" dirty="0" smtClean="0"/>
              <a:t>Attachment of sugar to the oxygen of a serine or threonine </a:t>
            </a:r>
          </a:p>
          <a:p>
            <a:pPr lvl="2"/>
            <a:r>
              <a:rPr lang="en-US" dirty="0" smtClean="0"/>
              <a:t>N-linked glycosylation</a:t>
            </a:r>
          </a:p>
          <a:p>
            <a:pPr lvl="4"/>
            <a:r>
              <a:rPr lang="en-US" dirty="0" smtClean="0"/>
              <a:t>Attachment of sugars (glycan) to the nitrogen of an asparagine</a:t>
            </a:r>
          </a:p>
        </p:txBody>
      </p:sp>
      <p:pic>
        <p:nvPicPr>
          <p:cNvPr id="1026" name="Picture 2" descr="Image result for n-termin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600200"/>
            <a:ext cx="4889500" cy="20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4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500062"/>
            <a:ext cx="8543925" cy="58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876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66725"/>
            <a:ext cx="89154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21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3657600"/>
            <a:ext cx="3124200" cy="2316162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We’ll talk more about this whole pathway in the </a:t>
            </a:r>
            <a:r>
              <a:rPr lang="en-US" sz="1600" smtClean="0"/>
              <a:t>next chapter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r="2367"/>
          <a:stretch/>
        </p:blipFill>
        <p:spPr>
          <a:xfrm rot="5400000">
            <a:off x="-113110" y="891841"/>
            <a:ext cx="6322222" cy="502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365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Watch this video: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www.youtube.com/watch?v=onY_WGx4FEI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www.youtube.com/watch?v=TmQKHHB51P8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https://www.youtube.com/watch?v=RDUUngYhRiU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2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Delivery of newly synthesized proteins to the proper destinations – </a:t>
            </a:r>
            <a:r>
              <a:rPr lang="en-US" i="1" dirty="0" smtClean="0"/>
              <a:t>protein targeting or protein sorting</a:t>
            </a:r>
          </a:p>
          <a:p>
            <a:pPr lvl="2"/>
            <a:r>
              <a:rPr lang="en-US" sz="3200" dirty="0" smtClean="0"/>
              <a:t>Encompasses 2 different kinds of processes:</a:t>
            </a:r>
          </a:p>
          <a:p>
            <a:pPr lvl="3"/>
            <a:r>
              <a:rPr lang="en-US" sz="3200" dirty="0" smtClean="0"/>
              <a:t>Vesicle based trafficking – secretory pathway</a:t>
            </a:r>
          </a:p>
          <a:p>
            <a:pPr lvl="3"/>
            <a:r>
              <a:rPr lang="en-US" sz="3200" dirty="0" smtClean="0"/>
              <a:t>Signal-based targeting</a:t>
            </a:r>
          </a:p>
          <a:p>
            <a:pPr lvl="5"/>
            <a:r>
              <a:rPr lang="en-US" dirty="0" smtClean="0"/>
              <a:t>This chapter examines how proteins are targeted to 5 intracellular organelles: ER, mitochondria, chloroplasts, peroxisomes, and 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7096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Signal-based targeting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14726"/>
            <a:ext cx="6023956" cy="5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Vesicle based trafficking, secretory pathway (next chapter)</a:t>
            </a:r>
            <a:endParaRPr lang="en-US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6" r="43359"/>
          <a:stretch/>
        </p:blipFill>
        <p:spPr>
          <a:xfrm>
            <a:off x="3200400" y="2560637"/>
            <a:ext cx="2819400" cy="376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51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mbrane-enclosed organelles import proteins by one of three mechanism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676"/>
            <a:ext cx="5233484" cy="668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baffling questions:</a:t>
            </a:r>
          </a:p>
          <a:p>
            <a:pPr lvl="1"/>
            <a:r>
              <a:rPr lang="en-US" dirty="0" smtClean="0"/>
              <a:t>How is a protein targeted to a specific membrane?</a:t>
            </a:r>
          </a:p>
          <a:p>
            <a:pPr lvl="3"/>
            <a:r>
              <a:rPr lang="en-US" dirty="0" smtClean="0"/>
              <a:t>There is usually a targeting sequence or signal sequence encoded (~20 amino acids)</a:t>
            </a:r>
          </a:p>
          <a:p>
            <a:pPr lvl="1"/>
            <a:r>
              <a:rPr lang="en-US" dirty="0" smtClean="0"/>
              <a:t>How relatively large hydrophilic protein molecules could be translocated across the hydrophobic membrane?</a:t>
            </a:r>
          </a:p>
          <a:p>
            <a:pPr lvl="3"/>
            <a:r>
              <a:rPr lang="en-US" dirty="0" smtClean="0"/>
              <a:t>Receptors for these target sequences are found on the membranes near translocation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protein targeting event, there are 4 fundamental questions:</a:t>
            </a:r>
          </a:p>
          <a:p>
            <a:pPr lvl="2"/>
            <a:r>
              <a:rPr lang="en-US" dirty="0" smtClean="0"/>
              <a:t>What is the nature of the target sequence?</a:t>
            </a:r>
          </a:p>
          <a:p>
            <a:pPr lvl="2"/>
            <a:r>
              <a:rPr lang="en-US" dirty="0" smtClean="0"/>
              <a:t>What is the receptor for the target sequence?</a:t>
            </a:r>
          </a:p>
          <a:p>
            <a:pPr lvl="2"/>
            <a:r>
              <a:rPr lang="en-US" dirty="0" smtClean="0"/>
              <a:t>What is the structure of the translocation channel?</a:t>
            </a:r>
          </a:p>
          <a:p>
            <a:pPr lvl="2"/>
            <a:r>
              <a:rPr lang="en-US" dirty="0" smtClean="0"/>
              <a:t>What is the source of energy that drives the unidirectional movement of the protein across the membrane?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7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w:document xmlns:w="http://schemas.openxmlformats.org/wordprocessingml/2006/main">
  <RequestDate>6/6/2019 1:40:12 PM</RequestDate>
  <RequestId>f3756c1c-f6bb-434e-a18c-4df59f8bd0a5</RequestId>
</w:document>
</file>

<file path=customXml/itemProps1.xml><?xml version="1.0" encoding="utf-8"?>
<ds:datastoreItem xmlns:ds="http://schemas.openxmlformats.org/officeDocument/2006/customXml" ds:itemID="{0692C60F-EE62-4E43-A2C6-EDD728EF67BF}">
  <ds:schemaRefs>
    <ds:schemaRef ds:uri="http://schemas.openxmlformats.org/wordprocessingml/2006/ma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1594</Words>
  <Application>Microsoft Office PowerPoint</Application>
  <PresentationFormat>On-screen Show (4:3)</PresentationFormat>
  <Paragraphs>204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Cell Biology and Physiology</vt:lpstr>
      <vt:lpstr>PowerPoint Presentation</vt:lpstr>
      <vt:lpstr>PowerPoint Presentation</vt:lpstr>
      <vt:lpstr>PowerPoint Presentation</vt:lpstr>
      <vt:lpstr>Signal-based targeting</vt:lpstr>
      <vt:lpstr>Vesicle based trafficking, secretory pathway (next chapter)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Rough 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We’ll talk more about this whole pathway in the next chapter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Keller</dc:creator>
  <cp:lastModifiedBy>Jennifer Capers</cp:lastModifiedBy>
  <cp:revision>218</cp:revision>
  <dcterms:created xsi:type="dcterms:W3CDTF">2015-12-14T17:40:44Z</dcterms:created>
  <dcterms:modified xsi:type="dcterms:W3CDTF">2021-06-30T19:37:06Z</dcterms:modified>
</cp:coreProperties>
</file>