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8"/>
  </p:notesMasterIdLst>
  <p:sldIdLst>
    <p:sldId id="256" r:id="rId3"/>
    <p:sldId id="312" r:id="rId4"/>
    <p:sldId id="313" r:id="rId5"/>
    <p:sldId id="314" r:id="rId6"/>
    <p:sldId id="258" r:id="rId7"/>
    <p:sldId id="329" r:id="rId8"/>
    <p:sldId id="315" r:id="rId9"/>
    <p:sldId id="330" r:id="rId10"/>
    <p:sldId id="316" r:id="rId11"/>
    <p:sldId id="317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18" r:id="rId20"/>
    <p:sldId id="267" r:id="rId21"/>
    <p:sldId id="324" r:id="rId22"/>
    <p:sldId id="268" r:id="rId23"/>
    <p:sldId id="325" r:id="rId24"/>
    <p:sldId id="327" r:id="rId25"/>
    <p:sldId id="326" r:id="rId26"/>
    <p:sldId id="32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d Burns" initials="O" lastIdx="5" clrIdx="0"/>
  <p:cmAuthor id="1" name="Isman, Jodi" initials="IJ" lastIdx="6" clrIdx="1"/>
  <p:cmAuthor id="2" name="Tom Keller" initials="TCSK" lastIdx="5" clrIdx="2"/>
  <p:cmAuthor id="3" name="donna" initials="d" lastIdx="1" clrIdx="3">
    <p:extLst>
      <p:ext uri="{19B8F6BF-5375-455C-9EA6-DF929625EA0E}">
        <p15:presenceInfo xmlns:p15="http://schemas.microsoft.com/office/powerpoint/2012/main" userId="do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71" autoAdjust="0"/>
  </p:normalViewPr>
  <p:slideViewPr>
    <p:cSldViewPr>
      <p:cViewPr varScale="1">
        <p:scale>
          <a:sx n="101" d="100"/>
          <a:sy n="101" d="100"/>
        </p:scale>
        <p:origin x="1914" y="72"/>
      </p:cViewPr>
      <p:guideLst>
        <p:guide orient="horz" pos="2160"/>
        <p:guide pos="2880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70" d="100"/>
        <a:sy n="70" d="100"/>
      </p:scale>
      <p:origin x="0" y="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68F6C-4116-48E8-8726-864CCA1A31F4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CA9A2-B9C3-4B8E-B4AF-EE7226822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1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43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2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65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6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51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11-6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Osmotic pressure.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Osmosis: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spontaneous diffusion of water movement across a semipermeable membrane from a solution of lower solute concentration (relatively high water concentration) to one of higher solute concentration (relatively low water concentration)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Osmotic pressure: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hydrostatic pressure required to stop the net flow of water across a membrane separating solutions of different water concentrations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balances the entropy-driven thermodynamic force of the water concentration gradient 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Experiment: – separated by a membrane that is permeable to water but impermeable to solutes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(the total concentration of solutes in solution B) &gt;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water will flow across the membrane from solution A to solution B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Osmotic pressure π – the hydrostatic pressure that would have to be applied to solution B to prevent this water flow: π =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−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van’t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Hoff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equation;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gas constant;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absolute temperature)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Animal cells: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Swell in a hypotonic medium as water moves in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Shrink in a hypertonic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medium as water moves out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sotonic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medium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solute concentration, and thus osmotic strength, similar to that of the cell cytosol)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65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96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2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59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2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2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7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5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1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3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9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9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6D22D-A8ED-4F4C-AE4B-5DAC153DD441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9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Ibc9TE2I-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hk09AkV5_Kc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XbvfBfqdt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Cell Biology and Physiology 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t="2582" r="3824" b="9746"/>
          <a:stretch/>
        </p:blipFill>
        <p:spPr>
          <a:xfrm>
            <a:off x="459658" y="1969684"/>
            <a:ext cx="4493342" cy="375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ubtitle 1"/>
          <p:cNvSpPr txBox="1">
            <a:spLocks/>
          </p:cNvSpPr>
          <p:nvPr/>
        </p:nvSpPr>
        <p:spPr>
          <a:xfrm>
            <a:off x="5334000" y="2667000"/>
            <a:ext cx="3657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Transmembrane Transport of Ions and Small Molecules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Chapter 11</a:t>
            </a: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Dr. Capers</a:t>
            </a: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Molecular and Cell Biology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Lodish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 8</a:t>
            </a:r>
            <a:r>
              <a:rPr lang="en-US" sz="18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edition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4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3810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600" dirty="0" smtClean="0"/>
              <a:t>Transporters (Carriers)</a:t>
            </a:r>
          </a:p>
          <a:p>
            <a:pPr lvl="2"/>
            <a:r>
              <a:rPr lang="en-US" dirty="0" smtClean="0"/>
              <a:t>Slower than channels</a:t>
            </a:r>
          </a:p>
          <a:p>
            <a:pPr lvl="2"/>
            <a:r>
              <a:rPr lang="en-US" dirty="0" smtClean="0"/>
              <a:t>Move ions and molecules </a:t>
            </a:r>
          </a:p>
          <a:p>
            <a:pPr lvl="2"/>
            <a:r>
              <a:rPr lang="en-US" dirty="0" smtClean="0"/>
              <a:t>3 types</a:t>
            </a:r>
          </a:p>
          <a:p>
            <a:pPr lvl="3"/>
            <a:r>
              <a:rPr lang="en-US" dirty="0" smtClean="0"/>
              <a:t>Uniporters – move one molecule/ion down it’s concentration gradient</a:t>
            </a:r>
          </a:p>
          <a:p>
            <a:pPr lvl="5"/>
            <a:r>
              <a:rPr lang="en-US" dirty="0" smtClean="0"/>
              <a:t>facilitated transport (glucose and amino acids move across plasma membrane like this)</a:t>
            </a:r>
          </a:p>
          <a:p>
            <a:pPr lvl="3"/>
            <a:r>
              <a:rPr lang="en-US" dirty="0" smtClean="0"/>
              <a:t>Antiporters – move 2 things in 2 different directions</a:t>
            </a:r>
          </a:p>
          <a:p>
            <a:pPr lvl="5"/>
            <a:r>
              <a:rPr lang="en-US" dirty="0" smtClean="0"/>
              <a:t>One is moving down its concentration gradient while the other is moving up</a:t>
            </a:r>
          </a:p>
          <a:p>
            <a:pPr lvl="3"/>
            <a:r>
              <a:rPr lang="en-US" dirty="0" smtClean="0"/>
              <a:t>Symporters – move 2 things in the same direction</a:t>
            </a:r>
          </a:p>
          <a:p>
            <a:pPr lvl="5"/>
            <a:r>
              <a:rPr lang="en-US" dirty="0" smtClean="0"/>
              <a:t>One is moving down its concentration gradient while the other is moving 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7" y="3886200"/>
            <a:ext cx="4810125" cy="276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410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Transporters</a:t>
            </a:r>
            <a:br>
              <a:rPr lang="en-US" sz="3600" dirty="0" smtClean="0"/>
            </a:br>
            <a:r>
              <a:rPr lang="en-US" sz="3600" dirty="0" smtClean="0"/>
              <a:t>Facilitated Transport of Glucose and Water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19" y="1676400"/>
            <a:ext cx="8229600" cy="3916363"/>
          </a:xfrm>
        </p:spPr>
        <p:txBody>
          <a:bodyPr/>
          <a:lstStyle/>
          <a:p>
            <a:r>
              <a:rPr lang="en-US" dirty="0" smtClean="0"/>
              <a:t>Most animal cells use glucose as substrate for ATP production</a:t>
            </a:r>
          </a:p>
          <a:p>
            <a:pPr lvl="2"/>
            <a:r>
              <a:rPr lang="en-US" dirty="0" smtClean="0"/>
              <a:t>Cells employ glucose uniporter to take up glucose from blood</a:t>
            </a:r>
          </a:p>
          <a:p>
            <a:pPr lvl="2"/>
            <a:r>
              <a:rPr lang="en-US" dirty="0" err="1" smtClean="0"/>
              <a:t>Uniport</a:t>
            </a:r>
            <a:r>
              <a:rPr lang="en-US" dirty="0" smtClean="0"/>
              <a:t> transfer is much faster than simple diffusion</a:t>
            </a:r>
          </a:p>
          <a:p>
            <a:r>
              <a:rPr lang="en-US" dirty="0" smtClean="0"/>
              <a:t>Many cells use </a:t>
            </a:r>
            <a:r>
              <a:rPr lang="en-US" dirty="0" err="1" smtClean="0"/>
              <a:t>aquaporins</a:t>
            </a:r>
            <a:r>
              <a:rPr lang="en-US" dirty="0" smtClean="0"/>
              <a:t> for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78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534400" cy="5440363"/>
          </a:xfrm>
        </p:spPr>
        <p:txBody>
          <a:bodyPr/>
          <a:lstStyle/>
          <a:p>
            <a:r>
              <a:rPr lang="en-US" dirty="0" smtClean="0"/>
              <a:t>One of the best understood uniporters is the glucose transporter, GLUT1</a:t>
            </a:r>
          </a:p>
          <a:p>
            <a:pPr lvl="2"/>
            <a:r>
              <a:rPr lang="en-US" dirty="0" smtClean="0"/>
              <a:t>Found in plasma membrane of most mammalian cells</a:t>
            </a:r>
          </a:p>
          <a:p>
            <a:pPr lvl="2"/>
            <a:r>
              <a:rPr lang="en-US" dirty="0" smtClean="0"/>
              <a:t>Isomeric sugars, D-mannose and D-galactose can be transported</a:t>
            </a:r>
          </a:p>
          <a:p>
            <a:pPr lvl="2"/>
            <a:r>
              <a:rPr lang="en-US" dirty="0" smtClean="0"/>
              <a:t>After glucose crosses into the erythrocyte, it is phosphorylated, forming glucose-6-phosphate which cannot leave the cell (first step in glycolysis)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3886200"/>
            <a:ext cx="5454229" cy="2879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1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genome encodes at least 14 highly homologous GLUT proteins</a:t>
            </a:r>
          </a:p>
          <a:p>
            <a:pPr lvl="2"/>
            <a:r>
              <a:rPr lang="en-US" dirty="0" smtClean="0"/>
              <a:t>All contain 12 membrane spanning </a:t>
            </a:r>
            <a:r>
              <a:rPr lang="el-GR" dirty="0" smtClean="0"/>
              <a:t>α</a:t>
            </a:r>
            <a:r>
              <a:rPr lang="en-US" dirty="0" smtClean="0"/>
              <a:t>-helices</a:t>
            </a:r>
          </a:p>
          <a:p>
            <a:pPr lvl="2"/>
            <a:r>
              <a:rPr lang="en-US" dirty="0" smtClean="0"/>
              <a:t>All transport sugars but there is differential expression in various cell types</a:t>
            </a:r>
          </a:p>
          <a:p>
            <a:pPr lvl="2"/>
            <a:r>
              <a:rPr lang="en-US" dirty="0" smtClean="0"/>
              <a:t>GLUT1 in erythrocytes</a:t>
            </a:r>
          </a:p>
          <a:p>
            <a:pPr lvl="2"/>
            <a:r>
              <a:rPr lang="en-US" dirty="0" smtClean="0"/>
              <a:t>GLUT3 in neurons</a:t>
            </a:r>
          </a:p>
          <a:p>
            <a:pPr lvl="2"/>
            <a:r>
              <a:rPr lang="en-US" dirty="0" smtClean="0"/>
              <a:t>GLUT2 in liver cells and </a:t>
            </a:r>
            <a:r>
              <a:rPr lang="el-GR" dirty="0" smtClean="0"/>
              <a:t>β</a:t>
            </a:r>
            <a:r>
              <a:rPr lang="en-US" dirty="0" smtClean="0"/>
              <a:t>-islet cells in pancreas</a:t>
            </a:r>
          </a:p>
        </p:txBody>
      </p:sp>
    </p:spTree>
    <p:extLst>
      <p:ext uri="{BB962C8B-B14F-4D97-AF65-F5344CB8AC3E}">
        <p14:creationId xmlns:p14="http://schemas.microsoft.com/office/powerpoint/2010/main" val="174081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412"/>
            <a:ext cx="9144000" cy="48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5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4987322" cy="504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334000" y="1981200"/>
            <a:ext cx="4015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Osmotic pressure causes water to </a:t>
            </a:r>
          </a:p>
          <a:p>
            <a:r>
              <a:rPr lang="en-US" dirty="0">
                <a:latin typeface="Comic Sans MS" panose="030F0702030302020204" pitchFamily="66" charset="0"/>
              </a:rPr>
              <a:t>m</a:t>
            </a:r>
            <a:r>
              <a:rPr lang="en-US" dirty="0" smtClean="0">
                <a:latin typeface="Comic Sans MS" panose="030F0702030302020204" pitchFamily="66" charset="0"/>
              </a:rPr>
              <a:t>ove across membranes.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Water does not move as freely as</a:t>
            </a:r>
          </a:p>
          <a:p>
            <a:r>
              <a:rPr lang="en-US" dirty="0">
                <a:latin typeface="Comic Sans MS" panose="030F0702030302020204" pitchFamily="66" charset="0"/>
              </a:rPr>
              <a:t>o</a:t>
            </a:r>
            <a:r>
              <a:rPr lang="en-US" dirty="0" smtClean="0">
                <a:latin typeface="Comic Sans MS" panose="030F0702030302020204" pitchFamily="66" charset="0"/>
              </a:rPr>
              <a:t>ne thinks across the plasma membrane.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Membrane needs </a:t>
            </a:r>
            <a:r>
              <a:rPr lang="en-US" dirty="0" err="1" smtClean="0">
                <a:latin typeface="Comic Sans MS" panose="030F0702030302020204" pitchFamily="66" charset="0"/>
              </a:rPr>
              <a:t>aquaporins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7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</a:t>
            </a:r>
            <a:r>
              <a:rPr lang="en-US" dirty="0" err="1" smtClean="0"/>
              <a:t>aquaporins</a:t>
            </a:r>
            <a:r>
              <a:rPr lang="en-US" dirty="0" smtClean="0"/>
              <a:t> work?</a:t>
            </a:r>
          </a:p>
          <a:p>
            <a:pPr lvl="2"/>
            <a:r>
              <a:rPr lang="en-US" dirty="0" smtClean="0"/>
              <a:t>Water-selective channel is only 0.28nm in diameter, only slightly larger than water molecule</a:t>
            </a:r>
          </a:p>
          <a:p>
            <a:pPr lvl="2"/>
            <a:r>
              <a:rPr lang="en-US" dirty="0" smtClean="0"/>
              <a:t>Several conserved amino acids have side-chain and carbonyl groups that extend into the middle of the channel</a:t>
            </a:r>
          </a:p>
          <a:p>
            <a:pPr lvl="2"/>
            <a:r>
              <a:rPr lang="en-US" dirty="0" smtClean="0"/>
              <a:t>These form hydrogen bonds with water molecules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og eg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5904"/>
            <a:ext cx="4417742" cy="294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85800"/>
            <a:ext cx="4343400" cy="513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How do frog oocytes and frog eggs not swell with water until they burst?</a:t>
            </a:r>
          </a:p>
          <a:p>
            <a:pPr lvl="2"/>
            <a:r>
              <a:rPr lang="en-US" sz="2000" dirty="0" smtClean="0"/>
              <a:t>Membrane doesn’t contain </a:t>
            </a:r>
            <a:r>
              <a:rPr lang="en-US" sz="2000" dirty="0" err="1" smtClean="0"/>
              <a:t>aquaporins</a:t>
            </a:r>
            <a:r>
              <a:rPr lang="en-US" sz="2000" dirty="0" smtClean="0"/>
              <a:t>, very important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Mammals express 11 </a:t>
            </a:r>
            <a:r>
              <a:rPr lang="en-US" sz="2000" dirty="0" err="1" smtClean="0"/>
              <a:t>aquaporins</a:t>
            </a:r>
            <a:endParaRPr lang="en-US" sz="2000" dirty="0" smtClean="0"/>
          </a:p>
          <a:p>
            <a:pPr lvl="2"/>
            <a:r>
              <a:rPr lang="en-US" sz="2000" dirty="0" smtClean="0"/>
              <a:t>Aquaporin 2 is found in kidney cells</a:t>
            </a:r>
          </a:p>
          <a:p>
            <a:pPr lvl="3"/>
            <a:r>
              <a:rPr lang="en-US" dirty="0" smtClean="0"/>
              <a:t>Kidneys responsible for water retention</a:t>
            </a:r>
          </a:p>
          <a:p>
            <a:pPr lvl="3"/>
            <a:r>
              <a:rPr lang="en-US" dirty="0" smtClean="0"/>
              <a:t>Regulated by antidiuretic hormone</a:t>
            </a:r>
          </a:p>
          <a:p>
            <a:pPr lvl="3"/>
            <a:r>
              <a:rPr lang="en-US" dirty="0" smtClean="0"/>
              <a:t>Issues with this aquaporin causes diabetes insipidus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49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 smtClean="0"/>
              <a:t>ATP- powered pumps (pumps)</a:t>
            </a:r>
          </a:p>
          <a:p>
            <a:pPr lvl="1"/>
            <a:r>
              <a:rPr lang="en-US" dirty="0" smtClean="0"/>
              <a:t>Use energy of ATP hydrolysis to move ions or small molecules against its gradient</a:t>
            </a:r>
          </a:p>
          <a:p>
            <a:pPr lvl="1"/>
            <a:r>
              <a:rPr lang="en-US" dirty="0" smtClean="0"/>
              <a:t>ACTIVE transport</a:t>
            </a:r>
          </a:p>
          <a:p>
            <a:pPr lvl="1"/>
            <a:r>
              <a:rPr lang="en-US" dirty="0" smtClean="0"/>
              <a:t>4 classes of ATP powered pumps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429000"/>
            <a:ext cx="5943600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52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 Classes of ATP Pumps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139511" cy="490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51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Plasma membrane separates cytoplasm from exterior environment</a:t>
            </a:r>
          </a:p>
          <a:p>
            <a:r>
              <a:rPr lang="en-US" dirty="0" smtClean="0"/>
              <a:t>Organelle membranes separate the cytosol with the internal organelle environment</a:t>
            </a:r>
          </a:p>
          <a:p>
            <a:r>
              <a:rPr lang="en-US" dirty="0" smtClean="0"/>
              <a:t>Proteins are associated with the membranes serving as conduits – allowing certain molecules and ions in at certain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10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352425"/>
            <a:ext cx="736282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41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3547798" cy="6000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48200" y="1752600"/>
            <a:ext cx="4616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ATP Pumps responsible for maintaining </a:t>
            </a:r>
          </a:p>
          <a:p>
            <a:r>
              <a:rPr lang="en-US" dirty="0">
                <a:latin typeface="Comic Sans MS" panose="030F0702030302020204" pitchFamily="66" charset="0"/>
              </a:rPr>
              <a:t>d</a:t>
            </a:r>
            <a:r>
              <a:rPr lang="en-US" dirty="0" smtClean="0">
                <a:latin typeface="Comic Sans MS" panose="030F0702030302020204" pitchFamily="66" charset="0"/>
              </a:rPr>
              <a:t>ifferent ion concentrations inside when </a:t>
            </a:r>
          </a:p>
          <a:p>
            <a:r>
              <a:rPr lang="en-US" dirty="0">
                <a:latin typeface="Comic Sans MS" panose="030F0702030302020204" pitchFamily="66" charset="0"/>
              </a:rPr>
              <a:t>c</a:t>
            </a:r>
            <a:r>
              <a:rPr lang="en-US" dirty="0" smtClean="0">
                <a:latin typeface="Comic Sans MS" panose="030F0702030302020204" pitchFamily="66" charset="0"/>
              </a:rPr>
              <a:t>ompared to outside the cell</a:t>
            </a:r>
          </a:p>
        </p:txBody>
      </p:sp>
    </p:spTree>
    <p:extLst>
      <p:ext uri="{BB962C8B-B14F-4D97-AF65-F5344CB8AC3E}">
        <p14:creationId xmlns:p14="http://schemas.microsoft.com/office/powerpoint/2010/main" val="16132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relaxation depends on Ca</a:t>
            </a:r>
            <a:r>
              <a:rPr lang="en-US" baseline="30000" dirty="0" smtClean="0"/>
              <a:t>2+ </a:t>
            </a:r>
            <a:r>
              <a:rPr lang="en-US" dirty="0" err="1" smtClean="0"/>
              <a:t>ATPases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Ca</a:t>
            </a:r>
            <a:r>
              <a:rPr lang="en-US" baseline="30000" dirty="0" smtClean="0"/>
              <a:t>2+ </a:t>
            </a:r>
            <a:r>
              <a:rPr lang="en-US" dirty="0" smtClean="0"/>
              <a:t>is stored in the sarcoplasmic reticulum (specialized ER)</a:t>
            </a:r>
          </a:p>
          <a:p>
            <a:pPr lvl="2"/>
            <a:r>
              <a:rPr lang="en-US" dirty="0" smtClean="0"/>
              <a:t>The release of Ca</a:t>
            </a:r>
            <a:r>
              <a:rPr lang="en-US" baseline="30000" dirty="0" smtClean="0"/>
              <a:t>2+ </a:t>
            </a:r>
            <a:r>
              <a:rPr lang="en-US" dirty="0" smtClean="0"/>
              <a:t>causes muscle contraction</a:t>
            </a:r>
          </a:p>
          <a:p>
            <a:pPr lvl="2"/>
            <a:r>
              <a:rPr lang="en-US" dirty="0" smtClean="0"/>
              <a:t>ATPase located in the SR membrane pumps Ca</a:t>
            </a:r>
            <a:r>
              <a:rPr lang="en-US" baseline="30000" dirty="0" smtClean="0"/>
              <a:t>2+ </a:t>
            </a:r>
            <a:r>
              <a:rPr lang="en-US" dirty="0" smtClean="0"/>
              <a:t>from cytosol back into the SR to induce muscle relaxation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52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H+ </a:t>
            </a:r>
            <a:r>
              <a:rPr lang="en-US" dirty="0" err="1" smtClean="0"/>
              <a:t>ATPases</a:t>
            </a:r>
            <a:r>
              <a:rPr lang="en-US" dirty="0" smtClean="0"/>
              <a:t> maintain the acidity of lysosomes and vacuoles</a:t>
            </a:r>
          </a:p>
          <a:p>
            <a:pPr lvl="2"/>
            <a:r>
              <a:rPr lang="en-US" dirty="0" smtClean="0"/>
              <a:t>All V-class </a:t>
            </a:r>
            <a:r>
              <a:rPr lang="en-US" dirty="0" err="1" smtClean="0"/>
              <a:t>ATPases</a:t>
            </a:r>
            <a:r>
              <a:rPr lang="en-US" dirty="0" smtClean="0"/>
              <a:t>  transport only H+</a:t>
            </a:r>
          </a:p>
          <a:p>
            <a:pPr lvl="2"/>
            <a:r>
              <a:rPr lang="en-US" dirty="0" smtClean="0"/>
              <a:t>Proton pumps</a:t>
            </a:r>
          </a:p>
          <a:p>
            <a:pPr lvl="2"/>
            <a:r>
              <a:rPr lang="en-US" dirty="0" smtClean="0"/>
              <a:t>Watch this video: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www.youtube.com/watch?v=1Ibc9TE2I-A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24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5364163"/>
          </a:xfrm>
        </p:spPr>
        <p:txBody>
          <a:bodyPr/>
          <a:lstStyle/>
          <a:p>
            <a:r>
              <a:rPr lang="en-US" dirty="0" smtClean="0"/>
              <a:t>The Na</a:t>
            </a:r>
            <a:r>
              <a:rPr lang="en-US" baseline="30000" dirty="0" smtClean="0"/>
              <a:t>+</a:t>
            </a:r>
            <a:r>
              <a:rPr lang="en-US" dirty="0" smtClean="0"/>
              <a:t>/K</a:t>
            </a:r>
            <a:r>
              <a:rPr lang="en-US" baseline="30000" dirty="0" smtClean="0"/>
              <a:t>+</a:t>
            </a:r>
            <a:r>
              <a:rPr lang="en-US" dirty="0" smtClean="0"/>
              <a:t> ATPase maintains the intracellular Na</a:t>
            </a:r>
            <a:r>
              <a:rPr lang="en-US" baseline="30000" dirty="0" smtClean="0"/>
              <a:t>+</a:t>
            </a:r>
            <a:r>
              <a:rPr lang="en-US" dirty="0" smtClean="0"/>
              <a:t> and K</a:t>
            </a:r>
            <a:r>
              <a:rPr lang="en-US" baseline="30000" dirty="0" smtClean="0"/>
              <a:t>+</a:t>
            </a:r>
            <a:r>
              <a:rPr lang="en-US" dirty="0" smtClean="0"/>
              <a:t> concentrations in animal cells</a:t>
            </a:r>
          </a:p>
          <a:p>
            <a:pPr lvl="2"/>
            <a:r>
              <a:rPr lang="en-US" sz="2000" dirty="0" smtClean="0"/>
              <a:t>Moves 3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out and 2 K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in</a:t>
            </a:r>
          </a:p>
          <a:p>
            <a:pPr lvl="2"/>
            <a:r>
              <a:rPr lang="en-US" sz="2000" dirty="0" smtClean="0"/>
              <a:t>Ions moving against their concentration gradient</a:t>
            </a:r>
          </a:p>
          <a:p>
            <a:pPr lvl="2"/>
            <a:r>
              <a:rPr lang="en-US" sz="2000" dirty="0" smtClean="0"/>
              <a:t>Drives the action potential</a:t>
            </a:r>
          </a:p>
          <a:p>
            <a:pPr lvl="2"/>
            <a:r>
              <a:rPr lang="en-US" sz="2000" dirty="0" smtClean="0"/>
              <a:t>Watch this video: </a:t>
            </a:r>
            <a:r>
              <a:rPr lang="en-US" sz="2000" dirty="0">
                <a:hlinkClick r:id="rId2"/>
              </a:rPr>
              <a:t>https://www.youtube.com/watch?v=hk09AkV5_Kc</a:t>
            </a:r>
            <a:endParaRPr lang="en-US" sz="2000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68713"/>
            <a:ext cx="5300317" cy="3433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514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5715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Transcellular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403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Up until now, we have been talking about movement of ions and molecules into the cell</a:t>
            </a:r>
          </a:p>
          <a:p>
            <a:r>
              <a:rPr lang="en-US" sz="1800" dirty="0" smtClean="0"/>
              <a:t>Polarized cells are cells that have distinct regions of the membrane based on location</a:t>
            </a:r>
          </a:p>
          <a:p>
            <a:pPr lvl="2"/>
            <a:r>
              <a:rPr lang="en-US" sz="1800" dirty="0" smtClean="0"/>
              <a:t>Example:</a:t>
            </a:r>
          </a:p>
          <a:p>
            <a:pPr lvl="3"/>
            <a:r>
              <a:rPr lang="en-US" sz="1800" dirty="0" smtClean="0"/>
              <a:t>Epithelia cells lining most external and internal surfaces</a:t>
            </a:r>
          </a:p>
          <a:p>
            <a:pPr lvl="5"/>
            <a:r>
              <a:rPr lang="en-US" sz="1800" dirty="0" smtClean="0"/>
              <a:t>Apical surface – top</a:t>
            </a:r>
          </a:p>
          <a:p>
            <a:pPr lvl="5"/>
            <a:r>
              <a:rPr lang="en-US" sz="1800" dirty="0" smtClean="0"/>
              <a:t>Basolateral surface – inside</a:t>
            </a:r>
          </a:p>
          <a:p>
            <a:pPr lvl="4"/>
            <a:r>
              <a:rPr lang="en-US" sz="1800" dirty="0" smtClean="0"/>
              <a:t>Tight junctions separate the apical and basolateral membranes and prevent water-soluble substances from crossing</a:t>
            </a:r>
            <a:endParaRPr lang="en-US" sz="1800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8" y="3657328"/>
            <a:ext cx="4086762" cy="3021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43601" y="4191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 this video:</a:t>
            </a:r>
          </a:p>
          <a:p>
            <a:r>
              <a:rPr lang="en-US" dirty="0">
                <a:hlinkClick r:id="rId4"/>
              </a:rPr>
              <a:t>https://www.youtube.com/watch?v=AXbvfBfqdtY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0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of almost all molecules and ions is mediated by membrane transport proteins</a:t>
            </a:r>
          </a:p>
          <a:p>
            <a:r>
              <a:rPr lang="en-US" dirty="0" smtClean="0"/>
              <a:t>Sometimes, it’s a matter of opening protein channels and allowing molecules or ions in</a:t>
            </a:r>
          </a:p>
          <a:p>
            <a:r>
              <a:rPr lang="en-US" dirty="0" smtClean="0"/>
              <a:t>In some cases, molecules or ions are pumped from area of lower to higher concentrations, thermodynamically unfavorable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7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Only gases and small uncharged molecules can readily cross membrane – simple diffusion</a:t>
            </a:r>
          </a:p>
          <a:p>
            <a:pPr lvl="2"/>
            <a:r>
              <a:rPr lang="en-US" dirty="0" smtClean="0"/>
              <a:t>Due to hydrophobic interior, polar molecules cannot cross the membrane</a:t>
            </a:r>
          </a:p>
          <a:p>
            <a:endParaRPr lang="en-US" dirty="0"/>
          </a:p>
          <a:p>
            <a:r>
              <a:rPr lang="en-US" dirty="0" smtClean="0"/>
              <a:t>Molecules and ions moving from high to low concentration but need protein channel – facilitated diffusion (passive)</a:t>
            </a:r>
          </a:p>
          <a:p>
            <a:endParaRPr lang="en-US" dirty="0"/>
          </a:p>
          <a:p>
            <a:r>
              <a:rPr lang="en-US" dirty="0" smtClean="0"/>
              <a:t>Molecules and ions moving from low to high concentration – active diffusion, needs energy</a:t>
            </a:r>
          </a:p>
          <a:p>
            <a:pPr lvl="2"/>
            <a:r>
              <a:rPr lang="en-US" dirty="0" smtClean="0"/>
              <a:t>Helps to create membrane potential, for instance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"/>
            <a:ext cx="6248400" cy="660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69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Therefore, molecules and ions need pathways to cross the membrane </a:t>
            </a:r>
          </a:p>
          <a:p>
            <a:pPr lvl="2"/>
            <a:r>
              <a:rPr lang="en-US" dirty="0" smtClean="0"/>
              <a:t>Channels (small pores)</a:t>
            </a:r>
          </a:p>
          <a:p>
            <a:pPr lvl="4"/>
            <a:r>
              <a:rPr lang="en-US" dirty="0" smtClean="0"/>
              <a:t>Passive transport (can be gated)</a:t>
            </a:r>
          </a:p>
          <a:p>
            <a:pPr lvl="2"/>
            <a:r>
              <a:rPr lang="en-US" dirty="0" smtClean="0"/>
              <a:t>Carrier proteins (transporters)</a:t>
            </a:r>
          </a:p>
          <a:p>
            <a:pPr lvl="4"/>
            <a:r>
              <a:rPr lang="en-US" dirty="0" smtClean="0"/>
              <a:t>active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6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 types of membrane proteins discussed:</a:t>
            </a:r>
          </a:p>
          <a:p>
            <a:pPr lvl="2"/>
            <a:r>
              <a:rPr lang="en-US" dirty="0" smtClean="0"/>
              <a:t>Channels</a:t>
            </a:r>
          </a:p>
          <a:p>
            <a:pPr lvl="2"/>
            <a:r>
              <a:rPr lang="en-US" dirty="0" smtClean="0"/>
              <a:t>Transporters – carrier proteins</a:t>
            </a:r>
          </a:p>
          <a:p>
            <a:pPr lvl="2"/>
            <a:r>
              <a:rPr lang="en-US" dirty="0" smtClean="0"/>
              <a:t>ATP-powered pumps (use ATP) – active transport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2" y="3581400"/>
            <a:ext cx="8229600" cy="286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76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Channels, transporters and ATP pumps often function together in the membranes of metazoan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8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3733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dirty="0" smtClean="0"/>
              <a:t>Channels</a:t>
            </a:r>
          </a:p>
          <a:p>
            <a:pPr lvl="2"/>
            <a:r>
              <a:rPr lang="en-US" dirty="0" smtClean="0"/>
              <a:t>Transport water, specific ions, hydrophilic small molecules</a:t>
            </a:r>
          </a:p>
          <a:p>
            <a:pPr lvl="2"/>
            <a:r>
              <a:rPr lang="en-US" dirty="0" smtClean="0"/>
              <a:t>Transporting them DOWN their concentration gradient (from high to low)</a:t>
            </a:r>
          </a:p>
          <a:p>
            <a:pPr lvl="2"/>
            <a:r>
              <a:rPr lang="en-US" dirty="0" smtClean="0"/>
              <a:t>Selective for what they transport</a:t>
            </a:r>
          </a:p>
          <a:p>
            <a:pPr lvl="2"/>
            <a:r>
              <a:rPr lang="en-US" dirty="0" smtClean="0"/>
              <a:t>No energy</a:t>
            </a:r>
          </a:p>
          <a:p>
            <a:pPr lvl="2"/>
            <a:r>
              <a:rPr lang="en-US" dirty="0" smtClean="0"/>
              <a:t>Passive transport/facilitated transport</a:t>
            </a:r>
          </a:p>
          <a:p>
            <a:pPr lvl="2"/>
            <a:r>
              <a:rPr lang="en-US" dirty="0" err="1" smtClean="0"/>
              <a:t>Nongated</a:t>
            </a:r>
            <a:r>
              <a:rPr lang="en-US" dirty="0" smtClean="0"/>
              <a:t> or gated</a:t>
            </a:r>
          </a:p>
          <a:p>
            <a:pPr lvl="4"/>
            <a:r>
              <a:rPr lang="en-US" dirty="0" smtClean="0"/>
              <a:t>Gated – open in response to chemical or electrical signal</a:t>
            </a:r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4171950"/>
            <a:ext cx="4495800" cy="254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856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w:document xmlns:w="http://schemas.openxmlformats.org/wordprocessingml/2006/main">
  <RequestDate>6/6/2019 1:40:12 PM</RequestDate>
  <RequestId>f3756c1c-f6bb-434e-a18c-4df59f8bd0a5</RequestId>
</w:document>
</file>

<file path=customXml/itemProps1.xml><?xml version="1.0" encoding="utf-8"?>
<ds:datastoreItem xmlns:ds="http://schemas.openxmlformats.org/officeDocument/2006/customXml" ds:itemID="{DD1522E3-C47F-416F-8D81-74AAC1A385A5}">
  <ds:schemaRefs>
    <ds:schemaRef ds:uri="http://schemas.openxmlformats.org/wordprocessingml/2006/ma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18171</TotalTime>
  <Words>1073</Words>
  <Application>Microsoft Office PowerPoint</Application>
  <PresentationFormat>On-screen Show (4:3)</PresentationFormat>
  <Paragraphs>135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Comic Sans MS</vt:lpstr>
      <vt:lpstr>Office Theme</vt:lpstr>
      <vt:lpstr>Cell Biology and Physiology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Transporters Facilitated Transport of Glucose and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Classes of ATP Pumps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Transcellular Transport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Transmembrane Transport of Ions and  Small Molecules</dc:title>
  <dc:creator>Tom Keller</dc:creator>
  <cp:lastModifiedBy>Jennifer Capers</cp:lastModifiedBy>
  <cp:revision>208</cp:revision>
  <dcterms:created xsi:type="dcterms:W3CDTF">2015-11-12T17:59:08Z</dcterms:created>
  <dcterms:modified xsi:type="dcterms:W3CDTF">2021-06-30T18:28:55Z</dcterms:modified>
</cp:coreProperties>
</file>