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9"/>
  </p:notesMasterIdLst>
  <p:sldIdLst>
    <p:sldId id="291" r:id="rId3"/>
    <p:sldId id="292" r:id="rId4"/>
    <p:sldId id="293" r:id="rId5"/>
    <p:sldId id="258" r:id="rId6"/>
    <p:sldId id="294" r:id="rId7"/>
    <p:sldId id="296" r:id="rId8"/>
    <p:sldId id="295" r:id="rId9"/>
    <p:sldId id="297" r:id="rId10"/>
    <p:sldId id="262" r:id="rId11"/>
    <p:sldId id="263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d Burns" initials="O" lastIdx="5" clrIdx="0"/>
  <p:cmAuthor id="1" name="Isman, Jodi" initials="IJ" lastIdx="6" clrIdx="1"/>
  <p:cmAuthor id="2" name="Tom Keller" initials="TCSK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0126" autoAdjust="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3768"/>
    </p:cViewPr>
  </p:sorterViewPr>
  <p:notesViewPr>
    <p:cSldViewPr>
      <p:cViewPr>
        <p:scale>
          <a:sx n="100" d="100"/>
          <a:sy n="100" d="100"/>
        </p:scale>
        <p:origin x="-9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18107-6F94-43E6-9BE3-587AC45BCC1B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5C79B-CA19-427B-BB8F-139A9A8E2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5C79B-CA19-427B-BB8F-139A9A8E26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1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5C79B-CA19-427B-BB8F-139A9A8E26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7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5C79B-CA19-427B-BB8F-139A9A8E26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9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5C79B-CA19-427B-BB8F-139A9A8E26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1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5C79B-CA19-427B-BB8F-139A9A8E26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575E-6272-4D69-B195-8B49051B32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4F28-516D-48F1-B182-8A56BC12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2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575E-6272-4D69-B195-8B49051B32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4F28-516D-48F1-B182-8A56BC12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5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575E-6272-4D69-B195-8B49051B32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4F28-516D-48F1-B182-8A56BC12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0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575E-6272-4D69-B195-8B49051B32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4F28-516D-48F1-B182-8A56BC12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6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575E-6272-4D69-B195-8B49051B32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4F28-516D-48F1-B182-8A56BC12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2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575E-6272-4D69-B195-8B49051B32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4F28-516D-48F1-B182-8A56BC12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575E-6272-4D69-B195-8B49051B32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4F28-516D-48F1-B182-8A56BC12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575E-6272-4D69-B195-8B49051B32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4F28-516D-48F1-B182-8A56BC12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3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575E-6272-4D69-B195-8B49051B32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4F28-516D-48F1-B182-8A56BC12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2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575E-6272-4D69-B195-8B49051B32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4F28-516D-48F1-B182-8A56BC12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575E-6272-4D69-B195-8B49051B32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4F28-516D-48F1-B182-8A56BC12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9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D575E-6272-4D69-B195-8B49051B32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C4F28-516D-48F1-B182-8A56BC12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8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mD1AmfdjY" TargetMode="External"/><Relationship Id="rId2" Type="http://schemas.openxmlformats.org/officeDocument/2006/relationships/hyperlink" Target="https://www.youtube.com/watch?v=rom85WMAm0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Cell Biology and Physiology</a:t>
            </a:r>
            <a:endParaRPr lang="en-US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5701" r="3226" b="4988"/>
          <a:stretch/>
        </p:blipFill>
        <p:spPr bwMode="auto">
          <a:xfrm>
            <a:off x="609600" y="2057400"/>
            <a:ext cx="43434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1"/>
          <p:cNvSpPr txBox="1">
            <a:spLocks/>
          </p:cNvSpPr>
          <p:nvPr/>
        </p:nvSpPr>
        <p:spPr>
          <a:xfrm>
            <a:off x="5257800" y="2743200"/>
            <a:ext cx="3657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Biomembrane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Structure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Chapter 7</a:t>
            </a: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Dr. Capers</a:t>
            </a: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Molecular and Cell Biology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Lodish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 8</a:t>
            </a:r>
            <a:r>
              <a:rPr lang="en-US" sz="18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edition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43870"/>
            <a:ext cx="7848600" cy="6243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6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principle classes of amphipathic lipids</a:t>
            </a:r>
          </a:p>
          <a:p>
            <a:pPr lvl="1"/>
            <a:r>
              <a:rPr lang="en-US" dirty="0" err="1" smtClean="0"/>
              <a:t>Phosphoglycerides</a:t>
            </a:r>
            <a:endParaRPr lang="en-US" dirty="0" smtClean="0"/>
          </a:p>
          <a:p>
            <a:pPr lvl="1"/>
            <a:r>
              <a:rPr lang="en-US" dirty="0" smtClean="0"/>
              <a:t>Sphingolipids</a:t>
            </a:r>
          </a:p>
          <a:p>
            <a:pPr lvl="1"/>
            <a:r>
              <a:rPr lang="en-US" dirty="0" smtClean="0"/>
              <a:t>sterols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1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err="1" smtClean="0"/>
              <a:t>Phosphoglycerides</a:t>
            </a:r>
            <a:endParaRPr lang="en-US" dirty="0" smtClean="0"/>
          </a:p>
          <a:p>
            <a:pPr lvl="2"/>
            <a:r>
              <a:rPr lang="en-US" dirty="0" smtClean="0"/>
              <a:t>2 fatty acid chains</a:t>
            </a:r>
          </a:p>
          <a:p>
            <a:pPr lvl="2"/>
            <a:r>
              <a:rPr lang="en-US" dirty="0" smtClean="0"/>
              <a:t>Glycerol phosphate group</a:t>
            </a:r>
          </a:p>
          <a:p>
            <a:pPr lvl="2"/>
            <a:r>
              <a:rPr lang="en-US" dirty="0" smtClean="0"/>
              <a:t>Polar head</a:t>
            </a:r>
          </a:p>
          <a:p>
            <a:pPr lvl="4"/>
            <a:r>
              <a:rPr lang="en-US" dirty="0" smtClean="0"/>
              <a:t>Classified based on differences in polar head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43200"/>
            <a:ext cx="6886575" cy="38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6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Sphingolipids</a:t>
            </a:r>
          </a:p>
          <a:p>
            <a:pPr lvl="2"/>
            <a:r>
              <a:rPr lang="en-US" dirty="0" smtClean="0"/>
              <a:t>Derived from </a:t>
            </a:r>
            <a:r>
              <a:rPr lang="en-US" dirty="0" err="1" smtClean="0"/>
              <a:t>sphinogosine</a:t>
            </a:r>
            <a:r>
              <a:rPr lang="en-US" dirty="0" smtClean="0"/>
              <a:t> – amino alcohol with long hydrocarbon chain</a:t>
            </a:r>
          </a:p>
          <a:p>
            <a:pPr lvl="2"/>
            <a:r>
              <a:rPr lang="en-US" dirty="0" smtClean="0"/>
              <a:t>Long fatty acid chain</a:t>
            </a:r>
          </a:p>
          <a:p>
            <a:r>
              <a:rPr lang="en-US" dirty="0" smtClean="0"/>
              <a:t>Include glycolipids</a:t>
            </a:r>
          </a:p>
          <a:p>
            <a:pPr lvl="2"/>
            <a:r>
              <a:rPr lang="en-US" dirty="0" smtClean="0"/>
              <a:t>Most abundant in nervous tissue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59210"/>
            <a:ext cx="6705600" cy="2675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41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Sterols</a:t>
            </a:r>
          </a:p>
          <a:p>
            <a:pPr lvl="1"/>
            <a:r>
              <a:rPr lang="en-US" dirty="0" smtClean="0"/>
              <a:t>Cholesterol</a:t>
            </a:r>
          </a:p>
          <a:p>
            <a:pPr lvl="3"/>
            <a:r>
              <a:rPr lang="en-US" dirty="0" smtClean="0"/>
              <a:t>Four-ring isoprenoid-based hydrocarbon</a:t>
            </a:r>
          </a:p>
          <a:p>
            <a:pPr lvl="3"/>
            <a:r>
              <a:rPr lang="en-US" dirty="0" smtClean="0"/>
              <a:t>Abundant in mammalian cells, absent in prokaryotes and plants</a:t>
            </a:r>
          </a:p>
          <a:p>
            <a:pPr lvl="3"/>
            <a:r>
              <a:rPr lang="en-US" dirty="0" smtClean="0"/>
              <a:t>Precursor for several important bioactive molecules (bile acids in the liver, steroid hormones produced by endocrine cells,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Cholesterol also attaches to Hedgehog protein (key signaling molecule in embryonic development)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475791"/>
            <a:ext cx="5943600" cy="1793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64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Membrane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The number and amount of proteins associated with </a:t>
            </a:r>
            <a:r>
              <a:rPr lang="en-US" dirty="0" err="1" smtClean="0"/>
              <a:t>biomembranes</a:t>
            </a:r>
            <a:r>
              <a:rPr lang="en-US" dirty="0" smtClean="0"/>
              <a:t> vary depending on cell type and location</a:t>
            </a:r>
          </a:p>
          <a:p>
            <a:pPr lvl="2"/>
            <a:r>
              <a:rPr lang="en-US" dirty="0" smtClean="0"/>
              <a:t>Mitochondrial membrane – 76% protein</a:t>
            </a:r>
          </a:p>
          <a:p>
            <a:pPr lvl="2"/>
            <a:r>
              <a:rPr lang="en-US" dirty="0" smtClean="0"/>
              <a:t>Myelin membrane around axons – 18% protein</a:t>
            </a:r>
          </a:p>
          <a:p>
            <a:r>
              <a:rPr lang="en-US" dirty="0" smtClean="0"/>
              <a:t>Function in </a:t>
            </a:r>
          </a:p>
          <a:p>
            <a:pPr lvl="2"/>
            <a:r>
              <a:rPr lang="en-US" dirty="0" smtClean="0"/>
              <a:t>Cell adhesion</a:t>
            </a:r>
          </a:p>
          <a:p>
            <a:pPr lvl="2"/>
            <a:r>
              <a:rPr lang="en-US" dirty="0" smtClean="0"/>
              <a:t>Cell signaling</a:t>
            </a:r>
          </a:p>
          <a:p>
            <a:pPr lvl="2"/>
            <a:r>
              <a:rPr lang="en-US" dirty="0" smtClean="0"/>
              <a:t>Transport of molecules  across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4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Membrane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categories:</a:t>
            </a:r>
          </a:p>
          <a:p>
            <a:pPr lvl="1"/>
            <a:r>
              <a:rPr lang="en-US" dirty="0" smtClean="0"/>
              <a:t>Integral membrane proteins (transmembrane)</a:t>
            </a:r>
          </a:p>
          <a:p>
            <a:pPr lvl="1"/>
            <a:r>
              <a:rPr lang="en-US" dirty="0" smtClean="0"/>
              <a:t>Lipid-anchored proteins</a:t>
            </a:r>
          </a:p>
          <a:p>
            <a:pPr lvl="1"/>
            <a:r>
              <a:rPr lang="en-US" dirty="0" smtClean="0"/>
              <a:t>Peripheral membrane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68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Integral membrane proteins (transmembrane)</a:t>
            </a:r>
          </a:p>
          <a:p>
            <a:pPr lvl="2"/>
            <a:r>
              <a:rPr lang="en-US" dirty="0" smtClean="0"/>
              <a:t>Span phospholipid bilayer</a:t>
            </a:r>
          </a:p>
          <a:p>
            <a:pPr lvl="2"/>
            <a:r>
              <a:rPr lang="en-US" dirty="0" smtClean="0"/>
              <a:t>Cytosolic and exoplasmic domains are hydrophilic since they interact with aqueous environment</a:t>
            </a:r>
          </a:p>
          <a:p>
            <a:pPr lvl="2"/>
            <a:r>
              <a:rPr lang="en-US" dirty="0" smtClean="0"/>
              <a:t>Membrane spanning domains consist of one or more </a:t>
            </a:r>
            <a:r>
              <a:rPr lang="el-GR" dirty="0" smtClean="0"/>
              <a:t>α</a:t>
            </a:r>
            <a:r>
              <a:rPr lang="en-US" dirty="0"/>
              <a:t>-</a:t>
            </a:r>
            <a:r>
              <a:rPr lang="en-US" dirty="0" smtClean="0"/>
              <a:t>helices or multiple </a:t>
            </a:r>
            <a:r>
              <a:rPr lang="el-GR" dirty="0" smtClean="0"/>
              <a:t>β</a:t>
            </a:r>
            <a:r>
              <a:rPr lang="en-US" dirty="0"/>
              <a:t>-</a:t>
            </a:r>
            <a:r>
              <a:rPr lang="en-US" dirty="0" smtClean="0"/>
              <a:t>strands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2"/>
          <a:stretch/>
        </p:blipFill>
        <p:spPr>
          <a:xfrm>
            <a:off x="1600200" y="3344068"/>
            <a:ext cx="2514600" cy="345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44068"/>
            <a:ext cx="2156454" cy="341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363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Lipid-anchored membrane proteins</a:t>
            </a:r>
          </a:p>
          <a:p>
            <a:pPr lvl="2"/>
            <a:r>
              <a:rPr lang="en-US" dirty="0" smtClean="0"/>
              <a:t>Bound to one or more of the lipid molecules</a:t>
            </a:r>
          </a:p>
          <a:p>
            <a:pPr lvl="2"/>
            <a:r>
              <a:rPr lang="en-US" dirty="0" smtClean="0"/>
              <a:t>Either attached on cytosolic or exoplasmic side</a:t>
            </a:r>
          </a:p>
          <a:p>
            <a:pPr lvl="2"/>
            <a:r>
              <a:rPr lang="en-US" dirty="0" smtClean="0"/>
              <a:t>The protein does not enter into the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69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Peripheral membrane proteins</a:t>
            </a:r>
          </a:p>
          <a:p>
            <a:pPr lvl="2"/>
            <a:r>
              <a:rPr lang="en-US" dirty="0" smtClean="0"/>
              <a:t>Bound to integral or lipid-bound proteins</a:t>
            </a:r>
          </a:p>
          <a:p>
            <a:pPr lvl="2"/>
            <a:r>
              <a:rPr lang="en-US" dirty="0" smtClean="0"/>
              <a:t>Do not enter the hydrophobic region of membrane (anchored in there but polypeptide chain doesn’t enter)</a:t>
            </a:r>
          </a:p>
          <a:p>
            <a:pPr lvl="2"/>
            <a:r>
              <a:rPr lang="en-US" dirty="0" smtClean="0"/>
              <a:t>“sit” on the membrane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971800"/>
            <a:ext cx="3124200" cy="3717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49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Plasma membrane defines the cell and separates the inside from the outside</a:t>
            </a:r>
          </a:p>
          <a:p>
            <a:r>
              <a:rPr lang="en-US" dirty="0" smtClean="0"/>
              <a:t>Membranes also define organelles</a:t>
            </a:r>
          </a:p>
          <a:p>
            <a:r>
              <a:rPr lang="en-US" dirty="0" smtClean="0"/>
              <a:t>Basic structure: phospholipid bilayer with embedded proteins</a:t>
            </a:r>
          </a:p>
          <a:p>
            <a:r>
              <a:rPr lang="en-US" dirty="0" smtClean="0"/>
              <a:t>Impermeable to water-soluble molecules and 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Carbohydrates can be associated with the membrane</a:t>
            </a:r>
          </a:p>
          <a:p>
            <a:pPr lvl="2"/>
            <a:r>
              <a:rPr lang="en-US" dirty="0" smtClean="0"/>
              <a:t>Carb attached to lipid – glycolipid</a:t>
            </a:r>
          </a:p>
          <a:p>
            <a:pPr lvl="2"/>
            <a:r>
              <a:rPr lang="en-US" dirty="0" smtClean="0"/>
              <a:t>Carb attached to protein on membrane - glycoprotein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45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Proteins can be removed from membranes using detergents or high-salt solutions</a:t>
            </a:r>
          </a:p>
          <a:p>
            <a:endParaRPr lang="en-US" dirty="0"/>
          </a:p>
          <a:p>
            <a:r>
              <a:rPr lang="en-US" dirty="0" smtClean="0"/>
              <a:t>Watch this Video: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www.youtube.com/watch?v=rom85WMAm08</a:t>
            </a:r>
            <a:endParaRPr lang="en-US" dirty="0" smtClean="0"/>
          </a:p>
          <a:p>
            <a:r>
              <a:rPr lang="en-US" dirty="0" smtClean="0"/>
              <a:t>Watch this video</a:t>
            </a:r>
            <a:r>
              <a:rPr lang="en-US" smtClean="0"/>
              <a:t>: </a:t>
            </a:r>
            <a:r>
              <a:rPr lang="en-US">
                <a:hlinkClick r:id="rId3"/>
              </a:rPr>
              <a:t>https://</a:t>
            </a:r>
            <a:r>
              <a:rPr lang="en-US" smtClean="0">
                <a:hlinkClick r:id="rId3"/>
              </a:rPr>
              <a:t>www.youtube.com/watch?v=0emD1AmfdjY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3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839200" cy="50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41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Explain the following statement: The structure of all </a:t>
            </a:r>
            <a:r>
              <a:rPr lang="en-US" dirty="0" err="1" smtClean="0"/>
              <a:t>biomembranes</a:t>
            </a:r>
            <a:r>
              <a:rPr lang="en-US" dirty="0" smtClean="0"/>
              <a:t> depends on the chemical properties of phospholipids, whereas the function of each specific </a:t>
            </a:r>
            <a:r>
              <a:rPr lang="en-US" dirty="0" err="1" smtClean="0"/>
              <a:t>biomembrane</a:t>
            </a:r>
            <a:r>
              <a:rPr lang="en-US" dirty="0" smtClean="0"/>
              <a:t> depends on the specific proteins associated with that membrane.</a:t>
            </a:r>
          </a:p>
          <a:p>
            <a:pPr lvl="1"/>
            <a:r>
              <a:rPr lang="en-US" dirty="0"/>
              <a:t>The phospholipid bilayer provides a barrier </a:t>
            </a:r>
            <a:r>
              <a:rPr lang="en-US" dirty="0" smtClean="0"/>
              <a:t>with selective </a:t>
            </a:r>
            <a:r>
              <a:rPr lang="en-US" dirty="0"/>
              <a:t>permeability that restricts the movement of hydrophilic molecules </a:t>
            </a:r>
            <a:r>
              <a:rPr lang="en-US" dirty="0" smtClean="0"/>
              <a:t>and macromolecules </a:t>
            </a:r>
            <a:r>
              <a:rPr lang="en-US" dirty="0"/>
              <a:t>across the bilayer. The different types of proteins present on the </a:t>
            </a:r>
            <a:r>
              <a:rPr lang="en-US" dirty="0" smtClean="0"/>
              <a:t>two faces </a:t>
            </a:r>
            <a:r>
              <a:rPr lang="en-US" dirty="0"/>
              <a:t>of the bilayer contribute to the distinctive functions of each </a:t>
            </a:r>
            <a:r>
              <a:rPr lang="en-US" dirty="0" smtClean="0"/>
              <a:t> membrane</a:t>
            </a:r>
            <a:r>
              <a:rPr lang="en-US" dirty="0"/>
              <a:t>, and </a:t>
            </a:r>
            <a:r>
              <a:rPr lang="en-US" dirty="0" smtClean="0"/>
              <a:t>control the </a:t>
            </a:r>
            <a:r>
              <a:rPr lang="en-US" dirty="0"/>
              <a:t>movement of selected hydrophilic molecules and macromolecules across it.</a:t>
            </a:r>
          </a:p>
        </p:txBody>
      </p:sp>
    </p:spTree>
    <p:extLst>
      <p:ext uri="{BB962C8B-B14F-4D97-AF65-F5344CB8AC3E}">
        <p14:creationId xmlns:p14="http://schemas.microsoft.com/office/powerpoint/2010/main" val="3316864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3 type of lipid molecules found in </a:t>
            </a:r>
            <a:r>
              <a:rPr lang="en-US" dirty="0" err="1" smtClean="0"/>
              <a:t>biomembranes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88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are water soluble substances unable to freely cross the lipid bilayer of the plasma membrane?  How does the cell overcome this permeability barrier?</a:t>
            </a:r>
          </a:p>
          <a:p>
            <a:pPr lvl="1"/>
            <a:r>
              <a:rPr lang="en-US" dirty="0"/>
              <a:t>Water-soluble substances are hydrophilic; they are therefore repelled by </a:t>
            </a:r>
            <a:r>
              <a:rPr lang="en-US" dirty="0" smtClean="0"/>
              <a:t>the hydrophobic </a:t>
            </a:r>
            <a:r>
              <a:rPr lang="en-US" dirty="0"/>
              <a:t>core of the bilayer, which is composed of non-polar </a:t>
            </a:r>
            <a:r>
              <a:rPr lang="en-US" dirty="0" smtClean="0"/>
              <a:t>hydrocarbon tails </a:t>
            </a:r>
            <a:r>
              <a:rPr lang="en-US" dirty="0"/>
              <a:t>of the phospholipids. Proteins that span the cell membrane (</a:t>
            </a:r>
            <a:r>
              <a:rPr lang="en-US" dirty="0" smtClean="0"/>
              <a:t>transmembrane proteins</a:t>
            </a:r>
            <a:r>
              <a:rPr lang="en-US" dirty="0"/>
              <a:t>) provide a channel or passageway through which these substances </a:t>
            </a:r>
            <a:r>
              <a:rPr lang="en-US" dirty="0" smtClean="0"/>
              <a:t>can cross </a:t>
            </a:r>
            <a:r>
              <a:rPr lang="en-US" dirty="0"/>
              <a:t>the membrane. The proteins fold such that their non-polar residues are </a:t>
            </a:r>
            <a:r>
              <a:rPr lang="en-US" dirty="0" smtClean="0"/>
              <a:t>in contact </a:t>
            </a:r>
            <a:r>
              <a:rPr lang="en-US" dirty="0"/>
              <a:t>with the phospholipid bilayer and their polar residues line the </a:t>
            </a:r>
            <a:r>
              <a:rPr lang="en-US" dirty="0" smtClean="0"/>
              <a:t>channel through </a:t>
            </a:r>
            <a:r>
              <a:rPr lang="en-US" dirty="0"/>
              <a:t>which the hydrophilic substances travel from one side of the cell </a:t>
            </a:r>
            <a:r>
              <a:rPr lang="en-US" dirty="0" smtClean="0"/>
              <a:t>membrane to </a:t>
            </a:r>
            <a:r>
              <a:rPr lang="en-US" dirty="0"/>
              <a:t>the other.</a:t>
            </a:r>
          </a:p>
        </p:txBody>
      </p:sp>
    </p:spTree>
    <p:extLst>
      <p:ext uri="{BB962C8B-B14F-4D97-AF65-F5344CB8AC3E}">
        <p14:creationId xmlns:p14="http://schemas.microsoft.com/office/powerpoint/2010/main" val="3005101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Name the 3 groups into which membrane-associated proteins may be classified.  Explain the mechanism by which each group associates with a </a:t>
            </a:r>
            <a:r>
              <a:rPr lang="en-US" dirty="0" err="1" smtClean="0"/>
              <a:t>biomembrane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Membrane-associated proteins may be </a:t>
            </a:r>
            <a:r>
              <a:rPr lang="en-US" dirty="0" err="1"/>
              <a:t>classifi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as integral membrane </a:t>
            </a:r>
            <a:r>
              <a:rPr lang="en-US" dirty="0" smtClean="0"/>
              <a:t>proteins, lipid-anchored </a:t>
            </a:r>
            <a:r>
              <a:rPr lang="en-US" dirty="0"/>
              <a:t>membrane proteins, or peripheral membrane proteins. </a:t>
            </a:r>
            <a:endParaRPr lang="en-US" dirty="0" smtClean="0"/>
          </a:p>
          <a:p>
            <a:pPr lvl="1"/>
            <a:r>
              <a:rPr lang="en-US" dirty="0" smtClean="0"/>
              <a:t>Integral membrane </a:t>
            </a:r>
            <a:r>
              <a:rPr lang="en-US" dirty="0"/>
              <a:t>proteins pass through the lipid bilayer and are therefore composed, </a:t>
            </a:r>
            <a:r>
              <a:rPr lang="en-US" dirty="0" smtClean="0"/>
              <a:t>of three </a:t>
            </a:r>
            <a:r>
              <a:rPr lang="en-US" dirty="0"/>
              <a:t>domains: a cytosolic domain exposed on the cytosolic face of the </a:t>
            </a:r>
            <a:r>
              <a:rPr lang="en-US" dirty="0" smtClean="0"/>
              <a:t>bilayer; an </a:t>
            </a:r>
            <a:r>
              <a:rPr lang="en-US" dirty="0"/>
              <a:t>exoplasmic domain exposed on the exoplasmic face of the bilayer; and a </a:t>
            </a:r>
            <a:r>
              <a:rPr lang="en-US" dirty="0" smtClean="0"/>
              <a:t>membrane-spanning </a:t>
            </a:r>
            <a:r>
              <a:rPr lang="en-US" dirty="0"/>
              <a:t>domain, which passes through the bilayer and connects </a:t>
            </a:r>
            <a:r>
              <a:rPr lang="en-US" dirty="0" smtClean="0"/>
              <a:t>the cytosolic </a:t>
            </a:r>
            <a:r>
              <a:rPr lang="en-US" dirty="0"/>
              <a:t>and exoplasmic domains. </a:t>
            </a:r>
            <a:endParaRPr lang="en-US" dirty="0" smtClean="0"/>
          </a:p>
          <a:p>
            <a:pPr lvl="1"/>
            <a:r>
              <a:rPr lang="en-US" dirty="0" smtClean="0"/>
              <a:t>Lipid-anchored </a:t>
            </a:r>
            <a:r>
              <a:rPr lang="en-US" dirty="0"/>
              <a:t>membrane proteins have </a:t>
            </a:r>
            <a:r>
              <a:rPr lang="en-US" dirty="0" smtClean="0"/>
              <a:t>one or </a:t>
            </a:r>
            <a:r>
              <a:rPr lang="en-US" dirty="0"/>
              <a:t>more covalently attached lipid molecule, which embeds in one </a:t>
            </a:r>
            <a:r>
              <a:rPr lang="en-US" dirty="0" smtClean="0"/>
              <a:t>leaflet </a:t>
            </a:r>
            <a:r>
              <a:rPr lang="en-US" dirty="0"/>
              <a:t>of </a:t>
            </a:r>
            <a:r>
              <a:rPr lang="en-US" dirty="0" smtClean="0"/>
              <a:t>the membrane </a:t>
            </a:r>
            <a:r>
              <a:rPr lang="en-US" dirty="0"/>
              <a:t>and thereby anchors the protein to one face of the bilayer. </a:t>
            </a:r>
            <a:endParaRPr lang="en-US" dirty="0" smtClean="0"/>
          </a:p>
          <a:p>
            <a:pPr lvl="1"/>
            <a:r>
              <a:rPr lang="en-US" dirty="0" smtClean="0"/>
              <a:t>Peripheral proteins </a:t>
            </a:r>
            <a:r>
              <a:rPr lang="en-US" dirty="0"/>
              <a:t>associate with the lipid bilayer through interactions with either </a:t>
            </a:r>
            <a:r>
              <a:rPr lang="en-US" dirty="0" smtClean="0"/>
              <a:t>integral membrane </a:t>
            </a:r>
            <a:r>
              <a:rPr lang="en-US" dirty="0"/>
              <a:t>proteins or with phospholipid heads on one face of the bilayer.</a:t>
            </a:r>
          </a:p>
        </p:txBody>
      </p:sp>
    </p:spTree>
    <p:extLst>
      <p:ext uri="{BB962C8B-B14F-4D97-AF65-F5344CB8AC3E}">
        <p14:creationId xmlns:p14="http://schemas.microsoft.com/office/powerpoint/2010/main" val="27032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Prokaryotes</a:t>
            </a:r>
          </a:p>
          <a:p>
            <a:pPr lvl="2"/>
            <a:r>
              <a:rPr lang="en-US" dirty="0" smtClean="0"/>
              <a:t>Single plasma membrane</a:t>
            </a:r>
          </a:p>
          <a:p>
            <a:pPr lvl="2"/>
            <a:r>
              <a:rPr lang="en-US" dirty="0" smtClean="0"/>
              <a:t>Contains hundreds of proteins that are integral to function of the cell</a:t>
            </a:r>
          </a:p>
          <a:p>
            <a:pPr lvl="3"/>
            <a:r>
              <a:rPr lang="en-US" dirty="0" smtClean="0"/>
              <a:t>ATP synthesis</a:t>
            </a:r>
          </a:p>
          <a:p>
            <a:pPr lvl="3"/>
            <a:r>
              <a:rPr lang="en-US" dirty="0" smtClean="0"/>
              <a:t>DNA synthesis</a:t>
            </a:r>
          </a:p>
          <a:p>
            <a:pPr lvl="3"/>
            <a:r>
              <a:rPr lang="en-US" dirty="0" smtClean="0"/>
              <a:t>Membrane transport proteins</a:t>
            </a:r>
          </a:p>
          <a:p>
            <a:pPr lvl="3"/>
            <a:r>
              <a:rPr lang="en-US" dirty="0" smtClean="0"/>
              <a:t>Receptor proteins</a:t>
            </a:r>
          </a:p>
          <a:p>
            <a:r>
              <a:rPr lang="en-US" dirty="0" smtClean="0"/>
              <a:t>Eukaryotes</a:t>
            </a:r>
          </a:p>
          <a:p>
            <a:pPr lvl="2"/>
            <a:r>
              <a:rPr lang="en-US" dirty="0" smtClean="0"/>
              <a:t>Plasma membrane with proteins</a:t>
            </a:r>
          </a:p>
          <a:p>
            <a:pPr lvl="3"/>
            <a:r>
              <a:rPr lang="en-US" dirty="0" smtClean="0"/>
              <a:t>Membrane transport</a:t>
            </a:r>
          </a:p>
          <a:p>
            <a:pPr lvl="3"/>
            <a:r>
              <a:rPr lang="en-US" dirty="0" smtClean="0"/>
              <a:t>Cell signaling</a:t>
            </a:r>
          </a:p>
          <a:p>
            <a:pPr lvl="3"/>
            <a:r>
              <a:rPr lang="en-US" dirty="0" smtClean="0"/>
              <a:t>Connecting cell to tissues</a:t>
            </a:r>
          </a:p>
          <a:p>
            <a:pPr lvl="3"/>
            <a:r>
              <a:rPr lang="en-US" dirty="0" smtClean="0"/>
              <a:t>Bind to cytoskeleton</a:t>
            </a:r>
          </a:p>
          <a:p>
            <a:pPr lvl="2"/>
            <a:r>
              <a:rPr lang="en-US" dirty="0" smtClean="0"/>
              <a:t>Internal membranes formed into organelles</a:t>
            </a:r>
          </a:p>
          <a:p>
            <a:pPr lvl="3"/>
            <a:r>
              <a:rPr lang="en-US" dirty="0" smtClean="0"/>
              <a:t>ATP generation</a:t>
            </a:r>
          </a:p>
          <a:p>
            <a:pPr lvl="3"/>
            <a:r>
              <a:rPr lang="en-US" dirty="0" smtClean="0"/>
              <a:t>DNA synthesis</a:t>
            </a:r>
          </a:p>
        </p:txBody>
      </p:sp>
    </p:spTree>
    <p:extLst>
      <p:ext uri="{BB962C8B-B14F-4D97-AF65-F5344CB8AC3E}">
        <p14:creationId xmlns:p14="http://schemas.microsoft.com/office/powerpoint/2010/main" val="23646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Fluid Mosaic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710"/>
          <a:stretch/>
        </p:blipFill>
        <p:spPr>
          <a:xfrm>
            <a:off x="428625" y="1295400"/>
            <a:ext cx="8498366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7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Lipid Bilayer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Made up of phospholipids</a:t>
            </a:r>
          </a:p>
          <a:p>
            <a:pPr lvl="2"/>
            <a:r>
              <a:rPr lang="en-US" dirty="0" smtClean="0"/>
              <a:t>Many different kinds of phospholipids – most common are </a:t>
            </a:r>
            <a:r>
              <a:rPr lang="en-US" dirty="0" err="1" smtClean="0"/>
              <a:t>phosphoglycerides</a:t>
            </a:r>
            <a:endParaRPr lang="en-US" dirty="0" smtClean="0"/>
          </a:p>
          <a:p>
            <a:pPr lvl="2"/>
            <a:r>
              <a:rPr lang="en-US" dirty="0" smtClean="0"/>
              <a:t>Amphipathic – consist of both hydrophobic and hydrophilic segments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74638"/>
            <a:ext cx="2708827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161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t="58317" r="1914" b="7224"/>
          <a:stretch/>
        </p:blipFill>
        <p:spPr>
          <a:xfrm>
            <a:off x="76200" y="1219200"/>
            <a:ext cx="8991600" cy="324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598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Besides phospholipids, the membrane contains other amphipathic lipids</a:t>
            </a:r>
          </a:p>
          <a:p>
            <a:pPr lvl="2"/>
            <a:r>
              <a:rPr lang="en-US" dirty="0" smtClean="0"/>
              <a:t>Glycolipids</a:t>
            </a:r>
          </a:p>
          <a:p>
            <a:pPr lvl="2"/>
            <a:r>
              <a:rPr lang="en-US" dirty="0" smtClean="0"/>
              <a:t>Cholesterol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Talk more about these later</a:t>
            </a:r>
          </a:p>
        </p:txBody>
      </p:sp>
    </p:spTree>
    <p:extLst>
      <p:ext uri="{BB962C8B-B14F-4D97-AF65-F5344CB8AC3E}">
        <p14:creationId xmlns:p14="http://schemas.microsoft.com/office/powerpoint/2010/main" val="372958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Phospholipid bilayers form a sealed compartment surrounding an internal aqueous space</a:t>
            </a:r>
          </a:p>
          <a:p>
            <a:pPr lvl="2"/>
            <a:r>
              <a:rPr lang="en-US" dirty="0" smtClean="0"/>
              <a:t>Impermeable to water soluble solutes</a:t>
            </a:r>
          </a:p>
          <a:p>
            <a:pPr lvl="3"/>
            <a:r>
              <a:rPr lang="en-US" dirty="0" smtClean="0"/>
              <a:t>Salts, sugars, water,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Remember that water soluble solutes are polar (hydrophilic)</a:t>
            </a:r>
          </a:p>
          <a:p>
            <a:pPr lvl="2"/>
            <a:r>
              <a:rPr lang="en-US" dirty="0" smtClean="0"/>
              <a:t>Molecules or regions of the molecule that are nonpolar are hydrophobic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228600"/>
            <a:ext cx="885825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7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w:document xmlns:w="http://schemas.openxmlformats.org/wordprocessingml/2006/main">
  <RequestDate>6/6/2019 1:40:12 PM</RequestDate>
  <RequestId>f3756c1c-f6bb-434e-a18c-4df59f8bd0a5</RequestId>
</w:document>
</file>

<file path=customXml/itemProps1.xml><?xml version="1.0" encoding="utf-8"?>
<ds:datastoreItem xmlns:ds="http://schemas.openxmlformats.org/officeDocument/2006/customXml" ds:itemID="{44EF6E82-06D9-4F03-855B-7AE18AF5B5E4}">
  <ds:schemaRefs>
    <ds:schemaRef ds:uri="http://schemas.openxmlformats.org/wordprocessingml/2006/ma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10374</TotalTime>
  <Words>876</Words>
  <Application>Microsoft Office PowerPoint</Application>
  <PresentationFormat>On-screen Show (4:3)</PresentationFormat>
  <Paragraphs>110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Cell Biology and Physiology</vt:lpstr>
      <vt:lpstr>Plasma Membrane</vt:lpstr>
      <vt:lpstr>PowerPoint Presentation</vt:lpstr>
      <vt:lpstr>PowerPoint Presentation</vt:lpstr>
      <vt:lpstr>The Lipid Bilayer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Membrane Proteins</vt:lpstr>
      <vt:lpstr>Membrane Proteins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Keller</dc:creator>
  <cp:lastModifiedBy>Jennifer Capers</cp:lastModifiedBy>
  <cp:revision>133</cp:revision>
  <dcterms:created xsi:type="dcterms:W3CDTF">2015-11-20T22:33:33Z</dcterms:created>
  <dcterms:modified xsi:type="dcterms:W3CDTF">2021-06-30T17:06:20Z</dcterms:modified>
</cp:coreProperties>
</file>