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Nur01508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 smtClean="0">
                <a:solidFill>
                  <a:schemeClr val="bg1">
                    <a:lumMod val="85000"/>
                  </a:schemeClr>
                </a:solidFill>
              </a:rPr>
              <a:t>Lophotrochozoan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 Protostomes, Exercise 8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Mollusca, Class </a:t>
            </a:r>
            <a:r>
              <a:rPr lang="en-US" dirty="0" err="1" smtClean="0"/>
              <a:t>Gastropoda</a:t>
            </a:r>
            <a:endParaRPr lang="en-US" dirty="0" smtClean="0"/>
          </a:p>
          <a:p>
            <a:pPr lvl="2"/>
            <a:r>
              <a:rPr lang="en-US" dirty="0" smtClean="0"/>
              <a:t>Snails, slugs, conchs</a:t>
            </a:r>
          </a:p>
          <a:p>
            <a:pPr lvl="2"/>
            <a:r>
              <a:rPr lang="en-US" dirty="0" smtClean="0"/>
              <a:t>distinct head, radula (used for feeding)</a:t>
            </a:r>
            <a:endParaRPr lang="en-US" dirty="0"/>
          </a:p>
        </p:txBody>
      </p:sp>
      <p:pic>
        <p:nvPicPr>
          <p:cNvPr id="1026" name="Picture 2" descr="The Gastrop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3" y="3166757"/>
            <a:ext cx="5953125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stropod | Definition, Examples, &amp; Fact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3" y="4211482"/>
            <a:ext cx="3093344" cy="232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4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Mollusca, Class </a:t>
            </a:r>
            <a:r>
              <a:rPr lang="en-US" dirty="0" err="1" smtClean="0"/>
              <a:t>Polyplacophora</a:t>
            </a:r>
            <a:endParaRPr lang="en-US" dirty="0" smtClean="0"/>
          </a:p>
          <a:p>
            <a:pPr lvl="2"/>
            <a:r>
              <a:rPr lang="en-US" dirty="0" smtClean="0"/>
              <a:t>“many plates”</a:t>
            </a:r>
          </a:p>
          <a:p>
            <a:pPr lvl="2"/>
            <a:r>
              <a:rPr lang="en-US" dirty="0" smtClean="0"/>
              <a:t>chitins</a:t>
            </a:r>
            <a:endParaRPr lang="en-US" dirty="0"/>
          </a:p>
        </p:txBody>
      </p:sp>
      <p:pic>
        <p:nvPicPr>
          <p:cNvPr id="4" name="Picture 2" descr="Image result for chi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54" y="2797576"/>
            <a:ext cx="4685764" cy="351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7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05" y="904305"/>
            <a:ext cx="8198097" cy="4651676"/>
          </a:xfrm>
        </p:spPr>
        <p:txBody>
          <a:bodyPr>
            <a:noAutofit/>
          </a:bodyPr>
          <a:lstStyle/>
          <a:p>
            <a:r>
              <a:rPr lang="en-US" sz="2400" dirty="0" smtClean="0"/>
              <a:t>Phylum Mollusca, Class </a:t>
            </a:r>
            <a:r>
              <a:rPr lang="en-US" sz="2400" dirty="0" err="1" smtClean="0"/>
              <a:t>Cephalopda</a:t>
            </a:r>
            <a:endParaRPr lang="en-US" sz="2400" dirty="0" smtClean="0"/>
          </a:p>
          <a:p>
            <a:pPr lvl="2"/>
            <a:r>
              <a:rPr lang="en-US" sz="2400" dirty="0" smtClean="0"/>
              <a:t>Squid, octopus, nautilus</a:t>
            </a:r>
          </a:p>
          <a:p>
            <a:pPr lvl="2"/>
            <a:r>
              <a:rPr lang="en-US" sz="2400" dirty="0" smtClean="0"/>
              <a:t>Unique group of </a:t>
            </a:r>
            <a:r>
              <a:rPr lang="en-US" sz="2400" dirty="0" err="1" smtClean="0"/>
              <a:t>molluscs</a:t>
            </a:r>
            <a:r>
              <a:rPr lang="en-US" sz="2400" dirty="0" smtClean="0"/>
              <a:t> (closed circulatory system, tentacles, intelligence)</a:t>
            </a:r>
            <a:endParaRPr lang="en-US" sz="2400" dirty="0"/>
          </a:p>
        </p:txBody>
      </p:sp>
      <p:pic>
        <p:nvPicPr>
          <p:cNvPr id="4" name="Picture 2" descr="http://chemistry.csudh.edu/faculty/jim/cozaugo4-600/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757" y="2792144"/>
            <a:ext cx="3675845" cy="341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hambered nautilus | Animals | Monterey Bay Aquar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8" y="3256153"/>
            <a:ext cx="3729461" cy="248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5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38" t="17370" r="29014" b="5220"/>
          <a:stretch/>
        </p:blipFill>
        <p:spPr>
          <a:xfrm>
            <a:off x="900313" y="579548"/>
            <a:ext cx="7343373" cy="584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4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Annelida</a:t>
            </a:r>
            <a:endParaRPr lang="en-US" dirty="0"/>
          </a:p>
          <a:p>
            <a:pPr lvl="2"/>
            <a:r>
              <a:rPr lang="en-US" dirty="0"/>
              <a:t>Bilateral symmetry</a:t>
            </a:r>
          </a:p>
          <a:p>
            <a:pPr lvl="2"/>
            <a:r>
              <a:rPr lang="en-US" dirty="0"/>
              <a:t>Body Cavity – coelomate</a:t>
            </a:r>
          </a:p>
          <a:p>
            <a:pPr lvl="2"/>
            <a:r>
              <a:rPr lang="en-US" dirty="0"/>
              <a:t>Digestion – complete</a:t>
            </a:r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closed </a:t>
            </a:r>
            <a:r>
              <a:rPr lang="en-US" dirty="0"/>
              <a:t>circulatory system</a:t>
            </a:r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gills or diffusion through skin (depends)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err="1" smtClean="0"/>
              <a:t>nephridia</a:t>
            </a:r>
            <a:r>
              <a:rPr lang="en-US" dirty="0" smtClean="0"/>
              <a:t> (much like the </a:t>
            </a:r>
            <a:r>
              <a:rPr lang="en-US" dirty="0" err="1" smtClean="0"/>
              <a:t>molluscs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Locomotion – </a:t>
            </a:r>
            <a:r>
              <a:rPr lang="en-US" dirty="0" smtClean="0"/>
              <a:t>muscles (circular and longitudinal)</a:t>
            </a:r>
            <a:endParaRPr lang="en-US" dirty="0"/>
          </a:p>
          <a:p>
            <a:pPr lvl="2"/>
            <a:r>
              <a:rPr lang="en-US" dirty="0"/>
              <a:t>Support – </a:t>
            </a:r>
            <a:r>
              <a:rPr lang="en-US" dirty="0" smtClean="0"/>
              <a:t>hydrostatic skeleton</a:t>
            </a:r>
            <a:endParaRPr lang="en-US" dirty="0"/>
          </a:p>
          <a:p>
            <a:pPr lvl="2"/>
            <a:r>
              <a:rPr lang="en-US" dirty="0"/>
              <a:t>Segmentation – </a:t>
            </a:r>
            <a:r>
              <a:rPr lang="en-US" dirty="0" smtClean="0"/>
              <a:t>yes</a:t>
            </a:r>
            <a:endParaRPr lang="en-US" dirty="0"/>
          </a:p>
          <a:p>
            <a:pPr lvl="2"/>
            <a:r>
              <a:rPr lang="en-US" dirty="0"/>
              <a:t>Appendages – no</a:t>
            </a:r>
          </a:p>
          <a:p>
            <a:pPr lvl="2"/>
            <a:r>
              <a:rPr lang="en-US" dirty="0"/>
              <a:t>Nervous – ganglion brain</a:t>
            </a:r>
          </a:p>
          <a:p>
            <a:pPr lvl="2"/>
            <a:r>
              <a:rPr lang="en-US" dirty="0"/>
              <a:t>Reproduction – some are hermaphrodites</a:t>
            </a:r>
          </a:p>
          <a:p>
            <a:pPr lvl="2"/>
            <a:r>
              <a:rPr lang="en-US" dirty="0"/>
              <a:t>Habitat – marine, freshwater and terrestrial</a:t>
            </a:r>
          </a:p>
        </p:txBody>
      </p:sp>
    </p:spTree>
    <p:extLst>
      <p:ext uri="{BB962C8B-B14F-4D97-AF65-F5344CB8AC3E}">
        <p14:creationId xmlns:p14="http://schemas.microsoft.com/office/powerpoint/2010/main" val="17631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24" y="615011"/>
            <a:ext cx="7886700" cy="4351338"/>
          </a:xfrm>
        </p:spPr>
        <p:txBody>
          <a:bodyPr/>
          <a:lstStyle/>
          <a:p>
            <a:r>
              <a:rPr lang="en-US" dirty="0" smtClean="0"/>
              <a:t>Phylum Annelida, Class </a:t>
            </a:r>
            <a:r>
              <a:rPr lang="en-US" dirty="0" err="1" smtClean="0"/>
              <a:t>Oligiochaetea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earthworm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2348832"/>
            <a:ext cx="6550986" cy="435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42" t="22130" r="33381" b="10232"/>
          <a:stretch/>
        </p:blipFill>
        <p:spPr>
          <a:xfrm>
            <a:off x="5241701" y="1236373"/>
            <a:ext cx="3776689" cy="289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21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89" t="18373" r="44649" b="6723"/>
          <a:stretch/>
        </p:blipFill>
        <p:spPr>
          <a:xfrm>
            <a:off x="1661374" y="150511"/>
            <a:ext cx="5191647" cy="649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86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Annelida, Class </a:t>
            </a:r>
            <a:r>
              <a:rPr lang="en-US" dirty="0" err="1" smtClean="0"/>
              <a:t>Polychaetea</a:t>
            </a:r>
            <a:endParaRPr lang="en-US" dirty="0" smtClean="0"/>
          </a:p>
          <a:p>
            <a:pPr lvl="1"/>
            <a:r>
              <a:rPr lang="en-US" dirty="0" smtClean="0"/>
              <a:t>Sand worms, feather dusters</a:t>
            </a:r>
            <a:endParaRPr lang="en-US" dirty="0"/>
          </a:p>
        </p:txBody>
      </p:sp>
      <p:pic>
        <p:nvPicPr>
          <p:cNvPr id="4" name="Picture 2" descr="http://content2.eol.org/content/2010/01/12/12/48795_large.jpg"/>
          <p:cNvPicPr>
            <a:picLocks noChangeAspect="1" noChangeArrowheads="1"/>
          </p:cNvPicPr>
          <p:nvPr/>
        </p:nvPicPr>
        <p:blipFill rotWithShape="1">
          <a:blip r:embed="rId2" cstate="print"/>
          <a:srcRect t="6956" b="7246"/>
          <a:stretch/>
        </p:blipFill>
        <p:spPr bwMode="auto">
          <a:xfrm>
            <a:off x="190500" y="3002924"/>
            <a:ext cx="43815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ile:Nur015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10681"/>
            <a:ext cx="4261477" cy="28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55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Annelida, Class </a:t>
            </a:r>
            <a:r>
              <a:rPr lang="en-US" dirty="0" err="1" smtClean="0"/>
              <a:t>Hirudinea</a:t>
            </a:r>
            <a:endParaRPr lang="en-US" dirty="0" smtClean="0"/>
          </a:p>
          <a:p>
            <a:pPr lvl="2"/>
            <a:r>
              <a:rPr lang="en-US" dirty="0" smtClean="0"/>
              <a:t>Leeches</a:t>
            </a:r>
          </a:p>
          <a:p>
            <a:pPr lvl="2"/>
            <a:r>
              <a:rPr lang="en-US" dirty="0" smtClean="0"/>
              <a:t>Produce anti-coagulant   </a:t>
            </a:r>
            <a:endParaRPr lang="en-US" dirty="0"/>
          </a:p>
        </p:txBody>
      </p:sp>
      <p:pic>
        <p:nvPicPr>
          <p:cNvPr id="4" name="Picture 2" descr="http://www.biopharm-leeches.com/image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030" y="3195138"/>
            <a:ext cx="3706969" cy="334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68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01" t="26138" r="32535" b="30523"/>
          <a:stretch/>
        </p:blipFill>
        <p:spPr>
          <a:xfrm>
            <a:off x="875763" y="2086377"/>
            <a:ext cx="7082266" cy="341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07" t="33403" r="35916" b="32026"/>
          <a:stretch/>
        </p:blipFill>
        <p:spPr>
          <a:xfrm>
            <a:off x="1094704" y="2193215"/>
            <a:ext cx="6954591" cy="272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056068"/>
            <a:ext cx="4250028" cy="5120895"/>
          </a:xfrm>
        </p:spPr>
        <p:txBody>
          <a:bodyPr/>
          <a:lstStyle/>
          <a:p>
            <a:r>
              <a:rPr lang="en-US" dirty="0" smtClean="0"/>
              <a:t>Bilaterally symmetrical animals</a:t>
            </a:r>
          </a:p>
          <a:p>
            <a:pPr lvl="2"/>
            <a:r>
              <a:rPr lang="en-US" dirty="0" smtClean="0"/>
              <a:t>Platyhelminthes (talked about in previous exercise)</a:t>
            </a:r>
          </a:p>
          <a:p>
            <a:pPr lvl="2"/>
            <a:r>
              <a:rPr lang="en-US" dirty="0" smtClean="0"/>
              <a:t>Protostomes – 1</a:t>
            </a:r>
            <a:r>
              <a:rPr lang="en-US" baseline="30000" dirty="0" smtClean="0"/>
              <a:t>st</a:t>
            </a:r>
            <a:r>
              <a:rPr lang="en-US" dirty="0" smtClean="0"/>
              <a:t> blastopore is the mouth</a:t>
            </a:r>
          </a:p>
          <a:p>
            <a:pPr lvl="4"/>
            <a:r>
              <a:rPr lang="en-US" dirty="0" err="1" smtClean="0"/>
              <a:t>Lophotrochozoans</a:t>
            </a:r>
            <a:r>
              <a:rPr lang="en-US" dirty="0" smtClean="0"/>
              <a:t> – will talk about in this exercise</a:t>
            </a:r>
          </a:p>
          <a:p>
            <a:pPr lvl="4"/>
            <a:r>
              <a:rPr lang="en-US" dirty="0" err="1" smtClean="0"/>
              <a:t>Ecdysozoans</a:t>
            </a:r>
            <a:endParaRPr lang="en-US" dirty="0" smtClean="0"/>
          </a:p>
          <a:p>
            <a:pPr lvl="2"/>
            <a:r>
              <a:rPr lang="en-US" dirty="0" smtClean="0"/>
              <a:t>Deuterostomes – 1</a:t>
            </a:r>
            <a:r>
              <a:rPr lang="en-US" baseline="30000" dirty="0" smtClean="0"/>
              <a:t>st</a:t>
            </a:r>
            <a:r>
              <a:rPr lang="en-US" dirty="0" smtClean="0"/>
              <a:t> blastopore is the anus</a:t>
            </a:r>
            <a:endParaRPr lang="en-US" dirty="0"/>
          </a:p>
        </p:txBody>
      </p:sp>
      <p:pic>
        <p:nvPicPr>
          <p:cNvPr id="3074" name="Picture 2" descr="Invertebrate Classification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3" y="1733864"/>
            <a:ext cx="4119585" cy="376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6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Lophotrochozoans</a:t>
            </a:r>
            <a:endParaRPr lang="en-US" sz="3600" dirty="0" smtClean="0"/>
          </a:p>
          <a:p>
            <a:pPr lvl="2"/>
            <a:r>
              <a:rPr lang="en-US" sz="3600" dirty="0" smtClean="0"/>
              <a:t>Phylum Mollusca</a:t>
            </a:r>
          </a:p>
          <a:p>
            <a:pPr lvl="2"/>
            <a:r>
              <a:rPr lang="en-US" sz="3600" dirty="0" smtClean="0"/>
              <a:t>Phylum Annelida</a:t>
            </a:r>
          </a:p>
          <a:p>
            <a:pPr marL="0" indent="0">
              <a:buNone/>
            </a:pPr>
            <a:r>
              <a:rPr lang="en-US" sz="36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4731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Mollusca – Class </a:t>
            </a:r>
            <a:r>
              <a:rPr lang="en-US" dirty="0" err="1" smtClean="0"/>
              <a:t>Gastropoda</a:t>
            </a:r>
            <a:r>
              <a:rPr lang="en-US" dirty="0" smtClean="0"/>
              <a:t>, </a:t>
            </a:r>
            <a:r>
              <a:rPr lang="en-US" dirty="0" err="1" smtClean="0"/>
              <a:t>Polyplacophora</a:t>
            </a:r>
            <a:r>
              <a:rPr lang="en-US" dirty="0" smtClean="0"/>
              <a:t> and </a:t>
            </a:r>
            <a:r>
              <a:rPr lang="en-US" dirty="0" err="1" smtClean="0"/>
              <a:t>Bivalvia</a:t>
            </a:r>
            <a:endParaRPr lang="en-US" dirty="0"/>
          </a:p>
          <a:p>
            <a:pPr lvl="2"/>
            <a:r>
              <a:rPr lang="en-US" dirty="0" smtClean="0"/>
              <a:t>3 part body plan – mantle, visceral mass, muscular foot</a:t>
            </a:r>
            <a:endParaRPr lang="en-US" dirty="0"/>
          </a:p>
          <a:p>
            <a:pPr lvl="2"/>
            <a:r>
              <a:rPr lang="en-US" dirty="0" smtClean="0"/>
              <a:t>Bilateral symmetry</a:t>
            </a:r>
            <a:endParaRPr lang="en-US" dirty="0"/>
          </a:p>
          <a:p>
            <a:pPr lvl="2"/>
            <a:r>
              <a:rPr lang="en-US" dirty="0"/>
              <a:t>Body Cavity – </a:t>
            </a:r>
            <a:r>
              <a:rPr lang="en-US" dirty="0" smtClean="0"/>
              <a:t>coelomate</a:t>
            </a:r>
            <a:endParaRPr lang="en-US" dirty="0"/>
          </a:p>
          <a:p>
            <a:pPr lvl="2"/>
            <a:r>
              <a:rPr lang="en-US" dirty="0"/>
              <a:t>Digestion – </a:t>
            </a:r>
            <a:r>
              <a:rPr lang="en-US" dirty="0" smtClean="0"/>
              <a:t>complete</a:t>
            </a:r>
            <a:endParaRPr lang="en-US" dirty="0"/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open circulatory system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gills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smtClean="0"/>
              <a:t>rudimentary kidney (</a:t>
            </a:r>
            <a:r>
              <a:rPr lang="en-US" dirty="0" err="1" smtClean="0"/>
              <a:t>nephridium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Locomotion – </a:t>
            </a:r>
            <a:r>
              <a:rPr lang="en-US" dirty="0" smtClean="0"/>
              <a:t>muscular foot</a:t>
            </a:r>
            <a:endParaRPr lang="en-US" dirty="0"/>
          </a:p>
          <a:p>
            <a:pPr lvl="2"/>
            <a:r>
              <a:rPr lang="en-US" dirty="0"/>
              <a:t>Support – </a:t>
            </a:r>
            <a:r>
              <a:rPr lang="en-US" dirty="0" smtClean="0"/>
              <a:t>shell (in most)</a:t>
            </a:r>
            <a:endParaRPr lang="en-US" dirty="0"/>
          </a:p>
          <a:p>
            <a:pPr lvl="2"/>
            <a:r>
              <a:rPr lang="en-US" dirty="0"/>
              <a:t>Segmentation – no</a:t>
            </a:r>
          </a:p>
          <a:p>
            <a:pPr lvl="2"/>
            <a:r>
              <a:rPr lang="en-US" dirty="0"/>
              <a:t>Appendages – no</a:t>
            </a:r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ganglion brain</a:t>
            </a:r>
            <a:endParaRPr lang="en-US" dirty="0"/>
          </a:p>
          <a:p>
            <a:pPr lvl="2"/>
            <a:r>
              <a:rPr lang="en-US" dirty="0"/>
              <a:t>Reproduction – </a:t>
            </a:r>
            <a:r>
              <a:rPr lang="en-US" dirty="0" smtClean="0"/>
              <a:t>some are hermaphrodites</a:t>
            </a:r>
            <a:endParaRPr lang="en-US" dirty="0"/>
          </a:p>
          <a:p>
            <a:pPr lvl="2"/>
            <a:r>
              <a:rPr lang="en-US" dirty="0"/>
              <a:t>Habitat – </a:t>
            </a:r>
            <a:r>
              <a:rPr lang="en-US" dirty="0" smtClean="0"/>
              <a:t>marine, freshwater and terrestrial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8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Mollusca – Class </a:t>
            </a:r>
            <a:r>
              <a:rPr lang="en-US" dirty="0" err="1" smtClean="0"/>
              <a:t>Cephalopoda</a:t>
            </a:r>
            <a:endParaRPr lang="en-US" dirty="0"/>
          </a:p>
          <a:p>
            <a:pPr lvl="2"/>
            <a:r>
              <a:rPr lang="en-US" dirty="0" smtClean="0"/>
              <a:t>Bilateral symmetry</a:t>
            </a:r>
            <a:endParaRPr lang="en-US" dirty="0"/>
          </a:p>
          <a:p>
            <a:pPr lvl="2"/>
            <a:r>
              <a:rPr lang="en-US" dirty="0"/>
              <a:t>Body Cavity – </a:t>
            </a:r>
            <a:r>
              <a:rPr lang="en-US" dirty="0" smtClean="0"/>
              <a:t>coelomate</a:t>
            </a:r>
            <a:endParaRPr lang="en-US" dirty="0"/>
          </a:p>
          <a:p>
            <a:pPr lvl="2"/>
            <a:r>
              <a:rPr lang="en-US" dirty="0"/>
              <a:t>Digestion – </a:t>
            </a:r>
            <a:r>
              <a:rPr lang="en-US" dirty="0" smtClean="0"/>
              <a:t>complete</a:t>
            </a:r>
            <a:endParaRPr lang="en-US" dirty="0"/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CLOSED circulatory system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gills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smtClean="0"/>
              <a:t>rudimentary kidney</a:t>
            </a:r>
            <a:endParaRPr lang="en-US" dirty="0"/>
          </a:p>
          <a:p>
            <a:pPr lvl="2"/>
            <a:r>
              <a:rPr lang="en-US" dirty="0"/>
              <a:t>Locomotion – </a:t>
            </a:r>
            <a:r>
              <a:rPr lang="en-US" dirty="0" smtClean="0"/>
              <a:t>muscular foot is divided into tentacles</a:t>
            </a:r>
            <a:endParaRPr lang="en-US" dirty="0"/>
          </a:p>
          <a:p>
            <a:pPr lvl="2"/>
            <a:r>
              <a:rPr lang="en-US" dirty="0"/>
              <a:t>Support – </a:t>
            </a:r>
            <a:r>
              <a:rPr lang="en-US" dirty="0" smtClean="0"/>
              <a:t>most have secondarily lost shell</a:t>
            </a:r>
            <a:endParaRPr lang="en-US" dirty="0"/>
          </a:p>
          <a:p>
            <a:pPr lvl="2"/>
            <a:r>
              <a:rPr lang="en-US" dirty="0"/>
              <a:t>Segmentation – no</a:t>
            </a:r>
          </a:p>
          <a:p>
            <a:pPr lvl="2"/>
            <a:r>
              <a:rPr lang="en-US" dirty="0"/>
              <a:t>Appendages </a:t>
            </a:r>
            <a:r>
              <a:rPr lang="en-US" dirty="0" smtClean="0"/>
              <a:t>– muscular foot divided into tentacles</a:t>
            </a:r>
            <a:endParaRPr lang="en-US" dirty="0"/>
          </a:p>
          <a:p>
            <a:pPr lvl="2"/>
            <a:r>
              <a:rPr lang="en-US" dirty="0"/>
              <a:t>Nervous – </a:t>
            </a:r>
            <a:r>
              <a:rPr lang="en-US" dirty="0" smtClean="0"/>
              <a:t>ganglion brain</a:t>
            </a:r>
          </a:p>
          <a:p>
            <a:pPr lvl="4"/>
            <a:r>
              <a:rPr lang="en-US" dirty="0" smtClean="0"/>
              <a:t>Well developed eye</a:t>
            </a:r>
          </a:p>
          <a:p>
            <a:pPr lvl="4"/>
            <a:r>
              <a:rPr lang="en-US" dirty="0" smtClean="0"/>
              <a:t>Have shown some “intelligence”</a:t>
            </a:r>
            <a:endParaRPr lang="en-US" dirty="0"/>
          </a:p>
          <a:p>
            <a:pPr lvl="2"/>
            <a:r>
              <a:rPr lang="en-US" dirty="0"/>
              <a:t>Reproduction – </a:t>
            </a:r>
            <a:r>
              <a:rPr lang="en-US" dirty="0" smtClean="0"/>
              <a:t>some are hermaphrodites</a:t>
            </a:r>
            <a:endParaRPr lang="en-US" dirty="0"/>
          </a:p>
          <a:p>
            <a:pPr lvl="2"/>
            <a:r>
              <a:rPr lang="en-US" dirty="0"/>
              <a:t>Habitat – </a:t>
            </a:r>
            <a:r>
              <a:rPr lang="en-US" dirty="0" smtClean="0"/>
              <a:t>marine, freshwater and terrestrial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9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Mollusca, Class </a:t>
            </a:r>
            <a:r>
              <a:rPr lang="en-US" dirty="0" err="1" smtClean="0"/>
              <a:t>Bivalvia</a:t>
            </a:r>
            <a:endParaRPr lang="en-US" dirty="0" smtClean="0"/>
          </a:p>
          <a:p>
            <a:pPr lvl="2"/>
            <a:r>
              <a:rPr lang="en-US" dirty="0" smtClean="0"/>
              <a:t>2 shells, no distinct head or radula like you would find in the Gastropods</a:t>
            </a:r>
            <a:endParaRPr lang="en-US" dirty="0"/>
          </a:p>
        </p:txBody>
      </p:sp>
      <p:pic>
        <p:nvPicPr>
          <p:cNvPr id="4" name="Picture 2" descr="http://www.ph7foodingredients.com/animations/anim_bival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248" y="2912027"/>
            <a:ext cx="55245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0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31872"/>
            <a:ext cx="7015297" cy="462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211" t="25386" r="30281" b="24260"/>
          <a:stretch/>
        </p:blipFill>
        <p:spPr>
          <a:xfrm>
            <a:off x="4993314" y="4159876"/>
            <a:ext cx="4069724" cy="258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41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17438</TotalTime>
  <Words>367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109</cp:revision>
  <dcterms:created xsi:type="dcterms:W3CDTF">2020-05-16T19:11:56Z</dcterms:created>
  <dcterms:modified xsi:type="dcterms:W3CDTF">2020-09-27T15:51:15Z</dcterms:modified>
</cp:coreProperties>
</file>