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5" r:id="rId9"/>
    <p:sldId id="263" r:id="rId10"/>
    <p:sldId id="274" r:id="rId11"/>
    <p:sldId id="264" r:id="rId12"/>
    <p:sldId id="268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nMhi9d270B_ymM&amp;tbnid=JPWX5H2JbZGiCM:&amp;ved=0CAUQjRw&amp;url=http://goldsworthybiology.blogspot.com/2008/07/k-animalia-p-porifera-sponge-spicules.html&amp;ei=ONulUqilEsS0kQeMk4DoBw&amp;bvm=bv.57752919,d.eW0&amp;psig=AFQjCNGtjX8kK6bt3EVitrBWkaz1IasmyQ&amp;ust=138668765092357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997"/>
            <a:ext cx="7772400" cy="2387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Biology II Lab</a:t>
            </a: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IRSC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209" y="3747752"/>
            <a:ext cx="7868991" cy="1303986"/>
          </a:xfrm>
        </p:spPr>
        <p:txBody>
          <a:bodyPr>
            <a:normAutofit/>
          </a:bodyPr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Acoelomate Invertebrates, Exercise 7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Ctenophora</a:t>
            </a:r>
            <a:r>
              <a:rPr lang="en-US" dirty="0" smtClean="0"/>
              <a:t> – Comb jellies</a:t>
            </a:r>
          </a:p>
          <a:p>
            <a:pPr lvl="2"/>
            <a:r>
              <a:rPr lang="en-US" dirty="0" smtClean="0"/>
              <a:t>Don’t have stinging cells like the cnidarians</a:t>
            </a:r>
          </a:p>
          <a:p>
            <a:pPr lvl="2"/>
            <a:r>
              <a:rPr lang="en-US" dirty="0" smtClean="0"/>
              <a:t>More complex than the cnidarians</a:t>
            </a:r>
            <a:endParaRPr lang="en-US" dirty="0"/>
          </a:p>
        </p:txBody>
      </p:sp>
      <p:pic>
        <p:nvPicPr>
          <p:cNvPr id="5124" name="Picture 4" descr="Untangling comb jelly culture – Conservation &amp;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6" y="3063250"/>
            <a:ext cx="6287931" cy="339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3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42" y="743808"/>
            <a:ext cx="4651688" cy="55974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Cnidaria</a:t>
            </a:r>
            <a:endParaRPr lang="en-US" dirty="0"/>
          </a:p>
          <a:p>
            <a:pPr lvl="2"/>
            <a:r>
              <a:rPr lang="en-US" dirty="0"/>
              <a:t>The </a:t>
            </a:r>
            <a:r>
              <a:rPr lang="en-US" dirty="0" smtClean="0"/>
              <a:t>Jellyfish and Corals</a:t>
            </a:r>
          </a:p>
          <a:p>
            <a:pPr lvl="4"/>
            <a:r>
              <a:rPr lang="en-US" dirty="0" err="1" smtClean="0"/>
              <a:t>Cnidocytes</a:t>
            </a:r>
            <a:r>
              <a:rPr lang="en-US" dirty="0" smtClean="0"/>
              <a:t> – stinging cells</a:t>
            </a:r>
            <a:endParaRPr lang="en-US" dirty="0"/>
          </a:p>
          <a:p>
            <a:pPr lvl="2"/>
            <a:r>
              <a:rPr lang="en-US" dirty="0" smtClean="0"/>
              <a:t>Radial symmetry</a:t>
            </a:r>
            <a:endParaRPr lang="en-US" dirty="0"/>
          </a:p>
          <a:p>
            <a:pPr lvl="2"/>
            <a:r>
              <a:rPr lang="en-US" dirty="0"/>
              <a:t>Body Cavity – acoelomate</a:t>
            </a:r>
          </a:p>
          <a:p>
            <a:pPr lvl="2"/>
            <a:r>
              <a:rPr lang="en-US" dirty="0"/>
              <a:t>Digestion – gastrovascular cavity</a:t>
            </a:r>
          </a:p>
          <a:p>
            <a:pPr lvl="2"/>
            <a:r>
              <a:rPr lang="en-US" dirty="0"/>
              <a:t>Circulation – gastrovascular cavity</a:t>
            </a:r>
          </a:p>
          <a:p>
            <a:pPr lvl="2"/>
            <a:r>
              <a:rPr lang="en-US" dirty="0"/>
              <a:t>Respiration – gastrovascular cavity</a:t>
            </a:r>
          </a:p>
          <a:p>
            <a:pPr lvl="2"/>
            <a:r>
              <a:rPr lang="en-US" dirty="0"/>
              <a:t>Excretion – gastrovascular cavity</a:t>
            </a:r>
          </a:p>
          <a:p>
            <a:pPr lvl="2"/>
            <a:r>
              <a:rPr lang="en-US" dirty="0"/>
              <a:t>Locomotion – </a:t>
            </a:r>
            <a:r>
              <a:rPr lang="en-US" dirty="0" smtClean="0"/>
              <a:t>2 forms (medusa and polyp)</a:t>
            </a:r>
            <a:endParaRPr lang="en-US" dirty="0"/>
          </a:p>
          <a:p>
            <a:pPr lvl="2"/>
            <a:r>
              <a:rPr lang="en-US" dirty="0"/>
              <a:t>Support – </a:t>
            </a:r>
            <a:r>
              <a:rPr lang="en-US" dirty="0" smtClean="0"/>
              <a:t>hydrostatic skeleton</a:t>
            </a:r>
            <a:endParaRPr lang="en-US" dirty="0"/>
          </a:p>
          <a:p>
            <a:pPr lvl="2"/>
            <a:r>
              <a:rPr lang="en-US" dirty="0"/>
              <a:t>Segmentation – no</a:t>
            </a:r>
          </a:p>
          <a:p>
            <a:pPr lvl="2"/>
            <a:r>
              <a:rPr lang="en-US" dirty="0"/>
              <a:t>Appendages – </a:t>
            </a:r>
            <a:r>
              <a:rPr lang="en-US" dirty="0" smtClean="0"/>
              <a:t>tentacles</a:t>
            </a:r>
            <a:endParaRPr lang="en-US" dirty="0"/>
          </a:p>
          <a:p>
            <a:pPr lvl="2"/>
            <a:r>
              <a:rPr lang="en-US" dirty="0"/>
              <a:t>Nervous – </a:t>
            </a:r>
            <a:r>
              <a:rPr lang="en-US" dirty="0" smtClean="0"/>
              <a:t>nerve net, very primitive</a:t>
            </a:r>
          </a:p>
          <a:p>
            <a:pPr lvl="2"/>
            <a:r>
              <a:rPr lang="en-US" dirty="0" smtClean="0"/>
              <a:t>Reproduction – sexual and asexual</a:t>
            </a:r>
            <a:endParaRPr lang="en-US" dirty="0"/>
          </a:p>
          <a:p>
            <a:pPr lvl="2"/>
            <a:r>
              <a:rPr lang="en-US" dirty="0"/>
              <a:t>Habitat – mainly marine</a:t>
            </a:r>
          </a:p>
          <a:p>
            <a:endParaRPr lang="en-US" dirty="0"/>
          </a:p>
        </p:txBody>
      </p:sp>
      <p:pic>
        <p:nvPicPr>
          <p:cNvPr id="5" name="Picture 4" descr="http://soe.ucdavis.edu/ss0708/pimentela/images/Jelly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3114" y="2018816"/>
            <a:ext cx="3559219" cy="237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1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69701"/>
            <a:ext cx="7886700" cy="5507262"/>
          </a:xfrm>
        </p:spPr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Cnidaria</a:t>
            </a:r>
            <a:r>
              <a:rPr lang="en-US" dirty="0" smtClean="0"/>
              <a:t>, Class Hydrozoa</a:t>
            </a:r>
          </a:p>
          <a:p>
            <a:pPr lvl="2"/>
            <a:r>
              <a:rPr lang="en-US" dirty="0" smtClean="0"/>
              <a:t>Hydra, Portuguese-Man-of-War</a:t>
            </a:r>
          </a:p>
          <a:p>
            <a:pPr lvl="2"/>
            <a:endParaRPr lang="en-US" dirty="0"/>
          </a:p>
        </p:txBody>
      </p:sp>
      <p:pic>
        <p:nvPicPr>
          <p:cNvPr id="1026" name="Picture 2" descr="Hydra | LIFE IN FRESH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1916" y="2623471"/>
            <a:ext cx="3991422" cy="265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mada of 'deadly' Portuguese Man O' War jellyfish with 100f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30" y="1725291"/>
            <a:ext cx="3493464" cy="445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omic Sans MS" panose="030F0702030302020204" pitchFamily="66" charset="0"/>
              </a:rPr>
              <a:t>Hydra Model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710641"/>
            <a:ext cx="4740485" cy="4994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81000"/>
            <a:ext cx="5029200" cy="3539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5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42" t="17871" r="38874" b="10482"/>
          <a:stretch/>
        </p:blipFill>
        <p:spPr>
          <a:xfrm>
            <a:off x="1455313" y="901521"/>
            <a:ext cx="5988676" cy="547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1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09" y="474471"/>
            <a:ext cx="7886700" cy="4351338"/>
          </a:xfrm>
        </p:spPr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Cnidaria</a:t>
            </a:r>
            <a:r>
              <a:rPr lang="en-US" dirty="0" smtClean="0"/>
              <a:t>, Class  </a:t>
            </a:r>
            <a:r>
              <a:rPr lang="en-US" dirty="0" err="1" smtClean="0"/>
              <a:t>Scyphozoa</a:t>
            </a:r>
            <a:endParaRPr lang="en-US" dirty="0" smtClean="0"/>
          </a:p>
          <a:p>
            <a:pPr lvl="2"/>
            <a:r>
              <a:rPr lang="en-US" dirty="0" smtClean="0"/>
              <a:t>“jellies”</a:t>
            </a:r>
            <a:endParaRPr lang="en-US" dirty="0"/>
          </a:p>
        </p:txBody>
      </p:sp>
      <p:pic>
        <p:nvPicPr>
          <p:cNvPr id="2050" name="Picture 2" descr="Phylum Cnidaria - Halie Elvin's encyclopedia of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0" y="1746671"/>
            <a:ext cx="3163150" cy="466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🔥 A Cannonball Jellyfish found on the shore of Daytona Beach, F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43" y="2439893"/>
            <a:ext cx="4456587" cy="334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36" y="193641"/>
            <a:ext cx="7886700" cy="5352715"/>
          </a:xfrm>
        </p:spPr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Cnidaria</a:t>
            </a:r>
            <a:r>
              <a:rPr lang="en-US" dirty="0" smtClean="0"/>
              <a:t>, Class </a:t>
            </a:r>
            <a:r>
              <a:rPr lang="en-US" dirty="0" err="1" smtClean="0"/>
              <a:t>Anthozoa</a:t>
            </a:r>
            <a:endParaRPr lang="en-US" dirty="0" smtClean="0"/>
          </a:p>
          <a:p>
            <a:pPr lvl="2"/>
            <a:r>
              <a:rPr lang="en-US" dirty="0" smtClean="0"/>
              <a:t>The Corals and sea anemones</a:t>
            </a:r>
            <a:endParaRPr lang="en-US" dirty="0"/>
          </a:p>
        </p:txBody>
      </p:sp>
      <p:pic>
        <p:nvPicPr>
          <p:cNvPr id="3074" name="Picture 2" descr="Brain Coral at Andrea 2 Bonaire – Zen Life and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5" y="966095"/>
            <a:ext cx="2907093" cy="226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ral research inspires sunscreen pill | Coral reef, Sea plants, Re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64" y="1001583"/>
            <a:ext cx="3665157" cy="270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imple sea anemones not so simple after 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52" y="2285502"/>
            <a:ext cx="3800296" cy="285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BC Radio 4 - Natural Histories, Anemone, Sea anemones 'can liv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43" y="4414121"/>
            <a:ext cx="4025724" cy="226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Underwater view of sea fan coral, Pickles Reef, Key Largo, Florida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5"/>
          <a:stretch/>
        </p:blipFill>
        <p:spPr bwMode="auto">
          <a:xfrm>
            <a:off x="489222" y="4822109"/>
            <a:ext cx="2988084" cy="193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317" y="1082199"/>
            <a:ext cx="6762522" cy="1362737"/>
          </a:xfrm>
        </p:spPr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Cnidaria</a:t>
            </a:r>
            <a:r>
              <a:rPr lang="en-US" dirty="0" smtClean="0"/>
              <a:t>, Class </a:t>
            </a:r>
            <a:r>
              <a:rPr lang="en-US" dirty="0" err="1" smtClean="0"/>
              <a:t>Cubozoa</a:t>
            </a:r>
            <a:endParaRPr lang="en-US" dirty="0" smtClean="0"/>
          </a:p>
          <a:p>
            <a:pPr lvl="2"/>
            <a:r>
              <a:rPr lang="en-US" dirty="0" smtClean="0"/>
              <a:t>Box jellies</a:t>
            </a:r>
            <a:endParaRPr lang="en-US" dirty="0"/>
          </a:p>
        </p:txBody>
      </p:sp>
      <p:pic>
        <p:nvPicPr>
          <p:cNvPr id="4098" name="Picture 2" descr="5 Most Venomous Jellyfish in the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8" y="2610578"/>
            <a:ext cx="6198285" cy="3409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other animals are Triploblastic (3 embryonic tissues – endoderm, mesoderm, ectoderm) and have Bilateral symmetry</a:t>
            </a:r>
          </a:p>
          <a:p>
            <a:pPr lvl="2"/>
            <a:r>
              <a:rPr lang="en-US" dirty="0" err="1" smtClean="0"/>
              <a:t>Playhelminthes</a:t>
            </a:r>
            <a:endParaRPr lang="en-US" dirty="0" smtClean="0"/>
          </a:p>
          <a:p>
            <a:pPr lvl="2"/>
            <a:r>
              <a:rPr lang="en-US" dirty="0" smtClean="0"/>
              <a:t>Protostomes – </a:t>
            </a:r>
            <a:r>
              <a:rPr lang="en-US" dirty="0" err="1" smtClean="0"/>
              <a:t>Lophotrochozoans</a:t>
            </a:r>
            <a:r>
              <a:rPr lang="en-US" dirty="0" smtClean="0"/>
              <a:t> and </a:t>
            </a:r>
            <a:r>
              <a:rPr lang="en-US" dirty="0" err="1" smtClean="0"/>
              <a:t>Ecdysozoans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Deuterostomes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Phylum </a:t>
            </a:r>
            <a:r>
              <a:rPr lang="en-US" dirty="0" smtClean="0"/>
              <a:t>Platyhelminthes</a:t>
            </a:r>
            <a:endParaRPr lang="en-US" dirty="0"/>
          </a:p>
          <a:p>
            <a:pPr lvl="2"/>
            <a:r>
              <a:rPr lang="en-US" dirty="0"/>
              <a:t>The </a:t>
            </a:r>
            <a:r>
              <a:rPr lang="en-US" dirty="0" smtClean="0"/>
              <a:t>Flatworms</a:t>
            </a:r>
            <a:endParaRPr lang="en-US" dirty="0"/>
          </a:p>
          <a:p>
            <a:pPr lvl="2"/>
            <a:r>
              <a:rPr lang="en-US" dirty="0" smtClean="0"/>
              <a:t>Bilateral </a:t>
            </a:r>
            <a:r>
              <a:rPr lang="en-US" dirty="0"/>
              <a:t>symmetry</a:t>
            </a:r>
          </a:p>
          <a:p>
            <a:pPr lvl="2"/>
            <a:r>
              <a:rPr lang="en-US" dirty="0"/>
              <a:t>Body Cavity – acoelomate</a:t>
            </a:r>
          </a:p>
          <a:p>
            <a:pPr lvl="2"/>
            <a:r>
              <a:rPr lang="en-US" dirty="0"/>
              <a:t>Digestion – gastrovascular cavity</a:t>
            </a:r>
          </a:p>
          <a:p>
            <a:pPr lvl="2"/>
            <a:r>
              <a:rPr lang="en-US" dirty="0"/>
              <a:t>Circulation – gastrovascular cavity</a:t>
            </a:r>
          </a:p>
          <a:p>
            <a:pPr lvl="2"/>
            <a:r>
              <a:rPr lang="en-US" dirty="0"/>
              <a:t>Respiration – gastrovascular cavity</a:t>
            </a:r>
          </a:p>
          <a:p>
            <a:pPr lvl="2"/>
            <a:r>
              <a:rPr lang="en-US" dirty="0"/>
              <a:t>Excretion – </a:t>
            </a:r>
            <a:r>
              <a:rPr lang="en-US" dirty="0" smtClean="0"/>
              <a:t>flame cells</a:t>
            </a:r>
            <a:endParaRPr lang="en-US" dirty="0"/>
          </a:p>
          <a:p>
            <a:pPr lvl="2"/>
            <a:r>
              <a:rPr lang="en-US" dirty="0"/>
              <a:t>Locomotion </a:t>
            </a:r>
            <a:r>
              <a:rPr lang="en-US" dirty="0" smtClean="0"/>
              <a:t>– muscles</a:t>
            </a:r>
          </a:p>
          <a:p>
            <a:pPr lvl="2"/>
            <a:r>
              <a:rPr lang="en-US" dirty="0" smtClean="0"/>
              <a:t>Support </a:t>
            </a:r>
            <a:r>
              <a:rPr lang="en-US" dirty="0"/>
              <a:t>– hydrostatic skeleton</a:t>
            </a:r>
          </a:p>
          <a:p>
            <a:pPr lvl="2"/>
            <a:r>
              <a:rPr lang="en-US" dirty="0"/>
              <a:t>Segmentation – no</a:t>
            </a:r>
          </a:p>
          <a:p>
            <a:pPr lvl="2"/>
            <a:r>
              <a:rPr lang="en-US" dirty="0"/>
              <a:t>Appendages – </a:t>
            </a:r>
            <a:r>
              <a:rPr lang="en-US" dirty="0" smtClean="0"/>
              <a:t>no</a:t>
            </a:r>
            <a:endParaRPr lang="en-US" dirty="0"/>
          </a:p>
          <a:p>
            <a:pPr lvl="2"/>
            <a:r>
              <a:rPr lang="en-US" dirty="0"/>
              <a:t>Nervous – </a:t>
            </a:r>
            <a:r>
              <a:rPr lang="en-US" dirty="0" smtClean="0"/>
              <a:t>ganglia “brain”</a:t>
            </a:r>
            <a:endParaRPr lang="en-US" dirty="0"/>
          </a:p>
          <a:p>
            <a:pPr lvl="2"/>
            <a:r>
              <a:rPr lang="en-US" dirty="0"/>
              <a:t>Reproduction – </a:t>
            </a:r>
            <a:r>
              <a:rPr lang="en-US" dirty="0" smtClean="0"/>
              <a:t>hermaphroditic</a:t>
            </a:r>
            <a:endParaRPr lang="en-US" dirty="0"/>
          </a:p>
          <a:p>
            <a:pPr lvl="2"/>
            <a:r>
              <a:rPr lang="en-US" dirty="0"/>
              <a:t>Habitat – </a:t>
            </a:r>
            <a:r>
              <a:rPr lang="en-US" dirty="0" smtClean="0"/>
              <a:t>marine, freshwater and terrestrial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338" t="27642" r="31831" b="27516"/>
          <a:stretch/>
        </p:blipFill>
        <p:spPr>
          <a:xfrm>
            <a:off x="940156" y="1944709"/>
            <a:ext cx="6778175" cy="3296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4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Platyhelminthes, Class </a:t>
            </a:r>
            <a:r>
              <a:rPr lang="en-US" dirty="0" err="1" smtClean="0"/>
              <a:t>Turbellaria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Turbellaria / Indonesia | HD Stock Video 698-573-989 | Framepoo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6" y="2983171"/>
            <a:ext cx="3619991" cy="203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elp. What are these things? I pulled 90% of the duckweed ou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41" y="2511849"/>
            <a:ext cx="4572000" cy="403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1" y="795271"/>
            <a:ext cx="7380466" cy="548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9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Platyhelminthes, Class </a:t>
            </a:r>
            <a:r>
              <a:rPr lang="en-US" dirty="0" err="1" smtClean="0"/>
              <a:t>Cestoda</a:t>
            </a:r>
            <a:endParaRPr lang="en-US" dirty="0" smtClean="0"/>
          </a:p>
          <a:p>
            <a:pPr lvl="2"/>
            <a:r>
              <a:rPr lang="en-US" dirty="0" smtClean="0"/>
              <a:t>“tapeworms”</a:t>
            </a:r>
            <a:endParaRPr lang="en-US" dirty="0"/>
          </a:p>
        </p:txBody>
      </p:sp>
      <p:pic>
        <p:nvPicPr>
          <p:cNvPr id="7170" name="Picture 2" descr="Class Cest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3" y="3087687"/>
            <a:ext cx="4771891" cy="3469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cience Source - Tapeworms (Cestoda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06" y="2586764"/>
            <a:ext cx="4243589" cy="2829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Platyhelminthes, Class </a:t>
            </a:r>
            <a:r>
              <a:rPr lang="en-US" dirty="0" err="1" smtClean="0"/>
              <a:t>Trematoda</a:t>
            </a:r>
            <a:endParaRPr lang="en-US" dirty="0" smtClean="0"/>
          </a:p>
          <a:p>
            <a:pPr lvl="2"/>
            <a:r>
              <a:rPr lang="en-US" dirty="0" smtClean="0"/>
              <a:t>“flukes”</a:t>
            </a:r>
            <a:endParaRPr lang="en-US" dirty="0"/>
          </a:p>
        </p:txBody>
      </p:sp>
      <p:pic>
        <p:nvPicPr>
          <p:cNvPr id="8194" name="Picture 2" descr="Class Trematoda - Swagg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36" y="2807594"/>
            <a:ext cx="5405885" cy="363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89" t="36137" r="36056" b="30544"/>
          <a:stretch/>
        </p:blipFill>
        <p:spPr>
          <a:xfrm>
            <a:off x="432121" y="1825625"/>
            <a:ext cx="8279757" cy="315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3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developing, most animals have the following 3 embryonic tissues:</a:t>
            </a:r>
          </a:p>
          <a:p>
            <a:pPr lvl="2"/>
            <a:r>
              <a:rPr lang="en-US" dirty="0" smtClean="0"/>
              <a:t>Endoderm</a:t>
            </a:r>
          </a:p>
          <a:p>
            <a:pPr lvl="2"/>
            <a:r>
              <a:rPr lang="en-US" dirty="0" smtClean="0"/>
              <a:t>Mesoderm</a:t>
            </a:r>
          </a:p>
          <a:p>
            <a:pPr lvl="2"/>
            <a:r>
              <a:rPr lang="en-US" dirty="0" smtClean="0"/>
              <a:t>Ectoderm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Sponges have no true tissues – </a:t>
            </a:r>
            <a:r>
              <a:rPr lang="en-US" dirty="0" err="1" smtClean="0"/>
              <a:t>Parazoans</a:t>
            </a:r>
            <a:endParaRPr lang="en-US" dirty="0" smtClean="0"/>
          </a:p>
          <a:p>
            <a:pPr lvl="2"/>
            <a:r>
              <a:rPr lang="en-US" dirty="0" smtClean="0"/>
              <a:t>All other animals have true tissues – </a:t>
            </a:r>
            <a:r>
              <a:rPr lang="en-US" dirty="0" err="1" smtClean="0"/>
              <a:t>Eumetazoans</a:t>
            </a:r>
            <a:endParaRPr lang="en-US" dirty="0" smtClean="0"/>
          </a:p>
          <a:p>
            <a:pPr lvl="4"/>
            <a:r>
              <a:rPr lang="en-US" dirty="0" smtClean="0"/>
              <a:t>Cnidarians and Ctenophores – Diploblastic (endoderm and ectoderm)</a:t>
            </a:r>
          </a:p>
          <a:p>
            <a:pPr lvl="4"/>
            <a:r>
              <a:rPr lang="en-US" dirty="0" smtClean="0"/>
              <a:t>All other </a:t>
            </a:r>
            <a:r>
              <a:rPr lang="en-US" dirty="0" err="1" smtClean="0"/>
              <a:t>Eumetazoans</a:t>
            </a:r>
            <a:r>
              <a:rPr lang="en-US" dirty="0" smtClean="0"/>
              <a:t> – Triploblastic (all 3 embryonic tissues)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85" t="30147" r="29014" b="28518"/>
          <a:stretch/>
        </p:blipFill>
        <p:spPr>
          <a:xfrm>
            <a:off x="757439" y="1690689"/>
            <a:ext cx="7420646" cy="3676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1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 are multicellular, heterotrophic and mobile (at least at one point during their life cycle)</a:t>
            </a:r>
          </a:p>
          <a:p>
            <a:r>
              <a:rPr lang="en-US" dirty="0" smtClean="0"/>
              <a:t>Invertebrates are animals without a backbone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Acoelomate invertebrates – lack true body cavity	</a:t>
            </a:r>
          </a:p>
          <a:p>
            <a:pPr lvl="2"/>
            <a:r>
              <a:rPr lang="en-US" dirty="0" smtClean="0"/>
              <a:t>The rest of the invertebrates and vertebrates have true body cavity (coelomates)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10" y="563495"/>
            <a:ext cx="4664567" cy="59532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Porifera</a:t>
            </a:r>
            <a:endParaRPr lang="en-US" dirty="0" smtClean="0"/>
          </a:p>
          <a:p>
            <a:pPr lvl="2"/>
            <a:r>
              <a:rPr lang="en-US" dirty="0" smtClean="0"/>
              <a:t>The Sponges</a:t>
            </a:r>
          </a:p>
          <a:p>
            <a:pPr lvl="2"/>
            <a:r>
              <a:rPr lang="en-US" dirty="0" smtClean="0"/>
              <a:t>Sponges are </a:t>
            </a:r>
            <a:r>
              <a:rPr lang="en-US" dirty="0" err="1" smtClean="0"/>
              <a:t>parazoans</a:t>
            </a:r>
            <a:r>
              <a:rPr lang="en-US" dirty="0" smtClean="0"/>
              <a:t> – no true tissues, simplest of animals</a:t>
            </a:r>
          </a:p>
          <a:p>
            <a:pPr lvl="2"/>
            <a:r>
              <a:rPr lang="en-US" dirty="0" smtClean="0"/>
              <a:t>Asymmetrical</a:t>
            </a:r>
          </a:p>
          <a:p>
            <a:pPr lvl="2"/>
            <a:r>
              <a:rPr lang="en-US" dirty="0" smtClean="0"/>
              <a:t>Body Cavity – acoelomate</a:t>
            </a:r>
          </a:p>
          <a:p>
            <a:pPr lvl="2"/>
            <a:r>
              <a:rPr lang="en-US" dirty="0" smtClean="0"/>
              <a:t>Digestion – gastrovascular cavity</a:t>
            </a:r>
          </a:p>
          <a:p>
            <a:pPr lvl="2"/>
            <a:r>
              <a:rPr lang="en-US" dirty="0" smtClean="0"/>
              <a:t>Circulation – gastrovascular cavity</a:t>
            </a:r>
          </a:p>
          <a:p>
            <a:pPr lvl="2"/>
            <a:r>
              <a:rPr lang="en-US" dirty="0" smtClean="0"/>
              <a:t>Respiration – gastrovascular cavity</a:t>
            </a:r>
          </a:p>
          <a:p>
            <a:pPr lvl="2"/>
            <a:r>
              <a:rPr lang="en-US" dirty="0" smtClean="0"/>
              <a:t>Excretion – gastrovascular cavity</a:t>
            </a:r>
          </a:p>
          <a:p>
            <a:pPr lvl="2"/>
            <a:r>
              <a:rPr lang="en-US" dirty="0" smtClean="0"/>
              <a:t>Locomotion – larvae are mobile, adults are sessile</a:t>
            </a:r>
          </a:p>
          <a:p>
            <a:pPr lvl="2"/>
            <a:r>
              <a:rPr lang="en-US" dirty="0" smtClean="0"/>
              <a:t>Support – spicules</a:t>
            </a:r>
          </a:p>
          <a:p>
            <a:pPr lvl="2"/>
            <a:r>
              <a:rPr lang="en-US" dirty="0" smtClean="0"/>
              <a:t>Segmentation – no</a:t>
            </a:r>
          </a:p>
          <a:p>
            <a:pPr lvl="2"/>
            <a:r>
              <a:rPr lang="en-US" dirty="0" smtClean="0"/>
              <a:t>Appendages – no</a:t>
            </a:r>
          </a:p>
          <a:p>
            <a:pPr lvl="2"/>
            <a:r>
              <a:rPr lang="en-US" dirty="0" smtClean="0"/>
              <a:t>Nervous – no</a:t>
            </a:r>
          </a:p>
          <a:p>
            <a:pPr lvl="2"/>
            <a:r>
              <a:rPr lang="en-US" dirty="0" smtClean="0"/>
              <a:t>Reproduction – asexually and sexually</a:t>
            </a:r>
          </a:p>
          <a:p>
            <a:pPr lvl="2"/>
            <a:r>
              <a:rPr lang="en-US" dirty="0" smtClean="0"/>
              <a:t>Habitat – mainly marine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/>
        </p:blipFill>
        <p:spPr>
          <a:xfrm>
            <a:off x="5430533" y="1558902"/>
            <a:ext cx="3275584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1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66" t="39166" r="29718" b="23006"/>
          <a:stretch/>
        </p:blipFill>
        <p:spPr>
          <a:xfrm>
            <a:off x="412124" y="352589"/>
            <a:ext cx="6301182" cy="291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encrypted-tbn3.gstatic.com/images?q=tbn:ANd9GcRVEzo5DE_pIQUj40oyU9HBytdYtvnOd3U3Xe-g_ZBCHpv5OnS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46" y="3075851"/>
            <a:ext cx="3763562" cy="2822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other animals are </a:t>
            </a:r>
            <a:r>
              <a:rPr lang="en-US" dirty="0" err="1" smtClean="0"/>
              <a:t>Eumetazoans</a:t>
            </a:r>
            <a:endParaRPr lang="en-US" dirty="0" smtClean="0"/>
          </a:p>
          <a:p>
            <a:pPr lvl="2"/>
            <a:r>
              <a:rPr lang="en-US" dirty="0" smtClean="0"/>
              <a:t>Have true tissues</a:t>
            </a:r>
          </a:p>
          <a:p>
            <a:r>
              <a:rPr lang="en-US" dirty="0" smtClean="0"/>
              <a:t>Radially symmetrical animals have 2 embryonic tissues - Diploblastic (endoderm </a:t>
            </a:r>
            <a:r>
              <a:rPr lang="en-US" smtClean="0"/>
              <a:t>and ectoderm)</a:t>
            </a:r>
            <a:endParaRPr lang="en-US" dirty="0" smtClean="0"/>
          </a:p>
          <a:p>
            <a:pPr lvl="2"/>
            <a:r>
              <a:rPr lang="en-US" dirty="0" smtClean="0"/>
              <a:t>Ctenophores and Cnidarians</a:t>
            </a:r>
          </a:p>
        </p:txBody>
      </p:sp>
    </p:spTree>
    <p:extLst>
      <p:ext uri="{BB962C8B-B14F-4D97-AF65-F5344CB8AC3E}">
        <p14:creationId xmlns:p14="http://schemas.microsoft.com/office/powerpoint/2010/main" val="24308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14615</TotalTime>
  <Words>406</Words>
  <Application>Microsoft Office PowerPoint</Application>
  <PresentationFormat>On-screen Show (4:3)</PresentationFormat>
  <Paragraphs>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Office Theme</vt:lpstr>
      <vt:lpstr>General Biology II Lab IRSC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Biology II Lab Online, IRSC</dc:title>
  <dc:creator>Jamey Capers</dc:creator>
  <cp:lastModifiedBy>Jamey Capers</cp:lastModifiedBy>
  <cp:revision>88</cp:revision>
  <dcterms:created xsi:type="dcterms:W3CDTF">2020-05-16T19:11:56Z</dcterms:created>
  <dcterms:modified xsi:type="dcterms:W3CDTF">2020-09-27T15:45:21Z</dcterms:modified>
</cp:coreProperties>
</file>