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53814"/>
            <a:ext cx="6858000" cy="130398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Seed Plants, Exercise 5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7024688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 defTabSz="457207"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  <a:t>Gymnosperms</a:t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</a:b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  <a:t>Ginkgos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406525"/>
            <a:ext cx="6777038" cy="350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latin typeface="Comic Sans MS" panose="030F0702030302020204" pitchFamily="66" charset="0"/>
              </a:rPr>
              <a:t>Only 1 species survives today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Usually only male trees are used since female trees produce smelly seeds</a:t>
            </a:r>
          </a:p>
        </p:txBody>
      </p:sp>
      <p:pic>
        <p:nvPicPr>
          <p:cNvPr id="4" name="Picture 5" descr="http://dietsandvitamins.com/documents/Ginkgo_Biloba_le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2872581"/>
            <a:ext cx="3784600" cy="378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mytko.org/random/gink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124200"/>
            <a:ext cx="4375150" cy="328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48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7024688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 defTabSz="457207"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  <a:t>Gymnosperms</a:t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</a:b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  <a:t>Gnetophytes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600200"/>
            <a:ext cx="3933423" cy="350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Comic Sans MS" panose="030F0702030302020204" pitchFamily="66" charset="0"/>
              </a:rPr>
              <a:t>Can grow as shrubs, trees, or vines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5" descr="http://www.nybg.org/bsci/herb/ephed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721" y="1600200"/>
            <a:ext cx="3582988" cy="471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91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429" y="512293"/>
            <a:ext cx="7024688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 defTabSz="457207"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  <a:t>Gymnosperms</a:t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</a:b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  <a:t>Conifers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2429" y="1752309"/>
            <a:ext cx="5199577" cy="350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Comic Sans MS" panose="030F0702030302020204" pitchFamily="66" charset="0"/>
              </a:rPr>
              <a:t>Largest group of gymnosperms</a:t>
            </a:r>
          </a:p>
          <a:p>
            <a:r>
              <a:rPr lang="en-US" altLang="en-US" dirty="0" smtClean="0">
                <a:latin typeface="Comic Sans MS" panose="030F0702030302020204" pitchFamily="66" charset="0"/>
              </a:rPr>
              <a:t>Evergreens – pines, hemlocks, spruces</a:t>
            </a:r>
          </a:p>
          <a:p>
            <a:r>
              <a:rPr lang="en-US" altLang="en-US" dirty="0" err="1" smtClean="0">
                <a:latin typeface="Comic Sans MS" panose="030F0702030302020204" pitchFamily="66" charset="0"/>
              </a:rPr>
              <a:t>Nonevergreens</a:t>
            </a:r>
            <a:r>
              <a:rPr lang="en-US" altLang="en-US" dirty="0" smtClean="0">
                <a:latin typeface="Comic Sans MS" panose="030F0702030302020204" pitchFamily="66" charset="0"/>
              </a:rPr>
              <a:t> – cypress tree</a:t>
            </a:r>
          </a:p>
        </p:txBody>
      </p:sp>
      <p:pic>
        <p:nvPicPr>
          <p:cNvPr id="4" name="Picture 5" descr="http://www.nasa.gov/centers/goddard/images/content/156030main_Conifers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8504" y="977609"/>
            <a:ext cx="3929130" cy="491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88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365126"/>
            <a:ext cx="8899302" cy="1325563"/>
          </a:xfrm>
        </p:spPr>
        <p:txBody>
          <a:bodyPr/>
          <a:lstStyle/>
          <a:p>
            <a:r>
              <a:rPr lang="en-US" dirty="0" smtClean="0"/>
              <a:t>Now we will talk about the 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Angiosperms are the flowering plants</a:t>
            </a:r>
          </a:p>
          <a:p>
            <a:r>
              <a:rPr lang="en-US" dirty="0" smtClean="0"/>
              <a:t>Most recently evolved plants</a:t>
            </a:r>
          </a:p>
          <a:p>
            <a:r>
              <a:rPr lang="en-US" dirty="0" smtClean="0"/>
              <a:t>Most successful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520700"/>
            <a:ext cx="7248525" cy="581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9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70" t="21880" r="37183" b="15742"/>
          <a:stretch/>
        </p:blipFill>
        <p:spPr>
          <a:xfrm>
            <a:off x="193183" y="365126"/>
            <a:ext cx="6690288" cy="621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60201" t="43570" b="24065"/>
          <a:stretch>
            <a:fillRect/>
          </a:stretch>
        </p:blipFill>
        <p:spPr bwMode="auto">
          <a:xfrm>
            <a:off x="5996479" y="2635037"/>
            <a:ext cx="2954338" cy="276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710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51" t="16119" r="39578" b="5470"/>
          <a:stretch/>
        </p:blipFill>
        <p:spPr>
          <a:xfrm>
            <a:off x="618185" y="223458"/>
            <a:ext cx="4662153" cy="642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550795" y="3068342"/>
            <a:ext cx="327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Cotyledons are embryonic leaves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2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479" t="39831" r="41690" b="33028"/>
          <a:stretch/>
        </p:blipFill>
        <p:spPr>
          <a:xfrm>
            <a:off x="1427486" y="2239617"/>
            <a:ext cx="6289027" cy="301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88" t="48935" r="44085" b="31525"/>
          <a:stretch/>
        </p:blipFill>
        <p:spPr>
          <a:xfrm>
            <a:off x="758780" y="2292440"/>
            <a:ext cx="7626439" cy="269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 plants</a:t>
            </a:r>
          </a:p>
          <a:p>
            <a:pPr lvl="2"/>
            <a:r>
              <a:rPr lang="en-US" dirty="0" smtClean="0"/>
              <a:t>Include Gymnosperms (“naked seed”) and Angiosperms (flowering plants)</a:t>
            </a:r>
          </a:p>
          <a:p>
            <a:pPr lvl="2"/>
            <a:r>
              <a:rPr lang="en-US" dirty="0" smtClean="0"/>
              <a:t>Collectively called </a:t>
            </a:r>
            <a:r>
              <a:rPr lang="en-US" dirty="0" err="1" smtClean="0"/>
              <a:t>Embryophytes</a:t>
            </a:r>
            <a:endParaRPr lang="en-US" dirty="0" smtClean="0"/>
          </a:p>
          <a:p>
            <a:pPr lvl="4"/>
            <a:r>
              <a:rPr lang="en-US" dirty="0" smtClean="0"/>
              <a:t>Embryo is protected in the seed</a:t>
            </a:r>
          </a:p>
          <a:p>
            <a:pPr lvl="4"/>
            <a:r>
              <a:rPr lang="en-US" dirty="0" smtClean="0"/>
              <a:t>Alternation of Generations</a:t>
            </a:r>
          </a:p>
          <a:p>
            <a:pPr lvl="6"/>
            <a:r>
              <a:rPr lang="en-US" dirty="0" smtClean="0"/>
              <a:t>Sporophyte is dominant</a:t>
            </a:r>
          </a:p>
          <a:p>
            <a:pPr lvl="6"/>
            <a:r>
              <a:rPr lang="en-US" dirty="0" smtClean="0"/>
              <a:t>Gametophyte</a:t>
            </a:r>
          </a:p>
          <a:p>
            <a:pPr lvl="8"/>
            <a:r>
              <a:rPr lang="en-US" dirty="0" err="1" smtClean="0"/>
              <a:t>Megagametophyte</a:t>
            </a:r>
            <a:r>
              <a:rPr lang="en-US" dirty="0" smtClean="0"/>
              <a:t> –produces egg (enclosed in ovule, microscopic)</a:t>
            </a:r>
          </a:p>
          <a:p>
            <a:pPr lvl="8"/>
            <a:r>
              <a:rPr lang="en-US" dirty="0" err="1" smtClean="0"/>
              <a:t>Microgametopyte</a:t>
            </a:r>
            <a:r>
              <a:rPr lang="en-US" dirty="0" smtClean="0"/>
              <a:t> – enclosed in pollen grain</a:t>
            </a:r>
          </a:p>
          <a:p>
            <a:pPr marL="182880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7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we will look at Gymnosperms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Gymnosperms – naked seed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86" t="24635" r="39155" b="38539"/>
          <a:stretch/>
        </p:blipFill>
        <p:spPr>
          <a:xfrm>
            <a:off x="628650" y="2515595"/>
            <a:ext cx="5280338" cy="366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www.msu.edu/~schmid85/pine%20for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6248" y="3500836"/>
            <a:ext cx="3119102" cy="233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1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957" t="17120" r="37747" b="6724"/>
          <a:stretch/>
        </p:blipFill>
        <p:spPr>
          <a:xfrm>
            <a:off x="1159098" y="231818"/>
            <a:ext cx="5909878" cy="643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26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68" t="17370" r="35070" b="5722"/>
          <a:stretch/>
        </p:blipFill>
        <p:spPr>
          <a:xfrm>
            <a:off x="2601532" y="586334"/>
            <a:ext cx="5705341" cy="565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http://faculty.irsc.edu/DEPT/BiologicalSciences/Bio%202/BioII%20Plant/pine_femcon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986" y="1415268"/>
            <a:ext cx="2295525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faculty.irsc.edu/DEPT/BiologicalSciences/Bio%202/BioII%20Plant/pine_malecon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986" y="3965052"/>
            <a:ext cx="2295525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pine cones are larger than male pine cones</a:t>
            </a:r>
            <a:endParaRPr lang="en-US" dirty="0"/>
          </a:p>
        </p:txBody>
      </p:sp>
      <p:pic>
        <p:nvPicPr>
          <p:cNvPr id="1026" name="Picture 2" descr="male &amp; female pine cones (a comparison) | Vascular plant, Plan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93" y="2601533"/>
            <a:ext cx="3927439" cy="389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7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214313"/>
            <a:ext cx="7024688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 defTabSz="457207"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  <a:t>Gymnosperms</a:t>
            </a:r>
            <a:b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</a:b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  <a:t>Cycads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371600"/>
            <a:ext cx="3356020" cy="350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Comic Sans MS" panose="030F0702030302020204" pitchFamily="66" charset="0"/>
              </a:rPr>
              <a:t>Cone-bearing,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palmlike</a:t>
            </a:r>
            <a:r>
              <a:rPr lang="en-US" altLang="en-US" dirty="0" smtClean="0">
                <a:latin typeface="Comic Sans MS" panose="030F0702030302020204" pitchFamily="66" charset="0"/>
              </a:rPr>
              <a:t> plants found mainly in tropical and subtropical regions</a:t>
            </a:r>
          </a:p>
        </p:txBody>
      </p:sp>
      <p:pic>
        <p:nvPicPr>
          <p:cNvPr id="9" name="Picture 5" descr="http://mac122.icu.ac.jp/gen-ed/lower-plants-gifs/20a-cyca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420" y="1081826"/>
            <a:ext cx="5010060" cy="530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30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12879</TotalTime>
  <Words>154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Wingdings 2</vt:lpstr>
      <vt:lpstr>Office Theme</vt:lpstr>
      <vt:lpstr>General Biology II Lab IRSC</vt:lpstr>
      <vt:lpstr>PowerPoint Presentation</vt:lpstr>
      <vt:lpstr>PowerPoint Presentation</vt:lpstr>
      <vt:lpstr>PowerPoint Presentation</vt:lpstr>
      <vt:lpstr>First we will look at Gymnosperms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we will talk about the Angiosperms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67</cp:revision>
  <dcterms:created xsi:type="dcterms:W3CDTF">2020-05-16T19:11:56Z</dcterms:created>
  <dcterms:modified xsi:type="dcterms:W3CDTF">2020-09-27T15:42:27Z</dcterms:modified>
</cp:coreProperties>
</file>