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3814"/>
            <a:ext cx="6858000" cy="1303986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Nonvascular Plants and Seedless Vascular Plants, Exercise 4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5" y="1262129"/>
            <a:ext cx="7718804" cy="467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45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Seedless Vascular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Seedless Vascular Plants</a:t>
            </a:r>
          </a:p>
          <a:p>
            <a:pPr lvl="2"/>
            <a:r>
              <a:rPr lang="en-US" dirty="0" smtClean="0"/>
              <a:t>All vascular plants are called </a:t>
            </a:r>
            <a:r>
              <a:rPr lang="en-US" dirty="0" err="1" smtClean="0"/>
              <a:t>Tracheophytes</a:t>
            </a:r>
            <a:endParaRPr lang="en-US" dirty="0" smtClean="0"/>
          </a:p>
          <a:p>
            <a:pPr lvl="2"/>
            <a:r>
              <a:rPr lang="en-US" dirty="0" smtClean="0"/>
              <a:t>Have vascular tissue (xylem and phloem) – can grow taller and away from their water source</a:t>
            </a:r>
          </a:p>
          <a:p>
            <a:pPr lvl="2"/>
            <a:r>
              <a:rPr lang="en-US" dirty="0" smtClean="0"/>
              <a:t>Seedless vascular plants</a:t>
            </a:r>
          </a:p>
          <a:p>
            <a:pPr lvl="4"/>
            <a:r>
              <a:rPr lang="en-US" dirty="0" smtClean="0"/>
              <a:t>Include club mosses, horsetails, ferns</a:t>
            </a:r>
          </a:p>
          <a:p>
            <a:pPr lvl="4"/>
            <a:r>
              <a:rPr lang="en-US" dirty="0" smtClean="0"/>
              <a:t>Still rely on water for reproduction (water has to be present for the flagellated sperm to travel to the egg)</a:t>
            </a:r>
          </a:p>
          <a:p>
            <a:pPr lvl="2"/>
            <a:r>
              <a:rPr lang="en-US" dirty="0" smtClean="0"/>
              <a:t>Alternation of Generations</a:t>
            </a:r>
          </a:p>
          <a:p>
            <a:pPr lvl="4"/>
            <a:r>
              <a:rPr lang="en-US" dirty="0" smtClean="0"/>
              <a:t>Sporophyte generation is dominant in seedless vascular plants</a:t>
            </a:r>
          </a:p>
          <a:p>
            <a:pPr lvl="4"/>
            <a:r>
              <a:rPr lang="en-US" dirty="0" smtClean="0"/>
              <a:t>Have archegonia and antheridia like the nonvascular plant</a:t>
            </a:r>
          </a:p>
        </p:txBody>
      </p:sp>
    </p:spTree>
    <p:extLst>
      <p:ext uri="{BB962C8B-B14F-4D97-AF65-F5344CB8AC3E}">
        <p14:creationId xmlns:p14="http://schemas.microsoft.com/office/powerpoint/2010/main" val="408281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244" y="360608"/>
            <a:ext cx="3544105" cy="5816355"/>
          </a:xfrm>
        </p:spPr>
        <p:txBody>
          <a:bodyPr/>
          <a:lstStyle/>
          <a:p>
            <a:r>
              <a:rPr lang="en-US" dirty="0" smtClean="0"/>
              <a:t>Ferns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Horsetails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Whisk ferns</a:t>
            </a:r>
            <a:endParaRPr lang="en-US" dirty="0"/>
          </a:p>
        </p:txBody>
      </p:sp>
      <p:pic>
        <p:nvPicPr>
          <p:cNvPr id="4" name="Picture 8" descr="http://smellyflowers.org/wp-content/uploads/2008/06/fer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1"/>
          <a:stretch/>
        </p:blipFill>
        <p:spPr bwMode="auto">
          <a:xfrm>
            <a:off x="628650" y="165278"/>
            <a:ext cx="3606096" cy="211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uwsp.edu/biology/courses/botlab/images/Lab22Ferns/22IB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1" b="27790"/>
          <a:stretch/>
        </p:blipFill>
        <p:spPr bwMode="auto">
          <a:xfrm>
            <a:off x="219456" y="2479409"/>
            <a:ext cx="2640168" cy="218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easttennesseewildflowers.com/albums/ferns/Copy_of_Horsetail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0"/>
          <a:stretch/>
        </p:blipFill>
        <p:spPr bwMode="auto">
          <a:xfrm>
            <a:off x="3078821" y="2693857"/>
            <a:ext cx="1673225" cy="176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en.wikivisual.com/images/0/0d/Psilot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52" y="4868266"/>
            <a:ext cx="2543063" cy="190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68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79" t="21629" r="38169" b="10732"/>
          <a:stretch/>
        </p:blipFill>
        <p:spPr>
          <a:xfrm>
            <a:off x="1790474" y="506792"/>
            <a:ext cx="5563051" cy="598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84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ern prothallus model Diagram | Quiz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 b="16845"/>
          <a:stretch/>
        </p:blipFill>
        <p:spPr bwMode="auto">
          <a:xfrm>
            <a:off x="1559372" y="154545"/>
            <a:ext cx="5639918" cy="306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ern - The sorus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7" y="4080598"/>
            <a:ext cx="3168203" cy="210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ern sorus (With images) | Natural form art, Patterns in natu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50" y="4316219"/>
            <a:ext cx="3108101" cy="229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479" t="26852" r="41690" b="46343"/>
          <a:stretch/>
        </p:blipFill>
        <p:spPr>
          <a:xfrm>
            <a:off x="1609858" y="2160915"/>
            <a:ext cx="5718220" cy="270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788" t="67223" r="43380" b="11233"/>
          <a:stretch/>
        </p:blipFill>
        <p:spPr>
          <a:xfrm>
            <a:off x="553554" y="1825625"/>
            <a:ext cx="7961796" cy="302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</a:p>
          <a:p>
            <a:pPr lvl="2"/>
            <a:r>
              <a:rPr lang="en-US" dirty="0" smtClean="0"/>
              <a:t>Multicellular photosynthetic eukaryotes that have adapted to terrestrial life</a:t>
            </a:r>
          </a:p>
          <a:p>
            <a:pPr lvl="2"/>
            <a:r>
              <a:rPr lang="en-US" dirty="0" smtClean="0"/>
              <a:t>More organized than algae</a:t>
            </a:r>
          </a:p>
          <a:p>
            <a:pPr lvl="2"/>
            <a:r>
              <a:rPr lang="en-US" dirty="0" smtClean="0"/>
              <a:t>3 major groups:</a:t>
            </a:r>
          </a:p>
          <a:p>
            <a:pPr lvl="3"/>
            <a:r>
              <a:rPr lang="en-US" dirty="0" smtClean="0"/>
              <a:t>Nonvascular plants</a:t>
            </a:r>
          </a:p>
          <a:p>
            <a:pPr lvl="3"/>
            <a:r>
              <a:rPr lang="en-US" dirty="0" smtClean="0"/>
              <a:t>Seedless vascular plants</a:t>
            </a:r>
          </a:p>
          <a:p>
            <a:pPr lvl="3"/>
            <a:r>
              <a:rPr lang="en-US" dirty="0" smtClean="0"/>
              <a:t>Seed plants (most advanced)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6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845" t="22131" r="43240" b="34781"/>
          <a:stretch/>
        </p:blipFill>
        <p:spPr>
          <a:xfrm>
            <a:off x="1236372" y="518711"/>
            <a:ext cx="6320024" cy="590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27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Alternation of Generations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99" t="44928" r="40422" b="17245"/>
          <a:stretch/>
        </p:blipFill>
        <p:spPr>
          <a:xfrm>
            <a:off x="1390917" y="1408286"/>
            <a:ext cx="5937162" cy="476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42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Nonvascular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Nonvascular Plants</a:t>
            </a:r>
          </a:p>
          <a:p>
            <a:pPr lvl="1"/>
            <a:r>
              <a:rPr lang="en-US" dirty="0" smtClean="0"/>
              <a:t>Include liverworts, hornworts, mosses</a:t>
            </a:r>
          </a:p>
          <a:p>
            <a:pPr lvl="1"/>
            <a:r>
              <a:rPr lang="en-US" dirty="0" smtClean="0"/>
              <a:t>Collectively called Bryophytes</a:t>
            </a:r>
          </a:p>
          <a:p>
            <a:pPr lvl="1"/>
            <a:r>
              <a:rPr lang="en-US" dirty="0" smtClean="0"/>
              <a:t>These plants have no vascular tissue</a:t>
            </a:r>
          </a:p>
          <a:p>
            <a:pPr lvl="3"/>
            <a:r>
              <a:rPr lang="en-US" dirty="0" smtClean="0"/>
              <a:t>Therefore, they have to grow  close to ground close to water source</a:t>
            </a:r>
          </a:p>
          <a:p>
            <a:pPr lvl="1"/>
            <a:r>
              <a:rPr lang="en-US" dirty="0" smtClean="0"/>
              <a:t>Alternation of Generations</a:t>
            </a:r>
          </a:p>
          <a:p>
            <a:pPr lvl="3"/>
            <a:r>
              <a:rPr lang="en-US" dirty="0" smtClean="0"/>
              <a:t>Gametophyte generation dominant in this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1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458" y="283335"/>
            <a:ext cx="3131981" cy="6138327"/>
          </a:xfrm>
        </p:spPr>
        <p:txBody>
          <a:bodyPr/>
          <a:lstStyle/>
          <a:p>
            <a:r>
              <a:rPr lang="en-US" dirty="0" smtClean="0"/>
              <a:t>Moss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liverworts</a:t>
            </a:r>
            <a:endParaRPr lang="en-US" dirty="0"/>
          </a:p>
        </p:txBody>
      </p:sp>
      <p:pic>
        <p:nvPicPr>
          <p:cNvPr id="4" name="Picture 3" descr="Image result for moss gametophy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8" y="283335"/>
            <a:ext cx="3922713" cy="26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iology.unm.edu/ccouncil/Biology_203/Images/Non-floweringPlants/marchantiagemma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" y="3352498"/>
            <a:ext cx="3922713" cy="258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31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62" t="24385" r="44930" b="10232"/>
          <a:stretch/>
        </p:blipFill>
        <p:spPr>
          <a:xfrm>
            <a:off x="1565035" y="274974"/>
            <a:ext cx="5266955" cy="616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91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12834</TotalTime>
  <Words>173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General Biology II Lab IRSC</vt:lpstr>
      <vt:lpstr>PowerPoint Presentation</vt:lpstr>
      <vt:lpstr>PowerPoint Presentation</vt:lpstr>
      <vt:lpstr>PowerPoint Presentation</vt:lpstr>
      <vt:lpstr>PowerPoint Presentation</vt:lpstr>
      <vt:lpstr>Alternation of Generations</vt:lpstr>
      <vt:lpstr>Nonvascular Plants</vt:lpstr>
      <vt:lpstr>PowerPoint Presentation</vt:lpstr>
      <vt:lpstr>PowerPoint Presentation</vt:lpstr>
      <vt:lpstr>PowerPoint Presentation</vt:lpstr>
      <vt:lpstr>Seedless Vascular Plants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57</cp:revision>
  <dcterms:created xsi:type="dcterms:W3CDTF">2020-05-16T19:11:56Z</dcterms:created>
  <dcterms:modified xsi:type="dcterms:W3CDTF">2020-09-27T15:39:20Z</dcterms:modified>
</cp:coreProperties>
</file>