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209" y="3747752"/>
            <a:ext cx="7868991" cy="1303986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Tissues and Organs, </a:t>
            </a:r>
          </a:p>
          <a:p>
            <a:pPr algn="r"/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Exercise 11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01" y="576375"/>
            <a:ext cx="7886700" cy="4351338"/>
          </a:xfrm>
        </p:spPr>
        <p:txBody>
          <a:bodyPr/>
          <a:lstStyle/>
          <a:p>
            <a:r>
              <a:rPr lang="en-US" dirty="0" smtClean="0"/>
              <a:t>Pseudostratified ciliated columnar epithelial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41" t="38914" r="36619" b="25513"/>
          <a:stretch/>
        </p:blipFill>
        <p:spPr>
          <a:xfrm>
            <a:off x="589452" y="1584102"/>
            <a:ext cx="7793249" cy="468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42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Function: maintains structure and joins body parts together</a:t>
            </a:r>
          </a:p>
          <a:p>
            <a:r>
              <a:rPr lang="en-US" dirty="0" smtClean="0"/>
              <a:t>Cells surrounded by extracellular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4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92" y="756679"/>
            <a:ext cx="7886700" cy="4351338"/>
          </a:xfrm>
        </p:spPr>
        <p:txBody>
          <a:bodyPr/>
          <a:lstStyle/>
          <a:p>
            <a:r>
              <a:rPr lang="en-US" dirty="0" smtClean="0"/>
              <a:t>Adipose tissue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41" t="41671" r="37042" b="25011"/>
          <a:stretch/>
        </p:blipFill>
        <p:spPr>
          <a:xfrm>
            <a:off x="602892" y="1635617"/>
            <a:ext cx="7738844" cy="441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63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37" y="782436"/>
            <a:ext cx="7886700" cy="4351338"/>
          </a:xfrm>
        </p:spPr>
        <p:txBody>
          <a:bodyPr/>
          <a:lstStyle/>
          <a:p>
            <a:r>
              <a:rPr lang="en-US" dirty="0" smtClean="0"/>
              <a:t>Bone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24" t="30147" r="46620" b="38539"/>
          <a:stretch/>
        </p:blipFill>
        <p:spPr>
          <a:xfrm>
            <a:off x="1094703" y="1596979"/>
            <a:ext cx="7090599" cy="479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10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640769"/>
            <a:ext cx="7886700" cy="4351338"/>
          </a:xfrm>
        </p:spPr>
        <p:txBody>
          <a:bodyPr/>
          <a:lstStyle/>
          <a:p>
            <a:r>
              <a:rPr lang="en-US" dirty="0" smtClean="0"/>
              <a:t>Hyaline Cartilage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34" t="62463" r="45634" b="8477"/>
          <a:stretch/>
        </p:blipFill>
        <p:spPr>
          <a:xfrm>
            <a:off x="525594" y="1438398"/>
            <a:ext cx="8092809" cy="460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46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40769"/>
            <a:ext cx="7886700" cy="4351338"/>
          </a:xfrm>
        </p:spPr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21" t="46180" r="44789" b="25512"/>
          <a:stretch/>
        </p:blipFill>
        <p:spPr>
          <a:xfrm>
            <a:off x="311117" y="1721733"/>
            <a:ext cx="8521766" cy="427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346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Function: Movement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11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36" y="563495"/>
            <a:ext cx="7886700" cy="4351338"/>
          </a:xfrm>
        </p:spPr>
        <p:txBody>
          <a:bodyPr/>
          <a:lstStyle/>
          <a:p>
            <a:r>
              <a:rPr lang="en-US" dirty="0" smtClean="0"/>
              <a:t>Skeletal muscle - voluntary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40" t="41921" r="41408" b="29520"/>
          <a:stretch/>
        </p:blipFill>
        <p:spPr>
          <a:xfrm>
            <a:off x="875764" y="1361123"/>
            <a:ext cx="7672684" cy="485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39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46" y="627890"/>
            <a:ext cx="7886700" cy="4351338"/>
          </a:xfrm>
        </p:spPr>
        <p:txBody>
          <a:bodyPr/>
          <a:lstStyle/>
          <a:p>
            <a:r>
              <a:rPr lang="en-US" dirty="0" smtClean="0"/>
              <a:t>Cardiac muscle - involuntary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00" t="43172" r="37042" b="13989"/>
          <a:stretch/>
        </p:blipFill>
        <p:spPr>
          <a:xfrm>
            <a:off x="1249251" y="1481071"/>
            <a:ext cx="6516710" cy="476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533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34" y="589254"/>
            <a:ext cx="7886700" cy="4351338"/>
          </a:xfrm>
        </p:spPr>
        <p:txBody>
          <a:bodyPr/>
          <a:lstStyle/>
          <a:p>
            <a:r>
              <a:rPr lang="en-US" dirty="0" smtClean="0"/>
              <a:t>Smooth muscle - involuntary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47" t="31901" r="46479" b="34280"/>
          <a:stretch/>
        </p:blipFill>
        <p:spPr>
          <a:xfrm>
            <a:off x="1275007" y="1287887"/>
            <a:ext cx="6721342" cy="495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61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11" t="40668" r="40845" b="30272"/>
          <a:stretch/>
        </p:blipFill>
        <p:spPr>
          <a:xfrm>
            <a:off x="1120461" y="2387443"/>
            <a:ext cx="6705825" cy="322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3501"/>
            <a:ext cx="7886700" cy="4351338"/>
          </a:xfrm>
        </p:spPr>
        <p:txBody>
          <a:bodyPr/>
          <a:lstStyle/>
          <a:p>
            <a:r>
              <a:rPr lang="en-US" dirty="0" smtClean="0"/>
              <a:t>Function: conducting impulses</a:t>
            </a:r>
          </a:p>
          <a:p>
            <a:r>
              <a:rPr lang="en-US" dirty="0" smtClean="0"/>
              <a:t>2 types of cells: neurons and neuroglia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92" t="39666" r="49014" b="27517"/>
          <a:stretch/>
        </p:blipFill>
        <p:spPr>
          <a:xfrm>
            <a:off x="2253803" y="2433136"/>
            <a:ext cx="5125791" cy="422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381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190458"/>
            <a:ext cx="6788776" cy="365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831" t="26138" r="40564" b="10482"/>
          <a:stretch/>
        </p:blipFill>
        <p:spPr>
          <a:xfrm>
            <a:off x="6259131" y="3503053"/>
            <a:ext cx="2524261" cy="325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617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94" t="33654" r="44648" b="34030"/>
          <a:stretch/>
        </p:blipFill>
        <p:spPr>
          <a:xfrm>
            <a:off x="1004552" y="2240923"/>
            <a:ext cx="6847243" cy="37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9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53" y="1433106"/>
            <a:ext cx="7219548" cy="513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97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Kidney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277"/>
          <a:stretch/>
        </p:blipFill>
        <p:spPr>
          <a:xfrm>
            <a:off x="157162" y="1622737"/>
            <a:ext cx="8829675" cy="484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428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4" y="249216"/>
            <a:ext cx="7886700" cy="5621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Magnified look at Renal Pyramid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79" y="811369"/>
            <a:ext cx="6553200" cy="59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383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365126"/>
            <a:ext cx="8654603" cy="4977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Magnified look at Bowman’s Capsule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98" y="955201"/>
            <a:ext cx="5870351" cy="581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106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788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Heart - External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89" y="833291"/>
            <a:ext cx="5943398" cy="590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220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432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Heart - Internal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5" y="846905"/>
            <a:ext cx="6784349" cy="591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10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62" t="64718" r="43099" b="16995"/>
          <a:stretch/>
        </p:blipFill>
        <p:spPr>
          <a:xfrm>
            <a:off x="628650" y="2305317"/>
            <a:ext cx="7619349" cy="235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4 main adult tissue types:</a:t>
            </a:r>
          </a:p>
          <a:p>
            <a:pPr lvl="2"/>
            <a:r>
              <a:rPr lang="en-US" sz="4400" dirty="0" smtClean="0"/>
              <a:t>Epithelial</a:t>
            </a:r>
          </a:p>
          <a:p>
            <a:pPr lvl="2"/>
            <a:r>
              <a:rPr lang="en-US" sz="4400" dirty="0" smtClean="0"/>
              <a:t>Connective</a:t>
            </a:r>
          </a:p>
          <a:p>
            <a:pPr lvl="2"/>
            <a:r>
              <a:rPr lang="en-US" sz="4400" dirty="0" smtClean="0"/>
              <a:t>Muscle</a:t>
            </a:r>
          </a:p>
          <a:p>
            <a:pPr lvl="2"/>
            <a:r>
              <a:rPr lang="en-US" sz="4400" dirty="0" smtClean="0"/>
              <a:t>Nervous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989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Function: protection, diffusion, secretion</a:t>
            </a:r>
          </a:p>
          <a:p>
            <a:r>
              <a:rPr lang="en-US" dirty="0" smtClean="0"/>
              <a:t>The name of epithelial tissue includes  2 descriptive terms:</a:t>
            </a:r>
          </a:p>
          <a:p>
            <a:pPr lvl="2"/>
            <a:r>
              <a:rPr lang="en-US" dirty="0" smtClean="0"/>
              <a:t>The shape of cells</a:t>
            </a:r>
          </a:p>
          <a:p>
            <a:pPr lvl="4"/>
            <a:r>
              <a:rPr lang="en-US" dirty="0" smtClean="0"/>
              <a:t>Squamous (flat), cuboidal, columnar</a:t>
            </a:r>
          </a:p>
          <a:p>
            <a:pPr lvl="2"/>
            <a:r>
              <a:rPr lang="en-US" dirty="0" smtClean="0"/>
              <a:t>The number of layers</a:t>
            </a:r>
          </a:p>
          <a:p>
            <a:pPr lvl="4"/>
            <a:r>
              <a:rPr lang="en-US" dirty="0" smtClean="0"/>
              <a:t>Simple (one), stratified (many layers)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7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56" y="924104"/>
            <a:ext cx="7886700" cy="4351338"/>
          </a:xfrm>
        </p:spPr>
        <p:txBody>
          <a:bodyPr/>
          <a:lstStyle/>
          <a:p>
            <a:r>
              <a:rPr lang="en-US" dirty="0" smtClean="0"/>
              <a:t>Simple squamous epithelial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68" t="51440" r="36901" b="12987"/>
          <a:stretch/>
        </p:blipFill>
        <p:spPr>
          <a:xfrm>
            <a:off x="738965" y="1626345"/>
            <a:ext cx="7537282" cy="473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50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9" y="576374"/>
            <a:ext cx="7886700" cy="4351338"/>
          </a:xfrm>
        </p:spPr>
        <p:txBody>
          <a:bodyPr/>
          <a:lstStyle/>
          <a:p>
            <a:r>
              <a:rPr lang="en-US" dirty="0" smtClean="0"/>
              <a:t>Stratified squamous epithelial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62" t="44677" r="42253" b="20001"/>
          <a:stretch/>
        </p:blipFill>
        <p:spPr>
          <a:xfrm>
            <a:off x="1184857" y="1341510"/>
            <a:ext cx="6362162" cy="524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08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78" y="550617"/>
            <a:ext cx="7886700" cy="4351338"/>
          </a:xfrm>
        </p:spPr>
        <p:txBody>
          <a:bodyPr/>
          <a:lstStyle/>
          <a:p>
            <a:r>
              <a:rPr lang="en-US" dirty="0" smtClean="0"/>
              <a:t>Simple cuboidal epithelial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29" t="56952" r="45916" b="7225"/>
          <a:stretch/>
        </p:blipFill>
        <p:spPr>
          <a:xfrm>
            <a:off x="865494" y="1455312"/>
            <a:ext cx="7252067" cy="500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2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78" y="640769"/>
            <a:ext cx="7886700" cy="4351338"/>
          </a:xfrm>
        </p:spPr>
        <p:txBody>
          <a:bodyPr/>
          <a:lstStyle/>
          <a:p>
            <a:r>
              <a:rPr lang="en-US" dirty="0" smtClean="0"/>
              <a:t>Simple columnar epithelial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93" t="52943" r="46197" b="8477"/>
          <a:stretch/>
        </p:blipFill>
        <p:spPr>
          <a:xfrm>
            <a:off x="955919" y="1249251"/>
            <a:ext cx="7013217" cy="537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97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19034</TotalTime>
  <Words>150</Words>
  <Application>Microsoft Office PowerPoint</Application>
  <PresentationFormat>On-screen Show (4:3)</PresentationFormat>
  <Paragraphs>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Office Theme</vt:lpstr>
      <vt:lpstr>General Biology II Lab IRSC</vt:lpstr>
      <vt:lpstr>PowerPoint Presentation</vt:lpstr>
      <vt:lpstr>PowerPoint Presentation</vt:lpstr>
      <vt:lpstr>PowerPoint Presentation</vt:lpstr>
      <vt:lpstr>Epithelial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Connective Tissue</vt:lpstr>
      <vt:lpstr>PowerPoint Presentation</vt:lpstr>
      <vt:lpstr>PowerPoint Presentation</vt:lpstr>
      <vt:lpstr>PowerPoint Presentation</vt:lpstr>
      <vt:lpstr>PowerPoint Presentation</vt:lpstr>
      <vt:lpstr>Muscle Tissue</vt:lpstr>
      <vt:lpstr>PowerPoint Presentation</vt:lpstr>
      <vt:lpstr>PowerPoint Presentation</vt:lpstr>
      <vt:lpstr>PowerPoint Presentation</vt:lpstr>
      <vt:lpstr>Nervous Tissue</vt:lpstr>
      <vt:lpstr>PowerPoint Presentation</vt:lpstr>
      <vt:lpstr>PowerPoint Presentation</vt:lpstr>
      <vt:lpstr>Skin</vt:lpstr>
      <vt:lpstr>Kidney</vt:lpstr>
      <vt:lpstr>Magnified look at Renal Pyramid</vt:lpstr>
      <vt:lpstr>Magnified look at Bowman’s Capsule</vt:lpstr>
      <vt:lpstr>Heart - External</vt:lpstr>
      <vt:lpstr>Heart - Internal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146</cp:revision>
  <dcterms:created xsi:type="dcterms:W3CDTF">2020-05-16T19:11:56Z</dcterms:created>
  <dcterms:modified xsi:type="dcterms:W3CDTF">2020-09-27T15:55:36Z</dcterms:modified>
</cp:coreProperties>
</file>