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56" r:id="rId2"/>
    <p:sldId id="297" r:id="rId3"/>
    <p:sldId id="258" r:id="rId4"/>
    <p:sldId id="260" r:id="rId5"/>
    <p:sldId id="261" r:id="rId6"/>
    <p:sldId id="259" r:id="rId7"/>
    <p:sldId id="276" r:id="rId8"/>
    <p:sldId id="281" r:id="rId9"/>
    <p:sldId id="293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1" r:id="rId18"/>
    <p:sldId id="294" r:id="rId19"/>
    <p:sldId id="295" r:id="rId20"/>
    <p:sldId id="298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5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73291C-F7BF-4F86-A861-1703CFEC047A}" type="datetimeFigureOut">
              <a:rPr lang="en-US" smtClean="0"/>
              <a:pPr>
                <a:defRPr/>
              </a:pPr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41565-1B1B-4BE6-AD1E-DA5F8BECEC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87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BCE0B4-0F84-42F1-AB3A-1CB7A5675750}" type="datetimeFigureOut">
              <a:rPr lang="en-US" smtClean="0"/>
              <a:pPr>
                <a:defRPr/>
              </a:pPr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4CC42D-FECB-488D-9707-AAACBB2CC1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94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BCE0B4-0F84-42F1-AB3A-1CB7A5675750}" type="datetimeFigureOut">
              <a:rPr lang="en-US" smtClean="0"/>
              <a:pPr>
                <a:defRPr/>
              </a:pPr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4CC42D-FECB-488D-9707-AAACBB2CC1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513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BCE0B4-0F84-42F1-AB3A-1CB7A5675750}" type="datetimeFigureOut">
              <a:rPr lang="en-US" smtClean="0"/>
              <a:pPr>
                <a:defRPr/>
              </a:pPr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4CC42D-FECB-488D-9707-AAACBB2CC1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0087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BCE0B4-0F84-42F1-AB3A-1CB7A5675750}" type="datetimeFigureOut">
              <a:rPr lang="en-US" smtClean="0"/>
              <a:pPr>
                <a:defRPr/>
              </a:pPr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4CC42D-FECB-488D-9707-AAACBB2CC1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84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BCE0B4-0F84-42F1-AB3A-1CB7A5675750}" type="datetimeFigureOut">
              <a:rPr lang="en-US" smtClean="0"/>
              <a:pPr>
                <a:defRPr/>
              </a:pPr>
              <a:t>3/12/2019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4CC42D-FECB-488D-9707-AAACBB2CC1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207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BCE0B4-0F84-42F1-AB3A-1CB7A5675750}" type="datetimeFigureOut">
              <a:rPr lang="en-US" smtClean="0"/>
              <a:pPr>
                <a:defRPr/>
              </a:pPr>
              <a:t>3/12/2019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4CC42D-FECB-488D-9707-AAACBB2CC1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449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6DCA7E-8879-4BBB-B1D4-DD7449FE5B69}" type="datetimeFigureOut">
              <a:rPr lang="en-US" smtClean="0"/>
              <a:pPr>
                <a:defRPr/>
              </a:pPr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EDBD13-0EBC-46F9-892D-37E4667798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592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417FD2-5260-40E8-BFBF-4147BE30405B}" type="datetimeFigureOut">
              <a:rPr lang="en-US" smtClean="0"/>
              <a:pPr>
                <a:defRPr/>
              </a:pPr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CFE2B-56F3-4F71-881A-20F3B4EC0E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679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9C7062-D231-47AF-94D0-6C86DA2D2DE4}" type="datetimeFigureOut">
              <a:rPr lang="en-US" smtClean="0"/>
              <a:pPr>
                <a:defRPr/>
              </a:pPr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BBC53-3CCB-4628-9C58-5BA76B2204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0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0A8055-5E2F-46D8-A8E6-3E378DCF10AA}" type="datetimeFigureOut">
              <a:rPr lang="en-US" smtClean="0"/>
              <a:pPr>
                <a:defRPr/>
              </a:pPr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5BF185-732F-4A49-99D9-BB8F5CECFB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12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1B06EA-83BD-4FE1-92ED-2355EC6A286F}" type="datetimeFigureOut">
              <a:rPr lang="en-US" smtClean="0"/>
              <a:pPr>
                <a:defRPr/>
              </a:pPr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302800-28FD-4222-8675-0220BC1B85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66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B49485-DA32-46F1-9EE1-DDA2B2AF195C}" type="datetimeFigureOut">
              <a:rPr lang="en-US" smtClean="0"/>
              <a:pPr>
                <a:defRPr/>
              </a:pPr>
              <a:t>3/12/2019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7A1379-31A4-4D93-B049-F985C0D61F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61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D96E7A-CFF3-4779-9E3B-814C75D533FB}" type="datetimeFigureOut">
              <a:rPr lang="en-US" smtClean="0"/>
              <a:pPr>
                <a:defRPr/>
              </a:pPr>
              <a:t>3/12/2019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054126-A2BB-4615-8AE2-CE14FAF978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041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41B820-6938-4E08-A183-DCF9A13B0B01}" type="datetimeFigureOut">
              <a:rPr lang="en-US" smtClean="0"/>
              <a:pPr>
                <a:defRPr/>
              </a:pPr>
              <a:t>3/12/2019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DB9963-2615-4B95-B85C-7136A46293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196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2C50B6-C104-42A2-A260-7BECF59A418E}" type="datetimeFigureOut">
              <a:rPr lang="en-US" smtClean="0"/>
              <a:pPr>
                <a:defRPr/>
              </a:pPr>
              <a:t>3/12/2019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EFD277-A1E3-4879-BCEF-C02427B69A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67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D8EB0D-08EE-4AE2-9F94-725DA0EE6702}" type="datetimeFigureOut">
              <a:rPr lang="en-US" smtClean="0"/>
              <a:pPr>
                <a:defRPr/>
              </a:pPr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F1D00-45F5-48AB-A1FC-B0B8C2BF3C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49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FBBCE0B4-0F84-42F1-AB3A-1CB7A5675750}" type="datetimeFigureOut">
              <a:rPr lang="en-US" smtClean="0"/>
              <a:pPr>
                <a:defRPr/>
              </a:pPr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4CC42D-FECB-488D-9707-AAACBB2CC1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017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1/1a/Nur01508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47801"/>
            <a:ext cx="8077200" cy="3329581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dirty="0" err="1" smtClean="0">
                <a:latin typeface="Comic Sans MS" panose="030F0702030302020204" pitchFamily="66" charset="0"/>
              </a:rPr>
              <a:t>Annelids,</a:t>
            </a:r>
            <a:r>
              <a:rPr lang="en-US" dirty="0" err="1" smtClean="0">
                <a:latin typeface="Comic Sans MS" panose="030F0702030302020204" pitchFamily="66" charset="0"/>
              </a:rPr>
              <a:t>Molluscs</a:t>
            </a:r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>
                <a:latin typeface="Comic Sans MS" panose="030F0702030302020204" pitchFamily="66" charset="0"/>
              </a:rPr>
              <a:t>BSC 2011L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Phylum Mollusca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3505200" cy="5105400"/>
          </a:xfrm>
        </p:spPr>
        <p:txBody>
          <a:bodyPr>
            <a:normAutofit fontScale="85000" lnSpcReduction="1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latin typeface="Comic Sans MS" panose="030F0702030302020204" pitchFamily="66" charset="0"/>
              </a:rPr>
              <a:t>Mostly marine but some are freshwater and terrestrial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latin typeface="Comic Sans MS" panose="030F0702030302020204" pitchFamily="66" charset="0"/>
              </a:rPr>
              <a:t>3 part body: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Comic Sans MS" panose="030F0702030302020204" pitchFamily="66" charset="0"/>
              </a:rPr>
              <a:t>Muscular foot – locomotion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Comic Sans MS" panose="030F0702030302020204" pitchFamily="66" charset="0"/>
              </a:rPr>
              <a:t>Visceral mass – internal organs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Comic Sans MS" panose="030F0702030302020204" pitchFamily="66" charset="0"/>
              </a:rPr>
              <a:t>Mantle – encloses visceral mass and may secrete “shell”</a:t>
            </a:r>
          </a:p>
          <a:p>
            <a:pPr marL="420624" indent="-384048">
              <a:buFont typeface="Wingdings 2"/>
              <a:buChar char=""/>
              <a:defRPr/>
            </a:pPr>
            <a:r>
              <a:rPr lang="en-US" dirty="0" smtClean="0">
                <a:latin typeface="Comic Sans MS" panose="030F0702030302020204" pitchFamily="66" charset="0"/>
              </a:rPr>
              <a:t>Digestion </a:t>
            </a:r>
            <a:r>
              <a:rPr lang="en-US" dirty="0">
                <a:latin typeface="Comic Sans MS" panose="030F0702030302020204" pitchFamily="66" charset="0"/>
              </a:rPr>
              <a:t>– </a:t>
            </a:r>
            <a:r>
              <a:rPr lang="en-US" dirty="0" smtClean="0">
                <a:latin typeface="Comic Sans MS" panose="030F0702030302020204" pitchFamily="66" charset="0"/>
              </a:rPr>
              <a:t>complete</a:t>
            </a:r>
          </a:p>
          <a:p>
            <a:pPr marL="420624" indent="-384048">
              <a:buFont typeface="Wingdings 2"/>
              <a:buChar char=""/>
              <a:defRPr/>
            </a:pPr>
            <a:r>
              <a:rPr lang="en-US" dirty="0" smtClean="0">
                <a:latin typeface="Comic Sans MS" panose="030F0702030302020204" pitchFamily="66" charset="0"/>
              </a:rPr>
              <a:t>Respiratory – gills*</a:t>
            </a:r>
            <a:endParaRPr lang="en-US" dirty="0">
              <a:latin typeface="Comic Sans MS" panose="030F0702030302020204" pitchFamily="66" charset="0"/>
            </a:endParaRPr>
          </a:p>
          <a:p>
            <a:pPr marL="420624" indent="-384048">
              <a:buFont typeface="Wingdings 2"/>
              <a:buChar char=""/>
              <a:defRPr/>
            </a:pPr>
            <a:r>
              <a:rPr lang="en-US" dirty="0">
                <a:latin typeface="Comic Sans MS" panose="030F0702030302020204" pitchFamily="66" charset="0"/>
              </a:rPr>
              <a:t>Circulation – </a:t>
            </a:r>
            <a:r>
              <a:rPr lang="en-US" dirty="0" smtClean="0">
                <a:latin typeface="Comic Sans MS" panose="030F0702030302020204" pitchFamily="66" charset="0"/>
              </a:rPr>
              <a:t>open* </a:t>
            </a:r>
            <a:r>
              <a:rPr lang="en-US" sz="1200" dirty="0">
                <a:latin typeface="Comic Sans MS" panose="030F0702030302020204" pitchFamily="66" charset="0"/>
              </a:rPr>
              <a:t>(excluding cephalopods)</a:t>
            </a:r>
          </a:p>
          <a:p>
            <a:pPr marL="420624" indent="-384048">
              <a:buFont typeface="Wingdings 2"/>
              <a:buChar char=""/>
              <a:defRPr/>
            </a:pPr>
            <a:r>
              <a:rPr lang="en-US" dirty="0">
                <a:latin typeface="Comic Sans MS" panose="030F0702030302020204" pitchFamily="66" charset="0"/>
              </a:rPr>
              <a:t>Feeding – </a:t>
            </a:r>
            <a:r>
              <a:rPr lang="en-US" dirty="0" smtClean="0">
                <a:latin typeface="Comic Sans MS" panose="030F0702030302020204" pitchFamily="66" charset="0"/>
              </a:rPr>
              <a:t>radula* </a:t>
            </a:r>
            <a:r>
              <a:rPr lang="en-US" sz="1200" dirty="0">
                <a:latin typeface="Comic Sans MS" panose="030F0702030302020204" pitchFamily="66" charset="0"/>
              </a:rPr>
              <a:t>(excluding bivalves)</a:t>
            </a:r>
          </a:p>
          <a:p>
            <a:pPr marL="420624" indent="-384048">
              <a:buFont typeface="Wingdings 2"/>
              <a:buChar char=""/>
              <a:defRPr/>
            </a:pPr>
            <a:r>
              <a:rPr lang="en-US" dirty="0">
                <a:latin typeface="Comic Sans MS" panose="030F0702030302020204" pitchFamily="66" charset="0"/>
              </a:rPr>
              <a:t>Excretion – </a:t>
            </a:r>
            <a:r>
              <a:rPr lang="en-US" dirty="0" err="1">
                <a:latin typeface="Comic Sans MS" panose="030F0702030302020204" pitchFamily="66" charset="0"/>
              </a:rPr>
              <a:t>nephridium</a:t>
            </a:r>
            <a:r>
              <a:rPr lang="en-US" dirty="0">
                <a:latin typeface="Comic Sans MS" panose="030F0702030302020204" pitchFamily="66" charset="0"/>
              </a:rPr>
              <a:t> (like a kidney)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15364" name="Picture 2" descr="D:\Figures\Chapter32\highres\Life8e-Fig-32-15-0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828800"/>
            <a:ext cx="5170488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832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Phylum Mollusca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656573" y="1600200"/>
            <a:ext cx="6711654" cy="4195481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Class </a:t>
            </a:r>
            <a:r>
              <a:rPr lang="en-US" dirty="0" err="1" smtClean="0">
                <a:latin typeface="Comic Sans MS" panose="030F0702030302020204" pitchFamily="66" charset="0"/>
              </a:rPr>
              <a:t>Polyplacophora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“many plated”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marine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8 overlapping calcareous plates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strong foot</a:t>
            </a:r>
          </a:p>
          <a:p>
            <a:pPr marL="40005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chitins</a:t>
            </a:r>
          </a:p>
        </p:txBody>
      </p:sp>
      <p:pic>
        <p:nvPicPr>
          <p:cNvPr id="1026" name="Picture 2" descr="Image result for chi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27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Phylum Mollusca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656572" y="1600200"/>
            <a:ext cx="7344427" cy="4195481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Class </a:t>
            </a:r>
            <a:r>
              <a:rPr lang="en-US" dirty="0" err="1" smtClean="0">
                <a:latin typeface="Comic Sans MS" panose="030F0702030302020204" pitchFamily="66" charset="0"/>
              </a:rPr>
              <a:t>Gastropoda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“stomach foot”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Head tentacles – chemo/</a:t>
            </a:r>
            <a:r>
              <a:rPr lang="en-US" dirty="0" err="1" smtClean="0">
                <a:latin typeface="Comic Sans MS" panose="030F0702030302020204" pitchFamily="66" charset="0"/>
              </a:rPr>
              <a:t>mechano</a:t>
            </a:r>
            <a:r>
              <a:rPr lang="en-US" dirty="0" smtClean="0">
                <a:latin typeface="Comic Sans MS" panose="030F0702030302020204" pitchFamily="66" charset="0"/>
              </a:rPr>
              <a:t> receptors &amp; eyes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Torsion during devo (adults lack bilateral symmetry)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snails, slugs, conch,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  <a:latin typeface="Comic Sans MS" panose="030F0702030302020204" pitchFamily="66" charset="0"/>
              </a:rPr>
              <a:t>a</a:t>
            </a:r>
            <a:r>
              <a:rPr lang="en-US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balone, </a:t>
            </a:r>
            <a:r>
              <a:rPr lang="en-US" dirty="0" err="1" smtClean="0">
                <a:solidFill>
                  <a:srgbClr val="FFC000"/>
                </a:solidFill>
                <a:latin typeface="Comic Sans MS" panose="030F0702030302020204" pitchFamily="66" charset="0"/>
              </a:rPr>
              <a:t>welks</a:t>
            </a:r>
            <a:endParaRPr lang="en-US" dirty="0" smtClean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dirty="0" smtClean="0">
              <a:latin typeface="Comic Sans MS" panose="030F0702030302020204" pitchFamily="66" charset="0"/>
            </a:endParaRPr>
          </a:p>
        </p:txBody>
      </p:sp>
      <p:pic>
        <p:nvPicPr>
          <p:cNvPr id="17412" name="Picture 2" descr="http://homepage.uab.edu/acnnnghm/BY255L/BY255LImages/BY255LImages-Mollusca/WhelkEggCas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952750"/>
            <a:ext cx="4800600" cy="3600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149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Phylum Mollusca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656573" y="1524000"/>
            <a:ext cx="6711654" cy="4195481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Class </a:t>
            </a:r>
            <a:r>
              <a:rPr lang="en-US" dirty="0" err="1" smtClean="0">
                <a:latin typeface="Comic Sans MS" panose="030F0702030302020204" pitchFamily="66" charset="0"/>
              </a:rPr>
              <a:t>Bivalvia</a:t>
            </a:r>
            <a:r>
              <a:rPr lang="en-US" dirty="0" smtClean="0">
                <a:latin typeface="Comic Sans MS" panose="030F0702030302020204" pitchFamily="66" charset="0"/>
              </a:rPr>
              <a:t> “two shells” hinged together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No radula or distinct head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clams, oysters,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FFC000"/>
                </a:solidFill>
                <a:latin typeface="Comic Sans MS" panose="030F0702030302020204" pitchFamily="66" charset="0"/>
              </a:rPr>
              <a:t>m</a:t>
            </a:r>
            <a:r>
              <a:rPr lang="en-US" dirty="0" err="1" smtClean="0">
                <a:solidFill>
                  <a:srgbClr val="FFC000"/>
                </a:solidFill>
                <a:latin typeface="Comic Sans MS" panose="030F0702030302020204" pitchFamily="66" charset="0"/>
              </a:rPr>
              <a:t>ussles</a:t>
            </a:r>
            <a:r>
              <a:rPr lang="en-US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, scallops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dirty="0" smtClean="0">
              <a:latin typeface="Comic Sans MS" panose="030F0702030302020204" pitchFamily="66" charset="0"/>
            </a:endParaRPr>
          </a:p>
        </p:txBody>
      </p:sp>
      <p:pic>
        <p:nvPicPr>
          <p:cNvPr id="18436" name="Picture 2" descr="http://www.ph7foodingredients.com/animations/anim_bivalve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847633"/>
            <a:ext cx="5524500" cy="3600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055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Phylum Mollusca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6711654" cy="419548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Class </a:t>
            </a:r>
            <a:r>
              <a:rPr lang="en-US" dirty="0" err="1" smtClean="0">
                <a:latin typeface="Comic Sans MS" panose="030F0702030302020204" pitchFamily="66" charset="0"/>
              </a:rPr>
              <a:t>Cephalopoda</a:t>
            </a:r>
            <a:r>
              <a:rPr lang="en-US" dirty="0">
                <a:latin typeface="Comic Sans MS" panose="030F0702030302020204" pitchFamily="66" charset="0"/>
              </a:rPr>
              <a:t> “Head-foot</a:t>
            </a:r>
            <a:r>
              <a:rPr lang="en-US" dirty="0" smtClean="0">
                <a:latin typeface="Comic Sans MS" panose="030F0702030302020204" pitchFamily="66" charset="0"/>
              </a:rPr>
              <a:t>”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Closed circulatory system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Lack/internalization of shell*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Foot evolved to “arms”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Fast swimmers – siphon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Lack larval stage </a:t>
            </a:r>
            <a:r>
              <a:rPr lang="en-US" sz="1100" dirty="0" smtClean="0">
                <a:latin typeface="Comic Sans MS" panose="030F0702030302020204" pitchFamily="66" charset="0"/>
              </a:rPr>
              <a:t>(baby </a:t>
            </a:r>
            <a:r>
              <a:rPr lang="en-US" sz="1100" dirty="0" err="1" smtClean="0">
                <a:latin typeface="Comic Sans MS" panose="030F0702030302020204" pitchFamily="66" charset="0"/>
              </a:rPr>
              <a:t>octo’s</a:t>
            </a:r>
            <a:r>
              <a:rPr lang="en-US" sz="1100" dirty="0" smtClean="0">
                <a:latin typeface="Comic Sans MS" panose="030F0702030302020204" pitchFamily="66" charset="0"/>
              </a:rPr>
              <a:t>)</a:t>
            </a:r>
          </a:p>
          <a:p>
            <a:pPr marL="40005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squid, octopus, nautilus, cuttlefish</a:t>
            </a:r>
          </a:p>
        </p:txBody>
      </p:sp>
      <p:pic>
        <p:nvPicPr>
          <p:cNvPr id="19460" name="Picture 2" descr="http://chemistry.csudh.edu/faculty/jim/cozaugo4-600/octop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4157013"/>
            <a:ext cx="2623479" cy="2439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1" name="Picture 4" descr="http://msnbcmedia3.msn.com/j/MSNBC/Components/Photo/_new/090923-giant-squid-vmed-930a.wide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173288"/>
            <a:ext cx="3524250" cy="4422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293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Phylum </a:t>
            </a:r>
            <a:r>
              <a:rPr lang="en-US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Mollusca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>Class </a:t>
            </a:r>
            <a:r>
              <a:rPr lang="en-US" dirty="0" err="1" smtClean="0">
                <a:latin typeface="Comic Sans MS" panose="030F0702030302020204" pitchFamily="66" charset="0"/>
              </a:rPr>
              <a:t>Bivalvia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omic Sans MS" panose="030F0702030302020204" pitchFamily="66" charset="0"/>
              </a:rPr>
              <a:t>Animal:		Clam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omic Sans MS" panose="030F0702030302020204" pitchFamily="66" charset="0"/>
              </a:rPr>
              <a:t>Symmetry:		bilateral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omic Sans MS" panose="030F0702030302020204" pitchFamily="66" charset="0"/>
              </a:rPr>
              <a:t>Body cavity:	coelomate – protostome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omic Sans MS" panose="030F0702030302020204" pitchFamily="66" charset="0"/>
              </a:rPr>
              <a:t>Digestion:		complete, filter feeders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omic Sans MS" panose="030F0702030302020204" pitchFamily="66" charset="0"/>
              </a:rPr>
              <a:t>Circulation:	open, blue blood, heart, blood vessels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omic Sans MS" panose="030F0702030302020204" pitchFamily="66" charset="0"/>
              </a:rPr>
              <a:t>Segmentation:	none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omic Sans MS" panose="030F0702030302020204" pitchFamily="66" charset="0"/>
              </a:rPr>
              <a:t>Appendages:	none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omic Sans MS" panose="030F0702030302020204" pitchFamily="66" charset="0"/>
              </a:rPr>
              <a:t>Nervous:		3 ganglia connected by nerves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omic Sans MS" panose="030F0702030302020204" pitchFamily="66" charset="0"/>
              </a:rPr>
              <a:t>Habitat:		aquatic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omic Sans MS" panose="030F0702030302020204" pitchFamily="66" charset="0"/>
              </a:rPr>
              <a:t>Respiration:	gills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omic Sans MS" panose="030F0702030302020204" pitchFamily="66" charset="0"/>
              </a:rPr>
              <a:t>Excretion:		</a:t>
            </a:r>
            <a:r>
              <a:rPr lang="en-US" sz="1800" dirty="0" err="1" smtClean="0">
                <a:latin typeface="Comic Sans MS" panose="030F0702030302020204" pitchFamily="66" charset="0"/>
              </a:rPr>
              <a:t>nephridia</a:t>
            </a:r>
            <a:r>
              <a:rPr lang="en-US" sz="1800" dirty="0" smtClean="0">
                <a:latin typeface="Comic Sans MS" panose="030F0702030302020204" pitchFamily="66" charset="0"/>
              </a:rPr>
              <a:t> in kidney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omic Sans MS" panose="030F0702030302020204" pitchFamily="66" charset="0"/>
              </a:rPr>
              <a:t>Locomotion:	muscular foot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omic Sans MS" panose="030F0702030302020204" pitchFamily="66" charset="0"/>
              </a:rPr>
              <a:t>Support:		shell</a:t>
            </a:r>
          </a:p>
        </p:txBody>
      </p:sp>
    </p:spTree>
    <p:extLst>
      <p:ext uri="{BB962C8B-B14F-4D97-AF65-F5344CB8AC3E}">
        <p14:creationId xmlns:p14="http://schemas.microsoft.com/office/powerpoint/2010/main" val="198180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467600" cy="658812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Clam model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58" y="1143000"/>
            <a:ext cx="8301037" cy="5475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4131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Phylum </a:t>
            </a:r>
            <a:r>
              <a:rPr lang="en-US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Mollusca</a:t>
            </a:r>
            <a:r>
              <a:rPr lang="en-US" dirty="0" smtClean="0">
                <a:latin typeface="Comic Sans MS" panose="030F0702030302020204" pitchFamily="66" charset="0"/>
              </a:rPr>
              <a:t/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>Class </a:t>
            </a:r>
            <a:r>
              <a:rPr lang="en-US" dirty="0" err="1" smtClean="0">
                <a:latin typeface="Comic Sans MS" panose="030F0702030302020204" pitchFamily="66" charset="0"/>
              </a:rPr>
              <a:t>Cephalopoda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omic Sans MS" panose="030F0702030302020204" pitchFamily="66" charset="0"/>
              </a:rPr>
              <a:t>Animal:		squid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omic Sans MS" panose="030F0702030302020204" pitchFamily="66" charset="0"/>
              </a:rPr>
              <a:t>Symmetry:		bilateral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omic Sans MS" panose="030F0702030302020204" pitchFamily="66" charset="0"/>
              </a:rPr>
              <a:t>Body cavity:	coelomate – protostome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omic Sans MS" panose="030F0702030302020204" pitchFamily="66" charset="0"/>
              </a:rPr>
              <a:t>Digestion:		complete, beak jaws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omic Sans MS" panose="030F0702030302020204" pitchFamily="66" charset="0"/>
              </a:rPr>
              <a:t>Circulation:	closed*, 3 hearts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omic Sans MS" panose="030F0702030302020204" pitchFamily="66" charset="0"/>
              </a:rPr>
              <a:t>Segmentation:	none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omic Sans MS" panose="030F0702030302020204" pitchFamily="66" charset="0"/>
              </a:rPr>
              <a:t>Appendages:	8 arms*, 2 tentacles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omic Sans MS" panose="030F0702030302020204" pitchFamily="66" charset="0"/>
              </a:rPr>
              <a:t>Nervous:		brain of 3 fused ganglia, eye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omic Sans MS" panose="030F0702030302020204" pitchFamily="66" charset="0"/>
              </a:rPr>
              <a:t>Habitat:		aquatic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omic Sans MS" panose="030F0702030302020204" pitchFamily="66" charset="0"/>
              </a:rPr>
              <a:t>Respiration:	gills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omic Sans MS" panose="030F0702030302020204" pitchFamily="66" charset="0"/>
              </a:rPr>
              <a:t>Excretion:		</a:t>
            </a:r>
            <a:r>
              <a:rPr lang="en-US" sz="1800" dirty="0" err="1" smtClean="0">
                <a:latin typeface="Comic Sans MS" panose="030F0702030302020204" pitchFamily="66" charset="0"/>
              </a:rPr>
              <a:t>nephridia</a:t>
            </a:r>
            <a:r>
              <a:rPr lang="en-US" sz="1800" dirty="0" smtClean="0">
                <a:latin typeface="Comic Sans MS" panose="030F0702030302020204" pitchFamily="66" charset="0"/>
              </a:rPr>
              <a:t> in kidney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omic Sans MS" panose="030F0702030302020204" pitchFamily="66" charset="0"/>
              </a:rPr>
              <a:t>Locomotion:	muscular mantle, jet propulsion*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omic Sans MS" panose="030F0702030302020204" pitchFamily="66" charset="0"/>
              </a:rPr>
              <a:t>Support:		shell reduced to pen</a:t>
            </a:r>
            <a:endParaRPr lang="en-US" sz="1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97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974" y="228600"/>
            <a:ext cx="7055380" cy="1400530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Squid Dissection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Image result for squid anato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24316"/>
            <a:ext cx="6981968" cy="568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515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81200"/>
            <a:ext cx="8537825" cy="3039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83974" y="228600"/>
            <a:ext cx="7055380" cy="1400530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Squid Dissection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655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055380" cy="1400530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Animal Taxonomy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5486400"/>
          </a:xfrm>
        </p:spPr>
        <p:txBody>
          <a:bodyPr>
            <a:normAutofit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 smtClean="0">
                <a:latin typeface="Comic Sans MS" panose="030F0702030302020204" pitchFamily="66" charset="0"/>
              </a:rPr>
              <a:t>Domain </a:t>
            </a:r>
            <a:r>
              <a:rPr lang="en-US" b="1" dirty="0" err="1" smtClean="0">
                <a:latin typeface="Comic Sans MS" panose="030F0702030302020204" pitchFamily="66" charset="0"/>
              </a:rPr>
              <a:t>Eukarya</a:t>
            </a:r>
            <a:endParaRPr lang="en-US" b="1" dirty="0" smtClean="0">
              <a:latin typeface="Comic Sans MS" panose="030F0702030302020204" pitchFamily="66" charset="0"/>
            </a:endParaRP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>
                <a:latin typeface="Comic Sans MS" panose="030F0702030302020204" pitchFamily="66" charset="0"/>
              </a:rPr>
              <a:t>Kingdom </a:t>
            </a:r>
            <a:r>
              <a:rPr lang="en-US" b="1" dirty="0" err="1" smtClean="0">
                <a:latin typeface="Comic Sans MS" panose="030F0702030302020204" pitchFamily="66" charset="0"/>
              </a:rPr>
              <a:t>Animalia</a:t>
            </a:r>
            <a:endParaRPr lang="en-US" b="1" dirty="0" smtClean="0">
              <a:latin typeface="Comic Sans MS" panose="030F0702030302020204" pitchFamily="66" charset="0"/>
            </a:endParaRPr>
          </a:p>
          <a:p>
            <a:pPr marL="1005840" lvl="2" indent="-256032" fontAlgn="auto">
              <a:spcAft>
                <a:spcPts val="0"/>
              </a:spcAft>
              <a:buFont typeface="Arial"/>
              <a:buChar char="○"/>
              <a:defRPr/>
            </a:pPr>
            <a:r>
              <a:rPr lang="en-US" b="1" dirty="0" smtClean="0">
                <a:latin typeface="Comic Sans MS" panose="030F0702030302020204" pitchFamily="66" charset="0"/>
              </a:rPr>
              <a:t>Protostomes</a:t>
            </a:r>
            <a:endParaRPr lang="en-US" b="1" dirty="0" smtClean="0">
              <a:latin typeface="Comic Sans MS" panose="030F0702030302020204" pitchFamily="66" charset="0"/>
            </a:endParaRPr>
          </a:p>
          <a:p>
            <a:pPr marL="2194575" lvl="5" indent="-237744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>
                <a:latin typeface="Comic Sans MS" panose="030F0702030302020204" pitchFamily="66" charset="0"/>
              </a:rPr>
              <a:t>Phylum </a:t>
            </a:r>
            <a:r>
              <a:rPr lang="en-US" b="1" dirty="0" smtClean="0">
                <a:latin typeface="Comic Sans MS" panose="030F0702030302020204" pitchFamily="66" charset="0"/>
              </a:rPr>
              <a:t>Annelida </a:t>
            </a:r>
            <a:r>
              <a:rPr lang="en-US" dirty="0">
                <a:latin typeface="Comic Sans MS" panose="030F0702030302020204" pitchFamily="66" charset="0"/>
              </a:rPr>
              <a:t>– </a:t>
            </a:r>
            <a:r>
              <a:rPr lang="en-US" dirty="0" smtClean="0">
                <a:latin typeface="Comic Sans MS" panose="030F0702030302020204" pitchFamily="66" charset="0"/>
              </a:rPr>
              <a:t>annelids</a:t>
            </a:r>
          </a:p>
          <a:p>
            <a:pPr marL="2651782" lvl="6" indent="-237744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>
                <a:latin typeface="Comic Sans MS" panose="030F0702030302020204" pitchFamily="66" charset="0"/>
              </a:rPr>
              <a:t>Class Polychaeta</a:t>
            </a:r>
          </a:p>
          <a:p>
            <a:pPr marL="2651782" lvl="6" indent="-237744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>
                <a:latin typeface="Comic Sans MS" panose="030F0702030302020204" pitchFamily="66" charset="0"/>
              </a:rPr>
              <a:t>Class </a:t>
            </a:r>
            <a:r>
              <a:rPr lang="en-US" b="1" dirty="0" err="1">
                <a:latin typeface="Comic Sans MS" panose="030F0702030302020204" pitchFamily="66" charset="0"/>
              </a:rPr>
              <a:t>Hirudinea</a:t>
            </a:r>
            <a:endParaRPr lang="en-US" b="1" dirty="0">
              <a:latin typeface="Comic Sans MS" panose="030F0702030302020204" pitchFamily="66" charset="0"/>
            </a:endParaRPr>
          </a:p>
          <a:p>
            <a:pPr marL="2651782" lvl="6" indent="-237744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>
                <a:latin typeface="Comic Sans MS" panose="030F0702030302020204" pitchFamily="66" charset="0"/>
              </a:rPr>
              <a:t>Class </a:t>
            </a:r>
            <a:r>
              <a:rPr lang="en-US" b="1" dirty="0" err="1" smtClean="0">
                <a:latin typeface="Comic Sans MS" panose="030F0702030302020204" pitchFamily="66" charset="0"/>
              </a:rPr>
              <a:t>Oligiochaeta</a:t>
            </a:r>
            <a:r>
              <a:rPr lang="en-US" b="1" dirty="0" smtClean="0">
                <a:latin typeface="Comic Sans MS" panose="030F0702030302020204" pitchFamily="66" charset="0"/>
              </a:rPr>
              <a:t>*</a:t>
            </a:r>
            <a:endParaRPr lang="en-US" b="1" i="1" dirty="0">
              <a:latin typeface="Comic Sans MS" panose="030F0702030302020204" pitchFamily="66" charset="0"/>
            </a:endParaRPr>
          </a:p>
          <a:p>
            <a:pPr marL="2194575" lvl="5" indent="-237744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>
                <a:latin typeface="Comic Sans MS" panose="030F0702030302020204" pitchFamily="66" charset="0"/>
              </a:rPr>
              <a:t>Phylum Mollusca </a:t>
            </a:r>
            <a:r>
              <a:rPr lang="en-US" dirty="0" smtClean="0">
                <a:latin typeface="Comic Sans MS" panose="030F0702030302020204" pitchFamily="66" charset="0"/>
              </a:rPr>
              <a:t>- </a:t>
            </a:r>
            <a:r>
              <a:rPr lang="en-US" dirty="0" err="1" smtClean="0">
                <a:latin typeface="Comic Sans MS" panose="030F0702030302020204" pitchFamily="66" charset="0"/>
              </a:rPr>
              <a:t>molluscs</a:t>
            </a:r>
            <a:endParaRPr lang="en-US" dirty="0">
              <a:latin typeface="Comic Sans MS" panose="030F0702030302020204" pitchFamily="66" charset="0"/>
            </a:endParaRPr>
          </a:p>
          <a:p>
            <a:pPr marL="2651782" lvl="6" indent="-237744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>
                <a:latin typeface="Comic Sans MS" panose="030F0702030302020204" pitchFamily="66" charset="0"/>
              </a:rPr>
              <a:t>Class </a:t>
            </a:r>
            <a:r>
              <a:rPr lang="en-US" b="1" dirty="0" err="1" smtClean="0">
                <a:latin typeface="Comic Sans MS" panose="030F0702030302020204" pitchFamily="66" charset="0"/>
              </a:rPr>
              <a:t>Polyplacophora</a:t>
            </a:r>
            <a:endParaRPr lang="en-US" b="1" i="1" dirty="0" smtClean="0">
              <a:latin typeface="Comic Sans MS" panose="030F0702030302020204" pitchFamily="66" charset="0"/>
            </a:endParaRPr>
          </a:p>
          <a:p>
            <a:pPr marL="2651782" lvl="6" indent="-237744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>
                <a:latin typeface="Comic Sans MS" panose="030F0702030302020204" pitchFamily="66" charset="0"/>
              </a:rPr>
              <a:t>Class </a:t>
            </a:r>
            <a:r>
              <a:rPr lang="en-US" b="1" dirty="0" err="1" smtClean="0">
                <a:latin typeface="Comic Sans MS" panose="030F0702030302020204" pitchFamily="66" charset="0"/>
              </a:rPr>
              <a:t>Gastropoda</a:t>
            </a:r>
            <a:endParaRPr lang="en-US" b="1" dirty="0" smtClean="0">
              <a:latin typeface="Comic Sans MS" panose="030F0702030302020204" pitchFamily="66" charset="0"/>
            </a:endParaRPr>
          </a:p>
          <a:p>
            <a:pPr marL="2651782" lvl="6" indent="-237744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>
                <a:latin typeface="Comic Sans MS" panose="030F0702030302020204" pitchFamily="66" charset="0"/>
              </a:rPr>
              <a:t>Class </a:t>
            </a:r>
            <a:r>
              <a:rPr lang="en-US" b="1" dirty="0" err="1" smtClean="0">
                <a:latin typeface="Comic Sans MS" panose="030F0702030302020204" pitchFamily="66" charset="0"/>
              </a:rPr>
              <a:t>Bivalvia</a:t>
            </a:r>
            <a:endParaRPr lang="en-US" b="1" dirty="0" smtClean="0">
              <a:latin typeface="Comic Sans MS" panose="030F0702030302020204" pitchFamily="66" charset="0"/>
            </a:endParaRPr>
          </a:p>
          <a:p>
            <a:pPr marL="2651782" lvl="6" indent="-237744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>
                <a:latin typeface="Comic Sans MS" panose="030F0702030302020204" pitchFamily="66" charset="0"/>
              </a:rPr>
              <a:t>Class </a:t>
            </a:r>
            <a:r>
              <a:rPr lang="en-US" b="1" dirty="0" err="1" smtClean="0">
                <a:latin typeface="Comic Sans MS" panose="030F0702030302020204" pitchFamily="66" charset="0"/>
              </a:rPr>
              <a:t>Cephalopoda</a:t>
            </a:r>
            <a:r>
              <a:rPr lang="en-US" b="1" dirty="0" smtClean="0">
                <a:latin typeface="Comic Sans MS" panose="030F0702030302020204" pitchFamily="66" charset="0"/>
              </a:rPr>
              <a:t>*</a:t>
            </a:r>
            <a:endParaRPr lang="en-US" b="1" dirty="0">
              <a:latin typeface="Comic Sans MS" panose="030F0702030302020204" pitchFamily="66" charset="0"/>
            </a:endParaRPr>
          </a:p>
          <a:p>
            <a:pPr marL="2651782" lvl="6" indent="-237744">
              <a:buClr>
                <a:schemeClr val="accent3"/>
              </a:buClr>
              <a:buFont typeface="Wingdings 2"/>
              <a:buChar char=""/>
              <a:defRPr/>
            </a:pPr>
            <a:endParaRPr lang="en-US" b="1" dirty="0" smtClean="0">
              <a:latin typeface="Comic Sans MS" panose="030F0702030302020204" pitchFamily="66" charset="0"/>
            </a:endParaRPr>
          </a:p>
          <a:p>
            <a:pPr marL="2194575" lvl="5" indent="-237744">
              <a:buClr>
                <a:schemeClr val="accent3"/>
              </a:buClr>
              <a:buFont typeface="Wingdings 2"/>
              <a:buChar char=""/>
              <a:defRPr/>
            </a:pPr>
            <a:endParaRPr lang="en-US" b="1" dirty="0">
              <a:latin typeface="Comic Sans MS" panose="030F0702030302020204" pitchFamily="66" charset="0"/>
            </a:endParaRPr>
          </a:p>
          <a:p>
            <a:pPr marL="1737367" lvl="4" indent="-237744">
              <a:buClr>
                <a:schemeClr val="accent3"/>
              </a:buClr>
              <a:buFont typeface="Wingdings 2"/>
              <a:buChar char=""/>
              <a:defRPr/>
            </a:pPr>
            <a:endParaRPr lang="en-US" b="1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73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3429" y="0"/>
            <a:ext cx="7055380" cy="1400530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Today’s Lab: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742189"/>
            <a:ext cx="6324600" cy="4744212"/>
          </a:xfrm>
        </p:spPr>
        <p:txBody>
          <a:bodyPr>
            <a:no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To Do pg. 60 – </a:t>
            </a:r>
          </a:p>
          <a:p>
            <a:pPr marL="0" indent="0">
              <a:buNone/>
            </a:pPr>
            <a:r>
              <a:rPr lang="en-US" sz="1600" dirty="0">
                <a:latin typeface="Comic Sans MS" panose="030F0702030302020204" pitchFamily="66" charset="0"/>
              </a:rPr>
              <a:t>	</a:t>
            </a:r>
            <a:r>
              <a:rPr lang="en-US" sz="1600" dirty="0" smtClean="0">
                <a:latin typeface="Comic Sans MS" panose="030F0702030302020204" pitchFamily="66" charset="0"/>
              </a:rPr>
              <a:t>Earthworm Dissection</a:t>
            </a:r>
          </a:p>
          <a:p>
            <a:endParaRPr lang="en-US" sz="1600" dirty="0" smtClean="0">
              <a:latin typeface="Comic Sans MS" panose="030F0702030302020204" pitchFamily="66" charset="0"/>
            </a:endParaRPr>
          </a:p>
          <a:p>
            <a:endParaRPr lang="en-US" sz="1600" dirty="0">
              <a:latin typeface="Comic Sans MS" panose="030F0702030302020204" pitchFamily="66" charset="0"/>
            </a:endParaRPr>
          </a:p>
          <a:p>
            <a:endParaRPr lang="en-US" sz="1600" dirty="0" smtClean="0">
              <a:latin typeface="Comic Sans MS" panose="030F0702030302020204" pitchFamily="66" charset="0"/>
            </a:endParaRPr>
          </a:p>
          <a:p>
            <a:r>
              <a:rPr lang="en-US" sz="1600" dirty="0" smtClean="0">
                <a:latin typeface="Comic Sans MS" panose="030F0702030302020204" pitchFamily="66" charset="0"/>
              </a:rPr>
              <a:t>To Do pg. 58 – </a:t>
            </a:r>
          </a:p>
          <a:p>
            <a:pPr marL="0" indent="0">
              <a:buNone/>
            </a:pPr>
            <a:r>
              <a:rPr lang="en-US" sz="1600" dirty="0">
                <a:latin typeface="Comic Sans MS" panose="030F0702030302020204" pitchFamily="66" charset="0"/>
              </a:rPr>
              <a:t>	</a:t>
            </a:r>
            <a:r>
              <a:rPr lang="en-US" sz="1600" dirty="0" smtClean="0">
                <a:latin typeface="Comic Sans MS" panose="030F0702030302020204" pitchFamily="66" charset="0"/>
              </a:rPr>
              <a:t>Squid Dissection</a:t>
            </a:r>
          </a:p>
          <a:p>
            <a:endParaRPr lang="en-US" sz="1600" dirty="0">
              <a:latin typeface="Comic Sans MS" panose="030F0702030302020204" pitchFamily="66" charset="0"/>
            </a:endParaRPr>
          </a:p>
          <a:p>
            <a:endParaRPr lang="en-US" sz="1600" dirty="0" smtClean="0">
              <a:latin typeface="Comic Sans MS" panose="030F0702030302020204" pitchFamily="66" charset="0"/>
            </a:endParaRPr>
          </a:p>
          <a:p>
            <a:endParaRPr lang="en-US" sz="1600" dirty="0" smtClean="0">
              <a:latin typeface="Comic Sans MS" panose="030F0702030302020204" pitchFamily="66" charset="0"/>
            </a:endParaRPr>
          </a:p>
          <a:p>
            <a:endParaRPr lang="en-US" sz="1600" dirty="0" smtClean="0">
              <a:latin typeface="Comic Sans MS" panose="030F0702030302020204" pitchFamily="66" charset="0"/>
            </a:endParaRPr>
          </a:p>
          <a:p>
            <a:r>
              <a:rPr lang="en-US" sz="1600" dirty="0" smtClean="0">
                <a:latin typeface="Comic Sans MS" panose="030F0702030302020204" pitchFamily="66" charset="0"/>
              </a:rPr>
              <a:t>Identify structures on Earthworm and Clam Models!!!</a:t>
            </a:r>
          </a:p>
          <a:p>
            <a:r>
              <a:rPr lang="en-US" sz="1600" dirty="0" smtClean="0">
                <a:latin typeface="Comic Sans MS" panose="030F0702030302020204" pitchFamily="66" charset="0"/>
              </a:rPr>
              <a:t>Complete “Before You leave the Lab” questions pg. 62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743200"/>
            <a:ext cx="5929044" cy="2110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43310"/>
            <a:ext cx="3957843" cy="2359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164493" y="5562600"/>
            <a:ext cx="4924746" cy="1246495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C000"/>
                </a:solidFill>
                <a:latin typeface="Comic Sans MS" panose="030F0702030302020204" pitchFamily="66" charset="0"/>
              </a:rPr>
              <a:t>NEXT WEEK is </a:t>
            </a:r>
            <a:r>
              <a:rPr lang="en-US" u="sng" dirty="0">
                <a:solidFill>
                  <a:srgbClr val="FFC000"/>
                </a:solidFill>
                <a:latin typeface="Comic Sans MS" panose="030F0702030302020204" pitchFamily="66" charset="0"/>
              </a:rPr>
              <a:t>last lab before Practical 3!!!!</a:t>
            </a:r>
          </a:p>
          <a:p>
            <a:pPr algn="ctr">
              <a:spcBef>
                <a:spcPts val="600"/>
              </a:spcBef>
            </a:pPr>
            <a:r>
              <a:rPr lang="en-US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READ UP ON </a:t>
            </a:r>
            <a:r>
              <a:rPr lang="en-US" sz="14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Ecdysozans</a:t>
            </a:r>
            <a:r>
              <a:rPr lang="en-US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pgs. 63-68 </a:t>
            </a:r>
          </a:p>
          <a:p>
            <a:pPr algn="ctr">
              <a:spcBef>
                <a:spcPts val="600"/>
              </a:spcBef>
            </a:pPr>
            <a:r>
              <a:rPr lang="en-US" sz="1400" dirty="0">
                <a:latin typeface="Comic Sans MS" panose="030F0702030302020204" pitchFamily="66" charset="0"/>
              </a:rPr>
              <a:t>Crayfish Dissection*</a:t>
            </a:r>
          </a:p>
          <a:p>
            <a:pPr algn="ctr">
              <a:spcBef>
                <a:spcPts val="600"/>
              </a:spcBef>
            </a:pPr>
            <a:r>
              <a:rPr lang="en-US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READ UP ON Deuterostomes pgs. </a:t>
            </a:r>
            <a:r>
              <a:rPr lang="en-US" sz="1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69-72</a:t>
            </a:r>
            <a:endParaRPr lang="en-US" sz="1400" dirty="0">
              <a:solidFill>
                <a:schemeClr val="bg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55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Phylum Annelida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Segmented worms – divided by “septa”</a:t>
            </a:r>
            <a:endParaRPr lang="en-US" dirty="0"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Movement - circular and longitudinal muscles work against fluid filled coelom to produce changes in width and length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 “chaetae/setae” chitin bristles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Digestion – complete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Circulation – closed (5 lateral hearts)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latin typeface="Comic Sans MS" panose="030F0702030302020204" pitchFamily="66" charset="0"/>
            </a:endParaRPr>
          </a:p>
        </p:txBody>
      </p:sp>
      <p:pic>
        <p:nvPicPr>
          <p:cNvPr id="9220" name="Picture 2" descr="H:\Figures\Chapter32\lowres\Life8e-Fig-32-13-0R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7340" y="1853248"/>
            <a:ext cx="4338638" cy="3260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2" descr="http://content2.eol.org/content/2010/01/12/12/48795_large.jpg"/>
          <p:cNvPicPr>
            <a:picLocks noChangeAspect="1" noChangeArrowheads="1"/>
          </p:cNvPicPr>
          <p:nvPr/>
        </p:nvPicPr>
        <p:blipFill rotWithShape="1">
          <a:blip r:embed="rId2" cstate="print"/>
          <a:srcRect t="6956" b="7246"/>
          <a:stretch/>
        </p:blipFill>
        <p:spPr bwMode="auto">
          <a:xfrm>
            <a:off x="303974" y="3505201"/>
            <a:ext cx="438150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9" name="Picture 4" descr="File:Nur01508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510681"/>
            <a:ext cx="4261477" cy="2817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7467600" cy="7921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Phylum Annelida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03974" y="1295400"/>
            <a:ext cx="8611426" cy="419548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Class Polychaeta (many chaetae)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Comic Sans MS" panose="030F0702030302020204" pitchFamily="66" charset="0"/>
              </a:rPr>
              <a:t>Parapodia</a:t>
            </a:r>
            <a:r>
              <a:rPr lang="en-US" dirty="0" smtClean="0">
                <a:latin typeface="Comic Sans MS" panose="030F0702030302020204" pitchFamily="66" charset="0"/>
              </a:rPr>
              <a:t> – paddle like w/chaetae </a:t>
            </a:r>
            <a:r>
              <a:rPr lang="en-US" sz="1100" dirty="0" smtClean="0">
                <a:latin typeface="Comic Sans MS" panose="030F0702030302020204" pitchFamily="66" charset="0"/>
              </a:rPr>
              <a:t>(swimming, crawling, burrowing, hooks to anchor)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Almost all marine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Live in substrate</a:t>
            </a:r>
          </a:p>
          <a:p>
            <a:pPr marL="40005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sand </a:t>
            </a:r>
            <a:r>
              <a:rPr lang="en-US" dirty="0">
                <a:solidFill>
                  <a:srgbClr val="FFC000"/>
                </a:solidFill>
                <a:latin typeface="Comic Sans MS" panose="030F0702030302020204" pitchFamily="66" charset="0"/>
              </a:rPr>
              <a:t>worms, feather </a:t>
            </a:r>
            <a:r>
              <a:rPr lang="en-US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dusters</a:t>
            </a:r>
            <a:endParaRPr lang="en-US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04800" y="1302589"/>
            <a:ext cx="6711654" cy="419548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Class </a:t>
            </a:r>
            <a:r>
              <a:rPr lang="en-US" dirty="0" err="1" smtClean="0">
                <a:latin typeface="Comic Sans MS" panose="030F0702030302020204" pitchFamily="66" charset="0"/>
              </a:rPr>
              <a:t>Hirudinea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(no chaetae)*</a:t>
            </a:r>
            <a:endParaRPr lang="en-US" dirty="0">
              <a:latin typeface="Comic Sans MS" panose="030F0702030302020204" pitchFamily="66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“Blood suckers”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Anticoagulant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Vasodilators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Anesthetics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Detect prey via CO</a:t>
            </a:r>
            <a:r>
              <a:rPr lang="en-US" baseline="-25000" dirty="0" smtClean="0">
                <a:latin typeface="Comic Sans MS" panose="030F0702030302020204" pitchFamily="66" charset="0"/>
              </a:rPr>
              <a:t>2</a:t>
            </a:r>
          </a:p>
          <a:p>
            <a:pPr marL="40005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  <a:latin typeface="Comic Sans MS" panose="030F0702030302020204" pitchFamily="66" charset="0"/>
              </a:rPr>
              <a:t>l</a:t>
            </a:r>
            <a:r>
              <a:rPr lang="en-US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eeches</a:t>
            </a:r>
          </a:p>
        </p:txBody>
      </p:sp>
      <p:pic>
        <p:nvPicPr>
          <p:cNvPr id="12292" name="Picture 2" descr="http://www.biopharm-leeches.com/images/h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276168"/>
            <a:ext cx="4724400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90015" y="257291"/>
            <a:ext cx="7467600" cy="7921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Phylum Annelida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3593"/>
            <a:ext cx="7467600" cy="79216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Phylum </a:t>
            </a:r>
            <a:r>
              <a:rPr lang="en-US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Annelida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5867400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mic Sans MS" panose="030F0702030302020204" pitchFamily="66" charset="0"/>
              </a:rPr>
              <a:t>Class </a:t>
            </a:r>
            <a:r>
              <a:rPr lang="en-US" sz="2000" dirty="0" err="1" smtClean="0">
                <a:latin typeface="Comic Sans MS" panose="030F0702030302020204" pitchFamily="66" charset="0"/>
              </a:rPr>
              <a:t>Oligiochaeta</a:t>
            </a:r>
            <a:r>
              <a:rPr lang="en-US" sz="2000" dirty="0" smtClean="0">
                <a:latin typeface="Comic Sans MS" panose="030F0702030302020204" pitchFamily="66" charset="0"/>
              </a:rPr>
              <a:t> (few chaetae)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Clitellum (clay-tell-um)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“Saddle”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Comic Sans MS" panose="030F0702030302020204" pitchFamily="66" charset="0"/>
              </a:rPr>
              <a:t>Hermaphrodidic</a:t>
            </a:r>
            <a:r>
              <a:rPr lang="en-US" dirty="0" smtClean="0">
                <a:latin typeface="Comic Sans MS" panose="030F0702030302020204" pitchFamily="66" charset="0"/>
              </a:rPr>
              <a:t> w/cross-</a:t>
            </a:r>
            <a:r>
              <a:rPr lang="en-US" dirty="0" err="1" smtClean="0">
                <a:latin typeface="Comic Sans MS" panose="030F0702030302020204" pitchFamily="66" charset="0"/>
              </a:rPr>
              <a:t>fert</a:t>
            </a:r>
            <a:r>
              <a:rPr lang="en-US" dirty="0" smtClean="0">
                <a:latin typeface="Comic Sans MS" panose="030F0702030302020204" pitchFamily="66" charset="0"/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Found/Eat through soil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Strong pharynx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Gizzard grinds soil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= aeration, enrichment of soil</a:t>
            </a:r>
            <a:endParaRPr lang="en-US" dirty="0">
              <a:latin typeface="Comic Sans MS" panose="030F0702030302020204" pitchFamily="66" charset="0"/>
            </a:endParaRPr>
          </a:p>
          <a:p>
            <a:pPr marL="45720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  <a:latin typeface="Comic Sans MS" panose="030F0702030302020204" pitchFamily="66" charset="0"/>
              </a:rPr>
              <a:t>Earthworms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 smtClean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5076" t="9437" r="16008" b="49916"/>
          <a:stretch/>
        </p:blipFill>
        <p:spPr>
          <a:xfrm>
            <a:off x="4724400" y="2286000"/>
            <a:ext cx="4024086" cy="3080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055380" cy="140053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Phylum </a:t>
            </a:r>
            <a:r>
              <a:rPr lang="en-US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Annelida</a:t>
            </a:r>
            <a:r>
              <a:rPr lang="en-US" dirty="0" smtClean="0">
                <a:latin typeface="Comic Sans MS" panose="030F0702030302020204" pitchFamily="66" charset="0"/>
              </a:rPr>
              <a:t/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>Class </a:t>
            </a:r>
            <a:r>
              <a:rPr lang="en-US" dirty="0" err="1" smtClean="0">
                <a:latin typeface="Comic Sans MS" panose="030F0702030302020204" pitchFamily="66" charset="0"/>
              </a:rPr>
              <a:t>Oligiochaeta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90" y="1828807"/>
            <a:ext cx="6711654" cy="4195481"/>
          </a:xfrm>
        </p:spPr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omic Sans MS" panose="030F0702030302020204" pitchFamily="66" charset="0"/>
              </a:rPr>
              <a:t>Animal:		Earthworm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omic Sans MS" panose="030F0702030302020204" pitchFamily="66" charset="0"/>
              </a:rPr>
              <a:t>Symmetry:		Bilateral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omic Sans MS" panose="030F0702030302020204" pitchFamily="66" charset="0"/>
              </a:rPr>
              <a:t>Body cavity:	coelomate – protostome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omic Sans MS" panose="030F0702030302020204" pitchFamily="66" charset="0"/>
              </a:rPr>
              <a:t>Digestion:		complete – mouth, esophagus, crop, gizzard, etc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omic Sans MS" panose="030F0702030302020204" pitchFamily="66" charset="0"/>
              </a:rPr>
              <a:t>Circulation:	closed, 5 hearts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omic Sans MS" panose="030F0702030302020204" pitchFamily="66" charset="0"/>
              </a:rPr>
              <a:t>Segmentation:	yes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omic Sans MS" panose="030F0702030302020204" pitchFamily="66" charset="0"/>
              </a:rPr>
              <a:t>Appendages:	none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omic Sans MS" panose="030F0702030302020204" pitchFamily="66" charset="0"/>
              </a:rPr>
              <a:t>Nervous:		dorsal brain, ventral nerve cord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omic Sans MS" panose="030F0702030302020204" pitchFamily="66" charset="0"/>
              </a:rPr>
              <a:t>Habitat:		moist soils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omic Sans MS" panose="030F0702030302020204" pitchFamily="66" charset="0"/>
              </a:rPr>
              <a:t>Respiration:	diffusion through body surface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omic Sans MS" panose="030F0702030302020204" pitchFamily="66" charset="0"/>
              </a:rPr>
              <a:t>Excretion:		2 lateral tubes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omic Sans MS" panose="030F0702030302020204" pitchFamily="66" charset="0"/>
              </a:rPr>
              <a:t>Locomotion:	circular and longitudinal muscles, setae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omic Sans MS" panose="030F0702030302020204" pitchFamily="66" charset="0"/>
              </a:rPr>
              <a:t>Support:		hydrostatic skeleton</a:t>
            </a:r>
            <a:endParaRPr lang="en-US" sz="18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7467600" cy="735460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Earthworm model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" y="991740"/>
            <a:ext cx="8620125" cy="5724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Earthworm Dissection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72290"/>
            <a:ext cx="8140700" cy="4853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39377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312</TotalTime>
  <Words>399</Words>
  <Application>Microsoft Office PowerPoint</Application>
  <PresentationFormat>On-screen Show (4:3)</PresentationFormat>
  <Paragraphs>147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Century Gothic</vt:lpstr>
      <vt:lpstr>Comic Sans MS</vt:lpstr>
      <vt:lpstr>Wingdings 2</vt:lpstr>
      <vt:lpstr>Wingdings 3</vt:lpstr>
      <vt:lpstr>Ion</vt:lpstr>
      <vt:lpstr>Annelids,Molluscs</vt:lpstr>
      <vt:lpstr>Animal Taxonomy</vt:lpstr>
      <vt:lpstr>Phylum Annelida</vt:lpstr>
      <vt:lpstr>PowerPoint Presentation</vt:lpstr>
      <vt:lpstr>PowerPoint Presentation</vt:lpstr>
      <vt:lpstr>Phylum Annelida</vt:lpstr>
      <vt:lpstr>Phylum Annelida Class Oligiochaeta</vt:lpstr>
      <vt:lpstr>Earthworm model</vt:lpstr>
      <vt:lpstr>Earthworm Dissection</vt:lpstr>
      <vt:lpstr>Phylum Mollusca</vt:lpstr>
      <vt:lpstr>Phylum Mollusca</vt:lpstr>
      <vt:lpstr>Phylum Mollusca</vt:lpstr>
      <vt:lpstr>Phylum Mollusca</vt:lpstr>
      <vt:lpstr>Phylum Mollusca</vt:lpstr>
      <vt:lpstr>Phylum Mollusca Class Bivalvia</vt:lpstr>
      <vt:lpstr>Clam model</vt:lpstr>
      <vt:lpstr>Phylum Mollusca Class Cephalopoda</vt:lpstr>
      <vt:lpstr>Squid Dissection</vt:lpstr>
      <vt:lpstr>Squid Dissection</vt:lpstr>
      <vt:lpstr>Today’s Lab:</vt:lpstr>
    </vt:vector>
  </TitlesOfParts>
  <Company>Indian River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Annelids, arthropods, echinoderms</dc:title>
  <dc:creator>SLWE114</dc:creator>
  <cp:lastModifiedBy>Jamey Capers</cp:lastModifiedBy>
  <cp:revision>53</cp:revision>
  <dcterms:created xsi:type="dcterms:W3CDTF">2010-02-24T22:58:20Z</dcterms:created>
  <dcterms:modified xsi:type="dcterms:W3CDTF">2019-03-12T15:06:51Z</dcterms:modified>
</cp:coreProperties>
</file>