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57" r:id="rId3"/>
    <p:sldId id="270" r:id="rId4"/>
    <p:sldId id="259" r:id="rId5"/>
    <p:sldId id="280" r:id="rId6"/>
    <p:sldId id="258" r:id="rId7"/>
    <p:sldId id="260" r:id="rId8"/>
    <p:sldId id="265" r:id="rId9"/>
    <p:sldId id="268" r:id="rId10"/>
    <p:sldId id="262" r:id="rId11"/>
    <p:sldId id="263" r:id="rId12"/>
    <p:sldId id="266" r:id="rId13"/>
    <p:sldId id="267" r:id="rId14"/>
    <p:sldId id="269" r:id="rId15"/>
    <p:sldId id="272" r:id="rId16"/>
    <p:sldId id="273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7BE69A-43AD-4589-970A-C36D1B5E04DE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7A8650-DBAF-4669-966D-71597C20B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005E5-F127-4C6B-AAD4-1E3995060417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5083F-7F54-499C-ACC5-8791C6C80F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6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005E5-F127-4C6B-AAD4-1E3995060417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5083F-7F54-499C-ACC5-8791C6C80F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6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005E5-F127-4C6B-AAD4-1E3995060417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5083F-7F54-499C-ACC5-8791C6C80F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9709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005E5-F127-4C6B-AAD4-1E3995060417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5083F-7F54-499C-ACC5-8791C6C80F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7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005E5-F127-4C6B-AAD4-1E3995060417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5083F-7F54-499C-ACC5-8791C6C80F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6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005E5-F127-4C6B-AAD4-1E3995060417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5083F-7F54-499C-ACC5-8791C6C80F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3F604-535F-46FC-9F85-FEB68BDB3ED6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42ECA-4CFB-4B21-8FED-5EB60B5936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21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239B0F-2864-41E9-988F-3FCA08CE2B62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7E86C-BD33-4A9A-A60A-45A2716035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6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6E70DA-D894-400E-8AF8-A1E806CD76CD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BEF9B-4BAE-444C-A552-7B604266A6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97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7DB09-FB62-467F-839B-0ED8D0DFA865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C6B2E-7B66-4C11-851C-E299D71F43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3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DE566-6786-4C3E-BD84-1919CC285EE5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E799B-8998-44F7-ADC6-35BAFFDE18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2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09694-455E-4B0A-867B-1AE3A1BC30B2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23E63-F382-4172-B1A8-218CD3ECFC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7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87D8D5-2350-4D11-8303-1B01882E9B6B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ED0C47-99F8-4BB9-92F8-AA7543E73F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2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9C12C4-8694-41D8-A096-D2C573478EC2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2AF59-8801-4F30-9447-FC5E42A65F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0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706FF-CB6B-42A0-B129-5F0613D34A64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1C43C-79D0-42C9-8DF9-4FF6EB9044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0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3FF89-6AD6-4DC4-8B36-7EF52604D9A1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B2D69-496C-43BC-8EAE-5E4F35738F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7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3DC005E5-F127-4C6B-AAD4-1E3995060417}" type="datetimeFigureOut">
              <a:rPr lang="en-US" smtClean="0"/>
              <a:pPr>
                <a:defRPr/>
              </a:pPr>
              <a:t>3/12/2019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55083F-7F54-499C-ACC5-8791C6C80F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83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frm=1&amp;source=images&amp;cd=&amp;cad=rja&amp;docid=nMhi9d270B_ymM&amp;tbnid=JPWX5H2JbZGiCM:&amp;ved=0CAUQjRw&amp;url=http://goldsworthybiology.blogspot.com/2008/07/k-animalia-p-porifera-sponge-spicules.html&amp;ei=ONulUqilEsS0kQeMk4DoBw&amp;bvm=bv.57752919,d.eW0&amp;psig=AFQjCNGtjX8kK6bt3EVitrBWkaz1IasmyQ&amp;ust=138668765092357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2438399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latin typeface="Comic Sans MS" panose="030F0702030302020204" pitchFamily="66" charset="0"/>
              </a:rPr>
              <a:t>The Acoelomate Invertebrates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latin typeface="Comic Sans MS" panose="030F0702030302020204" pitchFamily="66" charset="0"/>
              </a:rPr>
              <a:t>BSC 2011L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049690" cy="140053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Ctenophora</a:t>
            </a:r>
            <a:endParaRPr lang="en-US" sz="2400" dirty="0" smtClean="0">
              <a:latin typeface="Comic Sans MS" panose="030F0702030302020204" pitchFamily="66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484710" y="1752600"/>
            <a:ext cx="3298113" cy="41957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Radially symmetrical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True tissues (diploblastic)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One body form – medusa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Asexual reproduction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“</a:t>
            </a:r>
            <a:r>
              <a:rPr lang="en-US" dirty="0" err="1">
                <a:latin typeface="Comic Sans MS" panose="030F0702030302020204" pitchFamily="66" charset="0"/>
              </a:rPr>
              <a:t>c</a:t>
            </a:r>
            <a:r>
              <a:rPr lang="en-US" dirty="0" err="1" smtClean="0">
                <a:latin typeface="Comic Sans MS" panose="030F0702030302020204" pitchFamily="66" charset="0"/>
              </a:rPr>
              <a:t>olloblasts</a:t>
            </a:r>
            <a:r>
              <a:rPr lang="en-US" dirty="0" smtClean="0">
                <a:latin typeface="Comic Sans MS" panose="030F0702030302020204" pitchFamily="66" charset="0"/>
              </a:rPr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Move by “comb” cilia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Many are bioluminescent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00200"/>
            <a:ext cx="49149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Cnidaria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en-US" sz="2400" dirty="0" smtClean="0">
              <a:latin typeface="Comic Sans MS" panose="030F0702030302020204" pitchFamily="66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484710" y="1795231"/>
            <a:ext cx="44196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Comic Sans MS" panose="030F0702030302020204" pitchFamily="66" charset="0"/>
              </a:rPr>
              <a:t>Radially</a:t>
            </a:r>
            <a:r>
              <a:rPr lang="en-US" sz="2400" dirty="0" smtClean="0">
                <a:latin typeface="Comic Sans MS" panose="030F0702030302020204" pitchFamily="66" charset="0"/>
              </a:rPr>
              <a:t> symmetrical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True tissues (</a:t>
            </a:r>
            <a:r>
              <a:rPr lang="en-US" sz="2400" dirty="0" err="1" smtClean="0">
                <a:latin typeface="Comic Sans MS" panose="030F0702030302020204" pitchFamily="66" charset="0"/>
              </a:rPr>
              <a:t>diploblastic</a:t>
            </a:r>
            <a:r>
              <a:rPr lang="en-US" sz="2400" dirty="0" smtClean="0">
                <a:latin typeface="Comic Sans MS" panose="030F0702030302020204" pitchFamily="66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u="sng" dirty="0" smtClean="0">
                <a:latin typeface="Comic Sans MS" panose="030F0702030302020204" pitchFamily="66" charset="0"/>
              </a:rPr>
              <a:t>Two</a:t>
            </a:r>
            <a:r>
              <a:rPr lang="en-US" sz="2400" dirty="0" smtClean="0">
                <a:latin typeface="Comic Sans MS" panose="030F0702030302020204" pitchFamily="66" charset="0"/>
              </a:rPr>
              <a:t> body forms: polyp and medusa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Reproduce sexually and asexually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Carnivores – “nematocysts”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Move by contractions “swimming”</a:t>
            </a:r>
          </a:p>
        </p:txBody>
      </p:sp>
      <p:pic>
        <p:nvPicPr>
          <p:cNvPr id="13317" name="Picture 2" descr="http://news.nationalgeographic.com/news/2006/01/images/060119_jellyf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599" y="4038600"/>
            <a:ext cx="3559219" cy="227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4" descr="http://soe.ucdavis.edu/ss0708/pimentela/images/Jellyf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599" y="1219200"/>
            <a:ext cx="3559219" cy="2374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28600"/>
            <a:ext cx="7055380" cy="140053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Cnidaria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sz="3600" dirty="0" smtClean="0">
                <a:latin typeface="Comic Sans MS" panose="030F0702030302020204" pitchFamily="66" charset="0"/>
              </a:rPr>
              <a:t>Class Hydrozoa - </a:t>
            </a:r>
            <a:r>
              <a:rPr lang="en-US" sz="3600" i="1" dirty="0" smtClean="0">
                <a:latin typeface="Comic Sans MS" panose="030F0702030302020204" pitchFamily="66" charset="0"/>
              </a:rPr>
              <a:t>Hydra</a:t>
            </a:r>
            <a:endParaRPr lang="en-US" sz="3600" i="1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1593233"/>
            <a:ext cx="6711654" cy="419548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Animal:		Hydra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Symmetry:		Radial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Body cavity:	coelenteron (sac)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Digestion:		</a:t>
            </a:r>
            <a:r>
              <a:rPr lang="en-US" sz="1800" dirty="0" err="1" smtClean="0">
                <a:latin typeface="Comic Sans MS" panose="030F0702030302020204" pitchFamily="66" charset="0"/>
              </a:rPr>
              <a:t>gastrovascular</a:t>
            </a:r>
            <a:r>
              <a:rPr lang="en-US" sz="1800" dirty="0" smtClean="0">
                <a:latin typeface="Comic Sans MS" panose="030F0702030302020204" pitchFamily="66" charset="0"/>
              </a:rPr>
              <a:t> cavity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Circulation:	cells in direct contact with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Segmentation:	none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Appendages:	tentacles around mouth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Nervous:		nerve nets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Habitat:		Aquatic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Respiration:	diffusion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Excretion:		none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Locomotion:	limited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Support:		none</a:t>
            </a:r>
            <a:endParaRPr lang="en-US" sz="1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Hydra Model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710641"/>
            <a:ext cx="4740485" cy="4994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81000"/>
            <a:ext cx="5029200" cy="3539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75" y="1600200"/>
            <a:ext cx="6711654" cy="4195481"/>
          </a:xfrm>
        </p:spPr>
        <p:txBody>
          <a:bodyPr/>
          <a:lstStyle/>
          <a:p>
            <a:r>
              <a:rPr lang="en-US" i="1" dirty="0" err="1" smtClean="0">
                <a:latin typeface="Comic Sans MS" panose="030F0702030302020204" pitchFamily="66" charset="0"/>
              </a:rPr>
              <a:t>Obelia</a:t>
            </a:r>
            <a:endParaRPr lang="en-US" i="1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http://faculty.clintoncc.suny.edu/faculty/michael.gregory/files/bio%20102/Bio%20102%20Laboratory/Animal%20Diversity/Porifera,%20Radiata/img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03451"/>
            <a:ext cx="4497209" cy="3372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aculty.clintoncc.suny.edu/faculty/michael.gregory/files/bio%20102/Bio%20102%20Laboratory/Animal%20Diversity/Porifera,%20Radiata/img0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35" y="2303450"/>
            <a:ext cx="4040732" cy="303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521678"/>
            <a:ext cx="89627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http://faculty.clintoncc.suny.edu/faculty/michael.gregory/files/bio%20102/Bio%20102%20Laboratory/Animal%20Diversity/Porifera,%20Radiata/Sponges_through_Roundworms.htm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191252"/>
            <a:ext cx="62484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</a:t>
            </a:r>
            <a:r>
              <a:rPr lang="en-US" sz="44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Cnidaria</a:t>
            </a:r>
            <a:r>
              <a:rPr lang="en-US" sz="4200" dirty="0">
                <a:latin typeface="Comic Sans MS" panose="030F0702030302020204" pitchFamily="66" charset="0"/>
              </a:rPr>
              <a:t/>
            </a:r>
            <a:br>
              <a:rPr lang="en-US" sz="4200" dirty="0">
                <a:latin typeface="Comic Sans MS" panose="030F0702030302020204" pitchFamily="66" charset="0"/>
              </a:rPr>
            </a:br>
            <a:endParaRPr lang="en-US" sz="4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9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70764" y="228600"/>
            <a:ext cx="7055380" cy="140053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Platyhelminthes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853248"/>
            <a:ext cx="6705600" cy="477615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Flatworms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Can be free living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</a:rPr>
              <a:t>    or parasitic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Hermaphroditic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omic Sans MS" panose="030F0702030302020204" pitchFamily="66" charset="0"/>
              </a:rPr>
              <a:t>Acoelomates</a:t>
            </a:r>
            <a:endParaRPr lang="en-US" dirty="0" smtClean="0">
              <a:latin typeface="Comic Sans MS" panose="030F0702030302020204" pitchFamily="66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One opening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endParaRPr lang="en-US" dirty="0" smtClean="0">
              <a:latin typeface="Comic Sans MS" panose="030F0702030302020204" pitchFamily="66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Digestion – </a:t>
            </a:r>
            <a:r>
              <a:rPr lang="en-US" dirty="0" err="1" smtClean="0">
                <a:latin typeface="Comic Sans MS" panose="030F0702030302020204" pitchFamily="66" charset="0"/>
              </a:rPr>
              <a:t>gastrovascular</a:t>
            </a:r>
            <a:r>
              <a:rPr lang="en-US" dirty="0" smtClean="0">
                <a:latin typeface="Comic Sans MS" panose="030F0702030302020204" pitchFamily="66" charset="0"/>
              </a:rPr>
              <a:t> cavity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Circulation – </a:t>
            </a:r>
            <a:r>
              <a:rPr lang="en-US" dirty="0" err="1" smtClean="0">
                <a:latin typeface="Comic Sans MS" panose="030F0702030302020204" pitchFamily="66" charset="0"/>
              </a:rPr>
              <a:t>gastrovascular</a:t>
            </a:r>
            <a:r>
              <a:rPr lang="en-US" dirty="0" smtClean="0">
                <a:latin typeface="Comic Sans MS" panose="030F0702030302020204" pitchFamily="66" charset="0"/>
              </a:rPr>
              <a:t> cavity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69" y="1629130"/>
            <a:ext cx="4966177" cy="3255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513092" y="5161342"/>
            <a:ext cx="338105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solidFill>
                  <a:schemeClr val="bg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https://photos.smugmug.com/Asia/Anilao-Philippines-April-2010/i-PrhM7KW/0/L/Flatworm_100406v-L.jpg</a:t>
            </a:r>
          </a:p>
        </p:txBody>
      </p:sp>
    </p:spTree>
    <p:extLst>
      <p:ext uri="{BB962C8B-B14F-4D97-AF65-F5344CB8AC3E}">
        <p14:creationId xmlns:p14="http://schemas.microsoft.com/office/powerpoint/2010/main" val="13721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055380" cy="140053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Platyhelminthes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Class </a:t>
            </a:r>
            <a:r>
              <a:rPr lang="en-US" dirty="0" err="1" smtClean="0">
                <a:latin typeface="Comic Sans MS" panose="030F0702030302020204" pitchFamily="66" charset="0"/>
              </a:rPr>
              <a:t>Turbullaria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29130"/>
            <a:ext cx="6711654" cy="419548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Animal:		</a:t>
            </a:r>
            <a:r>
              <a:rPr lang="en-US" sz="1800" dirty="0" err="1" smtClean="0">
                <a:latin typeface="Comic Sans MS" panose="030F0702030302020204" pitchFamily="66" charset="0"/>
              </a:rPr>
              <a:t>Planaria</a:t>
            </a:r>
            <a:endParaRPr lang="en-US" sz="1800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Symmetry:		Bilateral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Body cavity:	acoelomate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Digestion:		</a:t>
            </a:r>
            <a:r>
              <a:rPr lang="en-US" sz="1800" dirty="0" err="1" smtClean="0">
                <a:latin typeface="Comic Sans MS" panose="030F0702030302020204" pitchFamily="66" charset="0"/>
              </a:rPr>
              <a:t>gastrovascular</a:t>
            </a:r>
            <a:r>
              <a:rPr lang="en-US" sz="1800" dirty="0" smtClean="0">
                <a:latin typeface="Comic Sans MS" panose="030F0702030302020204" pitchFamily="66" charset="0"/>
              </a:rPr>
              <a:t> cavity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Circulation:	gastrovascular cavity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Segmentation:	none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Appendages:	none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Nervous:		brain, 2 ventral nerve cords, ladder-like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Habitat:		aquatic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Respiration:	diffusion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Excretion:		flame cells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Locomotion:	muscles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Support:		none</a:t>
            </a:r>
          </a:p>
        </p:txBody>
      </p:sp>
    </p:spTree>
    <p:extLst>
      <p:ext uri="{BB962C8B-B14F-4D97-AF65-F5344CB8AC3E}">
        <p14:creationId xmlns:p14="http://schemas.microsoft.com/office/powerpoint/2010/main" val="41654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7380466" cy="548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055380" cy="140053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Platyhelminthes</a:t>
            </a:r>
            <a:r>
              <a:rPr lang="en-US" dirty="0" smtClean="0">
                <a:latin typeface="Comic Sans MS" panose="030F0702030302020204" pitchFamily="66" charset="0"/>
              </a:rPr>
              <a:t/>
            </a:r>
            <a:br>
              <a:rPr lang="en-US" dirty="0" smtClean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1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9411" y="247437"/>
            <a:ext cx="7055380" cy="140053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Kingdom Animalia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25908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All animals are multicellular and heterotrophic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Locomotion at some point in life cycle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Always diploid – two sets of chromosomes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02" y="1143000"/>
            <a:ext cx="4601598" cy="556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anose="030F0702030302020204" pitchFamily="66" charset="0"/>
              </a:rPr>
              <a:t>Animal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2" y="1295400"/>
            <a:ext cx="7954027" cy="4195481"/>
          </a:xfrm>
        </p:spPr>
        <p:txBody>
          <a:bodyPr>
            <a:normAutofit fontScale="92500" lnSpcReduction="20000"/>
          </a:bodyPr>
          <a:lstStyle/>
          <a:p>
            <a:pPr marL="36576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Symmetry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Radiata</a:t>
            </a:r>
            <a:r>
              <a:rPr lang="en-US" dirty="0" smtClean="0">
                <a:latin typeface="Comic Sans MS" panose="030F0702030302020204" pitchFamily="66" charset="0"/>
              </a:rPr>
              <a:t> – radial symmetry, </a:t>
            </a:r>
            <a:r>
              <a:rPr lang="en-US" dirty="0" err="1" smtClean="0">
                <a:latin typeface="Comic Sans MS" panose="030F0702030302020204" pitchFamily="66" charset="0"/>
              </a:rPr>
              <a:t>diploblastic</a:t>
            </a:r>
            <a:r>
              <a:rPr lang="en-US" dirty="0" smtClean="0">
                <a:latin typeface="Comic Sans MS" panose="030F0702030302020204" pitchFamily="66" charset="0"/>
              </a:rPr>
              <a:t> (2 tissues)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Bilateria</a:t>
            </a:r>
            <a:r>
              <a:rPr lang="en-US" dirty="0" smtClean="0">
                <a:latin typeface="Comic Sans MS" panose="030F0702030302020204" pitchFamily="66" charset="0"/>
              </a:rPr>
              <a:t> – bilateral symmetry, triploblastic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Body Cavity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Comic Sans MS" panose="030F0702030302020204" pitchFamily="66" charset="0"/>
              </a:rPr>
              <a:t>Acoelomates</a:t>
            </a:r>
            <a:r>
              <a:rPr lang="en-US" dirty="0" smtClean="0">
                <a:latin typeface="Comic Sans MS" panose="030F0702030302020204" pitchFamily="66" charset="0"/>
              </a:rPr>
              <a:t> – no cavity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Comic Sans MS" panose="030F0702030302020204" pitchFamily="66" charset="0"/>
              </a:rPr>
              <a:t>Psuedocoelomates</a:t>
            </a:r>
            <a:r>
              <a:rPr lang="en-US" dirty="0" smtClean="0">
                <a:latin typeface="Comic Sans MS" panose="030F0702030302020204" pitchFamily="66" charset="0"/>
              </a:rPr>
              <a:t> – false </a:t>
            </a:r>
            <a:r>
              <a:rPr lang="en-US" dirty="0" err="1" smtClean="0">
                <a:latin typeface="Comic Sans MS" panose="030F0702030302020204" pitchFamily="66" charset="0"/>
              </a:rPr>
              <a:t>coelom</a:t>
            </a:r>
            <a:r>
              <a:rPr lang="en-US" dirty="0" smtClean="0">
                <a:latin typeface="Comic Sans MS" panose="030F0702030302020204" pitchFamily="66" charset="0"/>
              </a:rPr>
              <a:t>, not completely lined by mesoderm derived tissue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latin typeface="Comic Sans MS" panose="030F0702030302020204" pitchFamily="66" charset="0"/>
              </a:rPr>
              <a:t>Coelomates</a:t>
            </a:r>
            <a:r>
              <a:rPr lang="en-US" dirty="0" smtClean="0">
                <a:latin typeface="Comic Sans MS" panose="030F0702030302020204" pitchFamily="66" charset="0"/>
              </a:rPr>
              <a:t> – true </a:t>
            </a:r>
            <a:r>
              <a:rPr lang="en-US" dirty="0" err="1" smtClean="0">
                <a:latin typeface="Comic Sans MS" panose="030F0702030302020204" pitchFamily="66" charset="0"/>
              </a:rPr>
              <a:t>coelom</a:t>
            </a:r>
            <a:r>
              <a:rPr lang="en-US" dirty="0" smtClean="0">
                <a:latin typeface="Comic Sans MS" panose="030F0702030302020204" pitchFamily="66" charset="0"/>
              </a:rPr>
              <a:t>, room for organs in body cavity lined with mesoderm tissue</a:t>
            </a:r>
          </a:p>
          <a:p>
            <a:pPr marL="1280160" lvl="3" indent="-23774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Protostomes</a:t>
            </a:r>
            <a:r>
              <a:rPr lang="en-US" dirty="0" smtClean="0">
                <a:latin typeface="Comic Sans MS" panose="030F0702030302020204" pitchFamily="66" charset="0"/>
              </a:rPr>
              <a:t> – 1</a:t>
            </a:r>
            <a:r>
              <a:rPr lang="en-US" baseline="30000" dirty="0" smtClean="0">
                <a:latin typeface="Comic Sans MS" panose="030F0702030302020204" pitchFamily="66" charset="0"/>
              </a:rPr>
              <a:t>st</a:t>
            </a:r>
            <a:r>
              <a:rPr lang="en-US" dirty="0" smtClean="0">
                <a:latin typeface="Comic Sans MS" panose="030F0702030302020204" pitchFamily="66" charset="0"/>
              </a:rPr>
              <a:t> embryonic opening becomes </a:t>
            </a:r>
            <a:r>
              <a:rPr lang="en-US" u="sng" dirty="0" smtClean="0">
                <a:latin typeface="Comic Sans MS" panose="030F0702030302020204" pitchFamily="66" charset="0"/>
              </a:rPr>
              <a:t>mouth</a:t>
            </a:r>
          </a:p>
          <a:p>
            <a:pPr marL="1280160" lvl="3" indent="-23774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Deuterostomes</a:t>
            </a:r>
            <a:r>
              <a:rPr lang="en-US" dirty="0" smtClean="0">
                <a:latin typeface="Comic Sans MS" panose="030F0702030302020204" pitchFamily="66" charset="0"/>
              </a:rPr>
              <a:t> – 1</a:t>
            </a:r>
            <a:r>
              <a:rPr lang="en-US" baseline="30000" dirty="0" smtClean="0">
                <a:latin typeface="Comic Sans MS" panose="030F0702030302020204" pitchFamily="66" charset="0"/>
              </a:rPr>
              <a:t>st</a:t>
            </a:r>
            <a:r>
              <a:rPr lang="en-US" dirty="0" smtClean="0">
                <a:latin typeface="Comic Sans MS" panose="030F0702030302020204" pitchFamily="66" charset="0"/>
              </a:rPr>
              <a:t> embryonic opening becomes </a:t>
            </a:r>
            <a:r>
              <a:rPr lang="en-US" u="sng" dirty="0" smtClean="0">
                <a:latin typeface="Comic Sans MS" panose="030F0702030302020204" pitchFamily="66" charset="0"/>
              </a:rPr>
              <a:t>anus</a:t>
            </a:r>
          </a:p>
        </p:txBody>
      </p:sp>
    </p:spTree>
    <p:extLst>
      <p:ext uri="{BB962C8B-B14F-4D97-AF65-F5344CB8AC3E}">
        <p14:creationId xmlns:p14="http://schemas.microsoft.com/office/powerpoint/2010/main" val="315107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9325" y="228600"/>
            <a:ext cx="7055380" cy="140053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Body Symmetry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743" t="25994" r="8577" b="51331"/>
          <a:stretch/>
        </p:blipFill>
        <p:spPr>
          <a:xfrm>
            <a:off x="609600" y="2667000"/>
            <a:ext cx="8001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94804" y="1143000"/>
            <a:ext cx="60667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48056" lvl="1"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Comic Sans MS" panose="030F0702030302020204" pitchFamily="66" charset="0"/>
              </a:rPr>
              <a:t>Radiata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>
                <a:latin typeface="Comic Sans MS" panose="030F0702030302020204" pitchFamily="66" charset="0"/>
              </a:rPr>
              <a:t>– radial symmetry, diploblastic (2 tissues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pPr marL="448056" lvl="1" eaLnBrk="1" fontAlgn="auto" hangingPunct="1">
              <a:spcAft>
                <a:spcPts val="0"/>
              </a:spcAft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448056" lvl="1"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Comic Sans MS" panose="030F0702030302020204" pitchFamily="66" charset="0"/>
              </a:rPr>
              <a:t>Bilateria</a:t>
            </a:r>
            <a:r>
              <a:rPr lang="en-US" dirty="0">
                <a:latin typeface="Comic Sans MS" panose="030F0702030302020204" pitchFamily="66" charset="0"/>
              </a:rPr>
              <a:t> – bilateral symmetry, triploblastic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25160" y="199906"/>
            <a:ext cx="7055380" cy="140053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Body Cavity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6673334"/>
            <a:ext cx="24497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tx1">
                    <a:lumMod val="50000"/>
                  </a:schemeClr>
                </a:solidFill>
              </a:rPr>
              <a:t>http://schoolbag.info/biology/concepts/concepts.files/image634.jpg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07" y="609600"/>
            <a:ext cx="4846320" cy="565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232513"/>
            <a:ext cx="38052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Comic Sans MS" panose="030F0702030302020204" pitchFamily="66" charset="0"/>
              </a:rPr>
              <a:t>Acoelomates </a:t>
            </a:r>
            <a:r>
              <a:rPr lang="en-US" dirty="0">
                <a:latin typeface="Comic Sans MS" panose="030F0702030302020204" pitchFamily="66" charset="0"/>
              </a:rPr>
              <a:t>– no </a:t>
            </a:r>
            <a:r>
              <a:rPr lang="en-US" dirty="0" smtClean="0">
                <a:latin typeface="Comic Sans MS" panose="030F0702030302020204" pitchFamily="66" charset="0"/>
              </a:rPr>
              <a:t>cavity</a:t>
            </a:r>
          </a:p>
          <a:p>
            <a:pPr marL="448056" lvl="1" eaLnBrk="1" fontAlgn="auto" hangingPunct="1">
              <a:spcAft>
                <a:spcPts val="0"/>
              </a:spcAft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448056" lvl="1" eaLnBrk="1" fontAlgn="auto" hangingPunct="1">
              <a:spcAft>
                <a:spcPts val="0"/>
              </a:spcAft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>
                <a:latin typeface="Comic Sans MS" panose="030F0702030302020204" pitchFamily="66" charset="0"/>
              </a:rPr>
              <a:t>Psuedocoelomates</a:t>
            </a:r>
            <a:r>
              <a:rPr lang="en-US" dirty="0">
                <a:latin typeface="Comic Sans MS" panose="030F0702030302020204" pitchFamily="66" charset="0"/>
              </a:rPr>
              <a:t> – false coelom, not completely lined by mesoderm derived </a:t>
            </a:r>
            <a:r>
              <a:rPr lang="en-US" dirty="0" smtClean="0">
                <a:latin typeface="Comic Sans MS" panose="030F0702030302020204" pitchFamily="66" charset="0"/>
              </a:rPr>
              <a:t>tissue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>
                <a:latin typeface="Comic Sans MS" panose="030F0702030302020204" pitchFamily="66" charset="0"/>
              </a:rPr>
              <a:t>Coelomates – true coelom, room for organs in body cavity lined with mesoderm tissue</a:t>
            </a:r>
          </a:p>
          <a:p>
            <a:pPr marL="1280160" lvl="3" indent="-23774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C000"/>
                </a:solidFill>
                <a:latin typeface="Comic Sans MS" panose="030F0702030302020204" pitchFamily="66" charset="0"/>
              </a:rPr>
              <a:t>Protostomes</a:t>
            </a:r>
            <a:r>
              <a:rPr lang="en-US" dirty="0">
                <a:latin typeface="Comic Sans MS" panose="030F0702030302020204" pitchFamily="66" charset="0"/>
              </a:rPr>
              <a:t> – 1</a:t>
            </a:r>
            <a:r>
              <a:rPr lang="en-US" baseline="30000" dirty="0">
                <a:latin typeface="Comic Sans MS" panose="030F0702030302020204" pitchFamily="66" charset="0"/>
              </a:rPr>
              <a:t>st</a:t>
            </a:r>
            <a:r>
              <a:rPr lang="en-US" dirty="0">
                <a:latin typeface="Comic Sans MS" panose="030F0702030302020204" pitchFamily="66" charset="0"/>
              </a:rPr>
              <a:t> embryonic opening becomes </a:t>
            </a:r>
            <a:r>
              <a:rPr lang="en-US" u="sng" dirty="0">
                <a:latin typeface="Comic Sans MS" panose="030F0702030302020204" pitchFamily="66" charset="0"/>
              </a:rPr>
              <a:t>mouth</a:t>
            </a:r>
          </a:p>
          <a:p>
            <a:pPr marL="1280160" lvl="3" indent="-237744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rgbClr val="FFC000"/>
                </a:solidFill>
                <a:latin typeface="Comic Sans MS" panose="030F0702030302020204" pitchFamily="66" charset="0"/>
              </a:rPr>
              <a:t>Deuterostomes</a:t>
            </a:r>
            <a:r>
              <a:rPr lang="en-US" dirty="0">
                <a:latin typeface="Comic Sans MS" panose="030F0702030302020204" pitchFamily="66" charset="0"/>
              </a:rPr>
              <a:t> – 1</a:t>
            </a:r>
            <a:r>
              <a:rPr lang="en-US" baseline="30000" dirty="0">
                <a:latin typeface="Comic Sans MS" panose="030F0702030302020204" pitchFamily="66" charset="0"/>
              </a:rPr>
              <a:t>st</a:t>
            </a:r>
            <a:r>
              <a:rPr lang="en-US" dirty="0">
                <a:latin typeface="Comic Sans MS" panose="030F0702030302020204" pitchFamily="66" charset="0"/>
              </a:rPr>
              <a:t> embryonic opening becomes </a:t>
            </a:r>
            <a:r>
              <a:rPr lang="en-US" u="sng" dirty="0">
                <a:latin typeface="Comic Sans MS" panose="030F0702030302020204" pitchFamily="66" charset="0"/>
              </a:rPr>
              <a:t>anus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3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055380" cy="140053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Animal Taxonomy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5486400"/>
          </a:xfrm>
        </p:spPr>
        <p:txBody>
          <a:bodyPr>
            <a:normAutofit fontScale="77500" lnSpcReduction="20000"/>
          </a:bodyPr>
          <a:lstStyle/>
          <a:p>
            <a:pPr marL="420624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Domain </a:t>
            </a:r>
            <a:r>
              <a:rPr lang="en-US" b="1" dirty="0" err="1" smtClean="0">
                <a:latin typeface="Comic Sans MS" panose="030F0702030302020204" pitchFamily="66" charset="0"/>
              </a:rPr>
              <a:t>Eukarya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722376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Kingdom </a:t>
            </a:r>
            <a:r>
              <a:rPr lang="en-US" b="1" dirty="0" err="1" smtClean="0">
                <a:latin typeface="Comic Sans MS" panose="030F0702030302020204" pitchFamily="66" charset="0"/>
              </a:rPr>
              <a:t>Animalia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err="1" smtClean="0">
                <a:latin typeface="Comic Sans MS" panose="030F0702030302020204" pitchFamily="66" charset="0"/>
              </a:rPr>
              <a:t>Parazoa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– no true tissue layers</a:t>
            </a:r>
          </a:p>
          <a:p>
            <a:pPr marL="1737367" lvl="4" indent="-237744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atin typeface="Comic Sans MS" panose="030F0702030302020204" pitchFamily="66" charset="0"/>
              </a:rPr>
              <a:t>Phylum </a:t>
            </a:r>
            <a:r>
              <a:rPr lang="en-US" b="1" dirty="0" err="1">
                <a:latin typeface="Comic Sans MS" panose="030F0702030302020204" pitchFamily="66" charset="0"/>
              </a:rPr>
              <a:t>Porifera</a:t>
            </a:r>
            <a:r>
              <a:rPr lang="en-US" b="1" dirty="0">
                <a:latin typeface="Comic Sans MS" panose="030F0702030302020204" pitchFamily="66" charset="0"/>
              </a:rPr>
              <a:t> – </a:t>
            </a:r>
            <a:r>
              <a:rPr lang="en-US" b="1" dirty="0" smtClean="0">
                <a:latin typeface="Comic Sans MS" panose="030F0702030302020204" pitchFamily="66" charset="0"/>
              </a:rPr>
              <a:t>sponges</a:t>
            </a:r>
          </a:p>
          <a:p>
            <a:pPr marL="1499623" lvl="4" indent="0">
              <a:buClr>
                <a:schemeClr val="accent3"/>
              </a:buClr>
              <a:buNone/>
              <a:defRPr/>
            </a:pPr>
            <a:endParaRPr lang="en-US" b="1" dirty="0" smtClean="0">
              <a:latin typeface="Comic Sans MS" panose="030F0702030302020204" pitchFamily="66" charset="0"/>
            </a:endParaRPr>
          </a:p>
          <a:p>
            <a:pPr marL="1280160" lvl="3" indent="-237744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err="1" smtClean="0">
                <a:latin typeface="Comic Sans MS" panose="030F0702030302020204" pitchFamily="66" charset="0"/>
              </a:rPr>
              <a:t>Eumetazoa</a:t>
            </a:r>
            <a:r>
              <a:rPr lang="en-US" b="1" dirty="0" smtClean="0">
                <a:latin typeface="Comic Sans MS" panose="030F0702030302020204" pitchFamily="66" charset="0"/>
              </a:rPr>
              <a:t> – true tissues, symmetry</a:t>
            </a:r>
          </a:p>
          <a:p>
            <a:pPr marL="1042416" lvl="3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b="1" dirty="0">
              <a:latin typeface="Comic Sans MS" panose="030F0702030302020204" pitchFamily="66" charset="0"/>
            </a:endParaRPr>
          </a:p>
          <a:p>
            <a:pPr marL="1737367" lvl="4" indent="-237744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err="1" smtClean="0">
                <a:latin typeface="Comic Sans MS" panose="030F0702030302020204" pitchFamily="66" charset="0"/>
              </a:rPr>
              <a:t>Radiata</a:t>
            </a:r>
            <a:r>
              <a:rPr lang="en-US" b="1" dirty="0" smtClean="0">
                <a:latin typeface="Comic Sans MS" panose="030F0702030302020204" pitchFamily="66" charset="0"/>
              </a:rPr>
              <a:t> – radial symmetry</a:t>
            </a:r>
          </a:p>
          <a:p>
            <a:pPr marL="2194575" lvl="5" indent="-237744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atin typeface="Comic Sans MS" panose="030F0702030302020204" pitchFamily="66" charset="0"/>
              </a:rPr>
              <a:t>Phylum </a:t>
            </a:r>
            <a:r>
              <a:rPr lang="en-US" b="1" dirty="0" err="1">
                <a:latin typeface="Comic Sans MS" panose="030F0702030302020204" pitchFamily="66" charset="0"/>
              </a:rPr>
              <a:t>Ctenophora</a:t>
            </a:r>
            <a:r>
              <a:rPr lang="en-US" b="1" dirty="0">
                <a:latin typeface="Comic Sans MS" panose="030F0702030302020204" pitchFamily="66" charset="0"/>
              </a:rPr>
              <a:t> – comb jellies</a:t>
            </a:r>
          </a:p>
          <a:p>
            <a:pPr marL="2194575" lvl="5" indent="-237744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atin typeface="Comic Sans MS" panose="030F0702030302020204" pitchFamily="66" charset="0"/>
              </a:rPr>
              <a:t>Phylum </a:t>
            </a:r>
            <a:r>
              <a:rPr lang="en-US" b="1" dirty="0" err="1" smtClean="0">
                <a:latin typeface="Comic Sans MS" panose="030F0702030302020204" pitchFamily="66" charset="0"/>
              </a:rPr>
              <a:t>Cnidaria</a:t>
            </a:r>
            <a:endParaRPr lang="en-US" b="1" dirty="0" smtClean="0">
              <a:latin typeface="Comic Sans MS" panose="030F0702030302020204" pitchFamily="66" charset="0"/>
            </a:endParaRPr>
          </a:p>
          <a:p>
            <a:pPr marL="2651782" lvl="6" indent="-237744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Class </a:t>
            </a:r>
            <a:r>
              <a:rPr lang="en-US" b="1" dirty="0">
                <a:latin typeface="Comic Sans MS" panose="030F0702030302020204" pitchFamily="66" charset="0"/>
              </a:rPr>
              <a:t>Hydrozoa – Portuguese man of war, </a:t>
            </a:r>
            <a:r>
              <a:rPr lang="en-US" b="1" i="1" dirty="0">
                <a:latin typeface="Comic Sans MS" panose="030F0702030302020204" pitchFamily="66" charset="0"/>
              </a:rPr>
              <a:t>Hydra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i="1" dirty="0" err="1" smtClean="0">
                <a:latin typeface="Comic Sans MS" panose="030F0702030302020204" pitchFamily="66" charset="0"/>
              </a:rPr>
              <a:t>Obelia</a:t>
            </a:r>
            <a:endParaRPr lang="en-US" b="1" i="1" dirty="0" smtClean="0">
              <a:latin typeface="Comic Sans MS" panose="030F0702030302020204" pitchFamily="66" charset="0"/>
            </a:endParaRPr>
          </a:p>
          <a:p>
            <a:pPr marL="2651782" lvl="6" indent="-237744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Class </a:t>
            </a:r>
            <a:r>
              <a:rPr lang="en-US" b="1" dirty="0" err="1">
                <a:latin typeface="Comic Sans MS" panose="030F0702030302020204" pitchFamily="66" charset="0"/>
              </a:rPr>
              <a:t>Scyphozoa</a:t>
            </a:r>
            <a:r>
              <a:rPr lang="en-US" b="1" dirty="0">
                <a:latin typeface="Comic Sans MS" panose="030F0702030302020204" pitchFamily="66" charset="0"/>
              </a:rPr>
              <a:t> – jelly </a:t>
            </a:r>
            <a:r>
              <a:rPr lang="en-US" b="1" dirty="0" smtClean="0">
                <a:latin typeface="Comic Sans MS" panose="030F0702030302020204" pitchFamily="66" charset="0"/>
              </a:rPr>
              <a:t>fish</a:t>
            </a:r>
          </a:p>
          <a:p>
            <a:pPr marL="2651782" lvl="6" indent="-237744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latin typeface="Comic Sans MS" panose="030F0702030302020204" pitchFamily="66" charset="0"/>
              </a:rPr>
              <a:t>Class </a:t>
            </a:r>
            <a:r>
              <a:rPr lang="en-US" b="1" dirty="0" err="1">
                <a:latin typeface="Comic Sans MS" panose="030F0702030302020204" pitchFamily="66" charset="0"/>
              </a:rPr>
              <a:t>Anthozoa</a:t>
            </a:r>
            <a:r>
              <a:rPr lang="en-US" b="1" dirty="0">
                <a:latin typeface="Comic Sans MS" panose="030F0702030302020204" pitchFamily="66" charset="0"/>
              </a:rPr>
              <a:t> – coral and sea </a:t>
            </a:r>
            <a:r>
              <a:rPr lang="en-US" b="1" dirty="0" smtClean="0">
                <a:latin typeface="Comic Sans MS" panose="030F0702030302020204" pitchFamily="66" charset="0"/>
              </a:rPr>
              <a:t>anemones</a:t>
            </a:r>
          </a:p>
          <a:p>
            <a:pPr marL="2651782" lvl="6" indent="-237744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Class </a:t>
            </a:r>
            <a:r>
              <a:rPr lang="en-US" b="1" dirty="0" err="1" smtClean="0">
                <a:latin typeface="Comic Sans MS" panose="030F0702030302020204" pitchFamily="66" charset="0"/>
              </a:rPr>
              <a:t>Cubozoa</a:t>
            </a:r>
            <a:r>
              <a:rPr lang="en-US" b="1" dirty="0" smtClean="0">
                <a:latin typeface="Comic Sans MS" panose="030F0702030302020204" pitchFamily="66" charset="0"/>
              </a:rPr>
              <a:t> – box jellies</a:t>
            </a:r>
            <a:endParaRPr lang="en-US" b="1" dirty="0">
              <a:latin typeface="Comic Sans MS" panose="030F0702030302020204" pitchFamily="66" charset="0"/>
            </a:endParaRPr>
          </a:p>
          <a:p>
            <a:pPr marL="2651782" lvl="6" indent="-237744"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>
              <a:latin typeface="Comic Sans MS" panose="030F0702030302020204" pitchFamily="66" charset="0"/>
            </a:endParaRPr>
          </a:p>
          <a:p>
            <a:pPr marL="1737367" lvl="4" indent="-237744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err="1" smtClean="0">
                <a:latin typeface="Comic Sans MS" panose="030F0702030302020204" pitchFamily="66" charset="0"/>
              </a:rPr>
              <a:t>Bilateria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>
                <a:latin typeface="Comic Sans MS" panose="030F0702030302020204" pitchFamily="66" charset="0"/>
              </a:rPr>
              <a:t>– bilateral symmetry</a:t>
            </a:r>
          </a:p>
          <a:p>
            <a:pPr marL="2743245" lvl="6" indent="0">
              <a:buNone/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Phylum Platyhelminthes - </a:t>
            </a:r>
            <a:r>
              <a:rPr lang="en-US" b="1" dirty="0" err="1" smtClean="0">
                <a:latin typeface="Comic Sans MS" panose="030F0702030302020204" pitchFamily="66" charset="0"/>
              </a:rPr>
              <a:t>Acoela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flatworms* lack complex structures, </a:t>
            </a:r>
            <a:r>
              <a:rPr lang="en-US" b="1" dirty="0" smtClean="0">
                <a:latin typeface="Comic Sans MS" panose="030F0702030302020204" pitchFamily="66" charset="0"/>
              </a:rPr>
              <a:t>primitive</a:t>
            </a:r>
          </a:p>
          <a:p>
            <a:pPr marL="2743245" lvl="6" indent="0">
              <a:buNone/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Protostomes – Phylum Mollusca, Phylum Annelida, Phylum Arthropoda, Phylum </a:t>
            </a:r>
            <a:r>
              <a:rPr lang="en-US" b="1" dirty="0" err="1" smtClean="0">
                <a:latin typeface="Comic Sans MS" panose="030F0702030302020204" pitchFamily="66" charset="0"/>
              </a:rPr>
              <a:t>Nematoda</a:t>
            </a:r>
            <a:endParaRPr lang="en-US" b="1" dirty="0">
              <a:latin typeface="Comic Sans MS" panose="030F0702030302020204" pitchFamily="66" charset="0"/>
            </a:endParaRPr>
          </a:p>
          <a:p>
            <a:pPr marL="2743245" lvl="6" indent="0">
              <a:buNone/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Deuterostomes – Phylum Echinodermata, Phylum Chordata</a:t>
            </a:r>
            <a:endParaRPr lang="en-US" b="1" dirty="0">
              <a:latin typeface="Comic Sans MS" panose="030F0702030302020204" pitchFamily="66" charset="0"/>
            </a:endParaRPr>
          </a:p>
          <a:p>
            <a:pPr marL="1737367" lvl="4" indent="-237744"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Porifera</a:t>
            </a: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Live in water, mostly marine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No true tissues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Adults are sessile but larvae are mobile - </a:t>
            </a:r>
            <a:r>
              <a:rPr lang="en-US" dirty="0" err="1" smtClean="0">
                <a:latin typeface="Comic Sans MS" panose="030F0702030302020204" pitchFamily="66" charset="0"/>
              </a:rPr>
              <a:t>planktonic</a:t>
            </a:r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asymmetrical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Can produce asexually and sexually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Digestion – intracellular </a:t>
            </a:r>
            <a:r>
              <a:rPr lang="en-US" dirty="0" err="1" smtClean="0">
                <a:latin typeface="Comic Sans MS" panose="030F0702030302020204" pitchFamily="66" charset="0"/>
              </a:rPr>
              <a:t>choanocytes</a:t>
            </a:r>
            <a:r>
              <a:rPr lang="en-US" dirty="0" smtClean="0">
                <a:latin typeface="Comic Sans MS" panose="030F0702030302020204" pitchFamily="66" charset="0"/>
              </a:rPr>
              <a:t>* </a:t>
            </a:r>
          </a:p>
          <a:p>
            <a:pPr marL="0" indent="0">
              <a:buNone/>
            </a:pPr>
            <a:r>
              <a:rPr lang="en-US" sz="850" dirty="0">
                <a:latin typeface="Comic Sans MS" panose="030F0702030302020204" pitchFamily="66" charset="0"/>
              </a:rPr>
              <a:t>	</a:t>
            </a:r>
            <a:r>
              <a:rPr lang="en-US" sz="850" dirty="0" smtClean="0">
                <a:latin typeface="Comic Sans MS" panose="030F0702030302020204" pitchFamily="66" charset="0"/>
              </a:rPr>
              <a:t>					   (like a </a:t>
            </a:r>
            <a:r>
              <a:rPr lang="en-US" sz="850" dirty="0" err="1" smtClean="0">
                <a:latin typeface="Comic Sans MS" panose="030F0702030302020204" pitchFamily="66" charset="0"/>
              </a:rPr>
              <a:t>choanoflagellate</a:t>
            </a:r>
            <a:r>
              <a:rPr lang="en-US" sz="850" dirty="0" smtClean="0">
                <a:latin typeface="Comic Sans MS" panose="030F0702030302020204" pitchFamily="66" charset="0"/>
              </a:rPr>
              <a:t> </a:t>
            </a:r>
            <a:r>
              <a:rPr lang="en-US" sz="850" dirty="0" err="1" smtClean="0">
                <a:latin typeface="Comic Sans MS" panose="030F0702030302020204" pitchFamily="66" charset="0"/>
              </a:rPr>
              <a:t>protist</a:t>
            </a:r>
            <a:r>
              <a:rPr lang="en-US" sz="850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Circulation – water transport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0"/>
          <a:stretch/>
        </p:blipFill>
        <p:spPr>
          <a:xfrm>
            <a:off x="5655056" y="1752600"/>
            <a:ext cx="3275584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103144" cy="419548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Animal: 			sponges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Symmetry: 			asymmetrical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Body cavity: 		</a:t>
            </a:r>
            <a:r>
              <a:rPr lang="en-US" sz="1800" dirty="0" err="1" smtClean="0">
                <a:latin typeface="Comic Sans MS" panose="030F0702030302020204" pitchFamily="66" charset="0"/>
              </a:rPr>
              <a:t>spongeocoel</a:t>
            </a:r>
            <a:endParaRPr lang="en-US" sz="1800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Digestion: 			intracellular </a:t>
            </a:r>
            <a:r>
              <a:rPr lang="en-US" sz="1800" dirty="0" err="1" smtClean="0">
                <a:latin typeface="Comic Sans MS" panose="030F0702030302020204" pitchFamily="66" charset="0"/>
              </a:rPr>
              <a:t>choanocytes</a:t>
            </a:r>
            <a:endParaRPr lang="en-US" sz="1800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Circulation: 		water transport, </a:t>
            </a:r>
            <a:r>
              <a:rPr lang="en-US" sz="1800" dirty="0" err="1" smtClean="0">
                <a:latin typeface="Comic Sans MS" panose="030F0702030302020204" pitchFamily="66" charset="0"/>
              </a:rPr>
              <a:t>amoebocytes</a:t>
            </a:r>
            <a:endParaRPr lang="en-US" sz="1800" dirty="0" smtClean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Segmentation: 		none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Appendages: 		none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Nervous: 			none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Habitat: 			Aquatic, marine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Respiration: 		diffusion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Excretion: 			diffusion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Locomotion: 		none (sessile, however larvae are flagellated)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omic Sans MS" panose="030F0702030302020204" pitchFamily="66" charset="0"/>
              </a:rPr>
              <a:t>Support: 			</a:t>
            </a:r>
            <a:r>
              <a:rPr lang="en-US" sz="1800" dirty="0" err="1" smtClean="0">
                <a:latin typeface="Comic Sans MS" panose="030F0702030302020204" pitchFamily="66" charset="0"/>
              </a:rPr>
              <a:t>spicules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Porifera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467600" cy="4525963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Spicules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encrypted-tbn3.gstatic.com/images?q=tbn:ANd9GcRVEzo5DE_pIQUj40oyU9HBytdYtvnOd3U3Xe-g_ZBCHpv5OnS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64758"/>
            <a:ext cx="5486400" cy="4114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1745" y="6215073"/>
            <a:ext cx="33586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http://www.deanza.edu/faculty/mccauley/6a-labs-sponges-01.htm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Phylum 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Porifera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5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1642</TotalTime>
  <Words>402</Words>
  <Application>Microsoft Office PowerPoint</Application>
  <PresentationFormat>On-screen Show (4:3)</PresentationFormat>
  <Paragraphs>144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Comic Sans MS</vt:lpstr>
      <vt:lpstr>Wingdings 2</vt:lpstr>
      <vt:lpstr>Wingdings 3</vt:lpstr>
      <vt:lpstr>Ion</vt:lpstr>
      <vt:lpstr>The Acoelomate Invertebrates</vt:lpstr>
      <vt:lpstr>Kingdom Animalia</vt:lpstr>
      <vt:lpstr>Animal Characteristics</vt:lpstr>
      <vt:lpstr>Body Symmetry</vt:lpstr>
      <vt:lpstr>Body Cavity</vt:lpstr>
      <vt:lpstr>Animal Taxonomy</vt:lpstr>
      <vt:lpstr>Phylum Porifera</vt:lpstr>
      <vt:lpstr>Phylum Porifera</vt:lpstr>
      <vt:lpstr>Phylum Porifera</vt:lpstr>
      <vt:lpstr>Phylum Ctenophora</vt:lpstr>
      <vt:lpstr>Phylum Cnidaria </vt:lpstr>
      <vt:lpstr>Phylum Cnidaria Class Hydrozoa - Hydra</vt:lpstr>
      <vt:lpstr>Hydra Model</vt:lpstr>
      <vt:lpstr>PowerPoint Presentation</vt:lpstr>
      <vt:lpstr>Phylum Platyhelminthes</vt:lpstr>
      <vt:lpstr>Phylum Platyhelminthes Class Turbullaria</vt:lpstr>
      <vt:lpstr>Phylum Platyhelminthes </vt:lpstr>
    </vt:vector>
  </TitlesOfParts>
  <Company>Indian River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Sponges, ctenophores, cnidarians</dc:title>
  <dc:creator>jcapers</dc:creator>
  <cp:lastModifiedBy>Jamey Capers</cp:lastModifiedBy>
  <cp:revision>51</cp:revision>
  <dcterms:created xsi:type="dcterms:W3CDTF">2010-02-05T16:09:22Z</dcterms:created>
  <dcterms:modified xsi:type="dcterms:W3CDTF">2019-03-12T14:11:40Z</dcterms:modified>
</cp:coreProperties>
</file>