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69" r:id="rId3"/>
    <p:sldId id="260" r:id="rId4"/>
    <p:sldId id="262" r:id="rId5"/>
    <p:sldId id="261" r:id="rId6"/>
    <p:sldId id="259" r:id="rId7"/>
    <p:sldId id="267" r:id="rId8"/>
    <p:sldId id="275" r:id="rId9"/>
    <p:sldId id="270" r:id="rId10"/>
    <p:sldId id="274" r:id="rId11"/>
    <p:sldId id="273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2CD"/>
    <a:srgbClr val="7D3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CC462-E32A-4647-9E25-EF70C846745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46E0B-264C-42AB-9794-4602914D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46E0B-264C-42AB-9794-4602914D71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512C-F717-439E-971F-D76A393D9FD5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B82F-67F4-4574-B8AB-42D693F01665}" type="datetime1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0669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B82F-67F4-4574-B8AB-42D693F01665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899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B82F-67F4-4574-B8AB-42D693F01665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15710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B82F-67F4-4574-B8AB-42D693F01665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8824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B82F-67F4-4574-B8AB-42D693F01665}" type="datetime1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7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B82F-67F4-4574-B8AB-42D693F01665}" type="datetime1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854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391-346E-4FAA-A5EB-9C00FA12C5ED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23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767-9166-4D98-8156-0CC69E9CE736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2C74-A6A4-4AF4-8C0F-7258DE2E0EF2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0E4-9064-4726-A905-6CE54DAD0E4B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74-D306-4601-9B8A-8DE19CBE1BFD}" type="datetime1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2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F14-8506-404C-8359-8F776817EC61}" type="datetime1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860C-5377-46AC-A31C-3ECB025A8395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35-20CF-4636-A1E4-918F603FF2BE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30DE-1F4F-43F7-9F75-B8A42949F401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0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AF31-EC70-4FBF-B51E-434CAF14E7E7}" type="datetime1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5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81B82F-67F4-4574-B8AB-42D693F01665}" type="datetime1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26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NxnBbfkVs" TargetMode="External"/><Relationship Id="rId2" Type="http://schemas.openxmlformats.org/officeDocument/2006/relationships/hyperlink" Target="https://www.youtube.com/watch?v=ZWYpnLtXQrg&amp;oref=https://www.youtube.com/watch?v%3DZWYpnLtXQrg&amp;has_verified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Hdijzf6frgQ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591758" cy="297179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Comic Sans MS" panose="030F0702030302020204" pitchFamily="66" charset="0"/>
              </a:rPr>
              <a:t>Organ Systems &amp;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Pig Dissection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sz="2700" dirty="0">
              <a:latin typeface="Comic Sans MS" panose="030F0702030302020204" pitchFamily="66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BSC 2011L</a:t>
            </a:r>
          </a:p>
        </p:txBody>
      </p:sp>
    </p:spTree>
    <p:extLst>
      <p:ext uri="{BB962C8B-B14F-4D97-AF65-F5344CB8AC3E}">
        <p14:creationId xmlns:p14="http://schemas.microsoft.com/office/powerpoint/2010/main" val="20338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Fetal Pig Dissection 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	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1" y="1371600"/>
            <a:ext cx="2286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Part 1:</a:t>
            </a:r>
          </a:p>
          <a:p>
            <a:endParaRPr lang="en-US" sz="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800" dirty="0" smtClean="0">
                <a:solidFill>
                  <a:srgbClr val="FFC000"/>
                </a:solidFill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sz="800" dirty="0">
                <a:solidFill>
                  <a:srgbClr val="FFC000"/>
                </a:solidFill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sz="800" dirty="0" smtClean="0">
                <a:solidFill>
                  <a:srgbClr val="FFC000"/>
                </a:solidFill>
                <a:latin typeface="Comic Sans MS" panose="030F0702030302020204" pitchFamily="66" charset="0"/>
                <a:hlinkClick r:id="rId2"/>
              </a:rPr>
              <a:t>www.youtube.com/watch?v=ZWYpnLtXQrg&amp;oref=https%3A%2F%2Fwww.youtube.com%2Fwatch%3Fv%3DZWYpnLtXQrg&amp;has_verified=1</a:t>
            </a:r>
            <a:endParaRPr lang="en-US" sz="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US" sz="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Prepare Pig - tie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Identify Sex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858" y="3124200"/>
            <a:ext cx="31297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Part 2: </a:t>
            </a:r>
          </a:p>
          <a:p>
            <a:pPr lvl="0"/>
            <a:r>
              <a:rPr lang="en-US" sz="800" dirty="0" smtClean="0">
                <a:solidFill>
                  <a:srgbClr val="FFC000"/>
                </a:solidFill>
                <a:latin typeface="Comic Sans MS" panose="030F0702030302020204" pitchFamily="66" charset="0"/>
                <a:hlinkClick r:id="rId3"/>
              </a:rPr>
              <a:t>https</a:t>
            </a:r>
            <a:r>
              <a:rPr lang="en-US" sz="800" dirty="0">
                <a:solidFill>
                  <a:srgbClr val="FFC000"/>
                </a:solidFill>
                <a:latin typeface="Comic Sans MS" panose="030F0702030302020204" pitchFamily="66" charset="0"/>
                <a:hlinkClick r:id="rId3"/>
              </a:rPr>
              <a:t>://</a:t>
            </a:r>
            <a:r>
              <a:rPr lang="en-US" sz="800" dirty="0" smtClean="0">
                <a:solidFill>
                  <a:srgbClr val="FFC000"/>
                </a:solidFill>
                <a:latin typeface="Comic Sans MS" panose="030F0702030302020204" pitchFamily="66" charset="0"/>
                <a:hlinkClick r:id="rId3"/>
              </a:rPr>
              <a:t>www.youtube.com/watch?v=eCNxnBbfkVs</a:t>
            </a:r>
            <a:endParaRPr lang="en-US" sz="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0"/>
            <a:endParaRPr lang="en-US" sz="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Cut as instructed on pg. </a:t>
            </a:r>
            <a:r>
              <a:rPr lang="en-US" sz="1600" dirty="0" smtClean="0">
                <a:latin typeface="Comic Sans MS" panose="030F0702030302020204" pitchFamily="66" charset="0"/>
              </a:rPr>
              <a:t>96 </a:t>
            </a:r>
            <a:r>
              <a:rPr lang="en-US" sz="1200" dirty="0" smtClean="0">
                <a:latin typeface="Comic Sans MS" panose="030F0702030302020204" pitchFamily="66" charset="0"/>
              </a:rPr>
              <a:t>(we will follow along this video all together)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Urinary Organs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Digestive Organs</a:t>
            </a:r>
            <a:endParaRPr lang="en-US" sz="1600" dirty="0">
              <a:latin typeface="Comic Sans MS" panose="030F0702030302020204" pitchFamily="66" charset="0"/>
            </a:endParaRPr>
          </a:p>
          <a:p>
            <a:pPr lvl="0"/>
            <a:endParaRPr lang="en-US" sz="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0"/>
            <a:endParaRPr lang="en-US" sz="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858" y="5257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Part 3: </a:t>
            </a:r>
          </a:p>
          <a:p>
            <a:pPr lvl="0"/>
            <a:r>
              <a:rPr lang="en-US" sz="800" dirty="0">
                <a:solidFill>
                  <a:srgbClr val="FFC000"/>
                </a:solidFill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US" sz="800" dirty="0" smtClean="0">
                <a:solidFill>
                  <a:srgbClr val="FFC000"/>
                </a:solidFill>
                <a:latin typeface="Comic Sans MS" panose="030F0702030302020204" pitchFamily="66" charset="0"/>
                <a:hlinkClick r:id="rId4"/>
              </a:rPr>
              <a:t>www.youtube.com/watch?v=Hdijzf6frgQ</a:t>
            </a:r>
            <a:endParaRPr lang="en-US" sz="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0"/>
            <a:endParaRPr lang="en-US" sz="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Identify Systems</a:t>
            </a:r>
          </a:p>
          <a:p>
            <a:pPr lvl="0"/>
            <a:endParaRPr lang="en-US" sz="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8550" y="1934468"/>
            <a:ext cx="50292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0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latin typeface="+mn-lt"/>
              </a:rPr>
              <a:t>Next 2 Weeks – cont. Organ Systems</a:t>
            </a:r>
          </a:p>
          <a:p>
            <a:r>
              <a:rPr lang="en-US" sz="3600" dirty="0" smtClean="0"/>
              <a:t>	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781" y="1905000"/>
            <a:ext cx="7135287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Pig Dissection</a:t>
            </a:r>
          </a:p>
          <a:p>
            <a:r>
              <a:rPr lang="en-US" sz="3200" dirty="0"/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Working through dissection for last labs</a:t>
            </a:r>
          </a:p>
          <a:p>
            <a:r>
              <a:rPr lang="en-US" dirty="0"/>
              <a:t>	</a:t>
            </a:r>
            <a:r>
              <a:rPr lang="en-US" dirty="0" smtClean="0"/>
              <a:t>Bring your own gloves! * if you want them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Go over all Tissues, Organs, and Systems via Dissection</a:t>
            </a:r>
          </a:p>
          <a:p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3200" dirty="0" smtClean="0"/>
              <a:t>Final – Practical 4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April 17 – 2:30 PM do NOT be late!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KNOW all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Tissues, Organs, and Systems via Dissection</a:t>
            </a:r>
          </a:p>
          <a:p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9470" y="152400"/>
            <a:ext cx="8430690" cy="140053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Comic Sans MS" panose="030F0702030302020204" pitchFamily="66" charset="0"/>
              </a:rPr>
              <a:t>Tissue Organization &amp; </a:t>
            </a:r>
            <a:r>
              <a:rPr lang="en-US" dirty="0" smtClean="0">
                <a:latin typeface="Comic Sans MS" panose="030F0702030302020204" pitchFamily="66" charset="0"/>
              </a:rPr>
              <a:t>Anatomy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799615" cy="5528124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Tissues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Epithelia Tissue  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Connective Tissue 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Muscle </a:t>
            </a:r>
            <a:r>
              <a:rPr lang="en-US" dirty="0">
                <a:latin typeface="Comic Sans MS" panose="030F0702030302020204" pitchFamily="66" charset="0"/>
              </a:rPr>
              <a:t>Tissue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>
                <a:latin typeface="Comic Sans MS" panose="030F0702030302020204" pitchFamily="66" charset="0"/>
              </a:rPr>
              <a:t>Nervous </a:t>
            </a:r>
            <a:r>
              <a:rPr lang="en-US" dirty="0" smtClean="0">
                <a:latin typeface="Comic Sans MS" panose="030F0702030302020204" pitchFamily="66" charset="0"/>
              </a:rPr>
              <a:t>Tissue 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Organs – made of </a:t>
            </a:r>
            <a:r>
              <a:rPr lang="en-US" i="1" dirty="0" smtClean="0">
                <a:latin typeface="Comic Sans MS" panose="030F0702030302020204" pitchFamily="66" charset="0"/>
              </a:rPr>
              <a:t>2+ </a:t>
            </a:r>
            <a:r>
              <a:rPr lang="en-US" i="1" dirty="0">
                <a:latin typeface="Comic Sans MS" panose="030F0702030302020204" pitchFamily="66" charset="0"/>
              </a:rPr>
              <a:t>t</a:t>
            </a:r>
            <a:r>
              <a:rPr lang="en-US" i="1" dirty="0" smtClean="0">
                <a:latin typeface="Comic Sans MS" panose="030F0702030302020204" pitchFamily="66" charset="0"/>
              </a:rPr>
              <a:t>issues </a:t>
            </a:r>
            <a:r>
              <a:rPr lang="en-US" dirty="0" smtClean="0">
                <a:latin typeface="Comic Sans MS" panose="030F0702030302020204" pitchFamily="66" charset="0"/>
              </a:rPr>
              <a:t>types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Skin  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Kidney  (&amp; Renal Pyramid)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Heart </a:t>
            </a:r>
            <a:endParaRPr lang="en-US" dirty="0">
              <a:latin typeface="Comic Sans MS" panose="030F0702030302020204" pitchFamily="66" charset="0"/>
            </a:endParaRP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Blood vessels (arteries &amp; veins)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Organ Systems – </a:t>
            </a:r>
            <a:r>
              <a:rPr lang="en-US" i="1" dirty="0" smtClean="0">
                <a:latin typeface="Comic Sans MS" panose="030F0702030302020204" pitchFamily="66" charset="0"/>
              </a:rPr>
              <a:t>groups of Organs </a:t>
            </a:r>
            <a:r>
              <a:rPr lang="en-US" dirty="0" smtClean="0">
                <a:latin typeface="Comic Sans MS" panose="030F0702030302020204" pitchFamily="66" charset="0"/>
              </a:rPr>
              <a:t>that preform crucial functions for survival (11 total)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Urinary System</a:t>
            </a:r>
            <a:endParaRPr lang="en-US" dirty="0">
              <a:latin typeface="Comic Sans MS" panose="030F0702030302020204" pitchFamily="66" charset="0"/>
            </a:endParaRP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Cardiovascular System</a:t>
            </a:r>
            <a:endParaRPr lang="en-US" dirty="0">
              <a:latin typeface="Comic Sans MS" panose="030F0702030302020204" pitchFamily="66" charset="0"/>
            </a:endParaRP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Respiratory System</a:t>
            </a:r>
            <a:endParaRPr lang="en-US" dirty="0">
              <a:latin typeface="Comic Sans MS" panose="030F0702030302020204" pitchFamily="66" charset="0"/>
            </a:endParaRP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Digestive System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Reproductive System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18711"/>
            <a:ext cx="5257800" cy="5134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Bladder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Ureter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Kidney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Ureter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Renal Artery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Renal Vein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2310" y="200973"/>
            <a:ext cx="7055380" cy="803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Organ System - </a:t>
            </a:r>
            <a:r>
              <a:rPr lang="en-US" dirty="0" smtClean="0">
                <a:latin typeface="Comic Sans MS" panose="030F0702030302020204" pitchFamily="66" charset="0"/>
              </a:rPr>
              <a:t>Urinary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5800" y="1625600"/>
            <a:ext cx="5892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0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811690" cy="918882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Organ System – </a:t>
            </a:r>
            <a:r>
              <a:rPr lang="en-US" dirty="0" smtClean="0">
                <a:latin typeface="Comic Sans MS" panose="030F0702030302020204" pitchFamily="66" charset="0"/>
              </a:rPr>
              <a:t>Digestive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88" y="1676400"/>
            <a:ext cx="6711654" cy="4195481"/>
          </a:xfrm>
        </p:spPr>
        <p:txBody>
          <a:bodyPr>
            <a:normAutofit fontScale="92500" lnSpcReduction="20000"/>
          </a:bodyPr>
          <a:lstStyle/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Liver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Gallbladder</a:t>
            </a:r>
          </a:p>
          <a:p>
            <a:pPr marL="457207" lvl="1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Small Intestine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Duodenum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Jejuno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-ileum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Large Intestine/colon</a:t>
            </a:r>
          </a:p>
          <a:p>
            <a:pPr marL="457207" lvl="1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Cecum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457207" lvl="1" indent="0">
              <a:buNone/>
            </a:pP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Mesentary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Stomach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Spleen</a:t>
            </a:r>
          </a:p>
          <a:p>
            <a:pPr marL="457207" lvl="1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Pancreas</a:t>
            </a:r>
          </a:p>
          <a:p>
            <a:pPr marL="457207" lvl="1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Rectum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r="5555" b="4074"/>
          <a:stretch/>
        </p:blipFill>
        <p:spPr>
          <a:xfrm rot="5400000">
            <a:off x="3457575" y="1467716"/>
            <a:ext cx="5181600" cy="493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9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583090" cy="842682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Organ System – </a:t>
            </a:r>
            <a:r>
              <a:rPr lang="en-US" dirty="0" smtClean="0">
                <a:latin typeface="Comic Sans MS" panose="030F0702030302020204" pitchFamily="66" charset="0"/>
              </a:rPr>
              <a:t>Respiratory</a:t>
            </a:r>
            <a:r>
              <a:rPr lang="en-US" sz="1800" dirty="0">
                <a:latin typeface="Comic Sans MS" panose="030F0702030302020204" pitchFamily="66" charset="0"/>
              </a:rPr>
              <a:t/>
            </a:r>
            <a:br>
              <a:rPr lang="en-US" sz="1800" dirty="0">
                <a:latin typeface="Comic Sans MS" panose="030F0702030302020204" pitchFamily="66" charset="0"/>
              </a:rPr>
            </a:b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02" y="1371600"/>
            <a:ext cx="6711654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Diaphram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Lungs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Left/right bronchi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Larynx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Trachea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Esophagus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Mouth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Nasal passage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Pharynx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Glottis 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3471" b="5205"/>
          <a:stretch/>
        </p:blipFill>
        <p:spPr>
          <a:xfrm rot="5400000">
            <a:off x="3374973" y="1970597"/>
            <a:ext cx="5143282" cy="395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6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73626" y="1350818"/>
            <a:ext cx="4800600" cy="5486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Pericardial Sac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Right/left atrium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Right/left ventricle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Coronary Artery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Pulmonary artery/vein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Pulmonary trunk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Carotid artery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Posterior vena cava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Anterior vena cava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Brachiocephalic vein/artery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Subclavian artery/vein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Internal/external jugular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Aortic arch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Descending thoracic aorta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Dorsal (abdominal) aorta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Celiac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artery- may not be able to find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Renal artery/vein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Hepatic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vein – may not be able to find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Hepatic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porta – may not be able to find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Umbilical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artery/vein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354490" cy="842682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Organ System - Cardiovascular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558"/>
          <a:stretch/>
        </p:blipFill>
        <p:spPr>
          <a:xfrm rot="5400000">
            <a:off x="3625574" y="1937026"/>
            <a:ext cx="5181600" cy="389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7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71808" cy="555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Circulatory System – Veins &amp; Arteries 	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8052"/>
            <a:ext cx="9192690" cy="918882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Organ System – Reproductive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88" y="1676400"/>
            <a:ext cx="6711654" cy="4800600"/>
          </a:xfrm>
        </p:spPr>
        <p:txBody>
          <a:bodyPr>
            <a:normAutofit fontScale="92500" lnSpcReduction="10000"/>
          </a:bodyPr>
          <a:lstStyle/>
          <a:p>
            <a:pPr marL="457207" lvl="1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Umbilical Artery/vein</a:t>
            </a:r>
          </a:p>
          <a:p>
            <a:pPr marL="457207" lvl="1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Male: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Testes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Epididymis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Vas Deferens</a:t>
            </a:r>
          </a:p>
          <a:p>
            <a:pPr marL="457207" lvl="1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Urethra</a:t>
            </a:r>
          </a:p>
          <a:p>
            <a:pPr marL="457207" lvl="1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Seminal Vesicles</a:t>
            </a:r>
          </a:p>
          <a:p>
            <a:pPr marL="457207" lvl="1" indent="0"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Female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Ovaries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Oviducts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Uterus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Uterine Horns</a:t>
            </a:r>
          </a:p>
          <a:p>
            <a:pPr marL="457207" lvl="1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Vagina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457207" lvl="1" indent="0">
              <a:buNone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457207" lvl="1" indent="0">
              <a:buNone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7625" y="2009775"/>
            <a:ext cx="510540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8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Fetal Pig Dissection 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	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67794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Work in Groups 3-4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</a:rPr>
              <a:t>Cutter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</a:rPr>
              <a:t>Assistant Cutter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</a:rPr>
              <a:t>Reader w/lab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Save storage Bags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</a:rPr>
              <a:t>You can dump preservative fluid down sink w/ large amt. of cold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Pig parts should go in </a:t>
            </a:r>
            <a:r>
              <a:rPr lang="en-U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BioHazard</a:t>
            </a: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Container </a:t>
            </a:r>
            <a:r>
              <a:rPr lang="en-US" dirty="0" smtClean="0">
                <a:latin typeface="Comic Sans MS" panose="030F0702030302020204" pitchFamily="66" charset="0"/>
              </a:rPr>
              <a:t>(front of room)</a:t>
            </a:r>
            <a:endParaRPr lang="en-US" dirty="0"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</a:rPr>
              <a:t>Don’t throw any parts out until the end!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Terms:</a:t>
            </a:r>
            <a:endParaRPr lang="en-US" dirty="0"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</a:rPr>
              <a:t>Doral – 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</a:rPr>
              <a:t>Ventral – stomach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</a:rPr>
              <a:t>Anterior – towards head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</a:rPr>
              <a:t>Posterior – away from head</a:t>
            </a:r>
          </a:p>
          <a:p>
            <a:endParaRPr lang="en-US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1760</TotalTime>
  <Words>316</Words>
  <Application>Microsoft Office PowerPoint</Application>
  <PresentationFormat>On-screen Show (4:3)</PresentationFormat>
  <Paragraphs>135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Wingdings 2</vt:lpstr>
      <vt:lpstr>Wingdings 3</vt:lpstr>
      <vt:lpstr>Ion</vt:lpstr>
      <vt:lpstr>Organ Systems &amp; Pig Dissection  </vt:lpstr>
      <vt:lpstr>Tissue Organization &amp; Anatomy</vt:lpstr>
      <vt:lpstr>PowerPoint Presentation</vt:lpstr>
      <vt:lpstr>Organ System – Digestive</vt:lpstr>
      <vt:lpstr>Organ System – Respiratory </vt:lpstr>
      <vt:lpstr>Organ System - Cardiovascular</vt:lpstr>
      <vt:lpstr>PowerPoint Presentation</vt:lpstr>
      <vt:lpstr>Organ System – Reproductive</vt:lpstr>
      <vt:lpstr>PowerPoint Presentation</vt:lpstr>
      <vt:lpstr>PowerPoint Presentation</vt:lpstr>
      <vt:lpstr>PowerPoint Presentation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Model</dc:title>
  <dc:creator>Administrator</dc:creator>
  <cp:lastModifiedBy>Jamey Capers</cp:lastModifiedBy>
  <cp:revision>62</cp:revision>
  <cp:lastPrinted>2012-06-12T14:14:01Z</cp:lastPrinted>
  <dcterms:created xsi:type="dcterms:W3CDTF">2012-06-05T18:38:31Z</dcterms:created>
  <dcterms:modified xsi:type="dcterms:W3CDTF">2019-03-12T16:20:04Z</dcterms:modified>
</cp:coreProperties>
</file>