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62" r:id="rId3"/>
    <p:sldId id="266" r:id="rId4"/>
    <p:sldId id="287" r:id="rId5"/>
    <p:sldId id="272" r:id="rId6"/>
    <p:sldId id="273" r:id="rId7"/>
    <p:sldId id="275" r:id="rId8"/>
    <p:sldId id="281" r:id="rId9"/>
    <p:sldId id="276" r:id="rId10"/>
    <p:sldId id="277" r:id="rId11"/>
    <p:sldId id="286" r:id="rId12"/>
    <p:sldId id="2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70" d="100"/>
          <a:sy n="70" d="100"/>
        </p:scale>
        <p:origin x="14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0E230-CEC8-4615-AFF0-9C21951ECEEF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3C7AA-F1FE-4EAD-BF87-CC400024BA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7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5F263-BC59-48FC-8BCF-829EED54008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A48C-CB9F-48B5-83F0-4A259057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5F263-BC59-48FC-8BCF-829EED54008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A48C-CB9F-48B5-83F0-4A259057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5F263-BC59-48FC-8BCF-829EED54008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A48C-CB9F-48B5-83F0-4A259057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89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5F263-BC59-48FC-8BCF-829EED54008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A48C-CB9F-48B5-83F0-4A259057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5F263-BC59-48FC-8BCF-829EED54008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A48C-CB9F-48B5-83F0-4A259057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5F263-BC59-48FC-8BCF-829EED54008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9A48C-CB9F-48B5-83F0-4A259057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44211-45D4-4739-A336-CF73FC784AEE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8C8D3-8EC2-4AD9-9633-1837381A6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4C8B7-5F5D-4132-BE22-E57EECD8612A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BF89A-398F-4D0A-8673-F35DFF770C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6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0DD8D-BC7A-486C-B4CA-8F215674E0DC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C8D1-2788-45E9-82D9-132050CC7A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4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57702-94F8-40DD-B6D3-3BE0C09DBD1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F6A63-2445-42C1-BA86-21F2E0B2D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20E50-EEEC-49AE-8959-3B007D810677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C80E4-2C89-4559-B7F9-396F57C63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D16BE-91ED-4902-8717-0013186CC151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A83F9-5A36-4F09-9630-1CE210A66C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88675-D8D6-4386-95BD-AE5603009602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E76B-2E5C-464F-8D00-C165E085ED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F2925-6EEC-4EAD-9020-55E80DC9D355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221F8-E7AB-433F-909F-89CAE7FEA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90BFE-1E58-4520-8D20-3C8C1997E7C7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588E7-ED31-48E8-AF27-109F23C2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C8C46-1A7E-4BB2-BE92-7B96756E741F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E6F1A-BDF3-4D7D-A0D2-184777810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FD5F263-BC59-48FC-8BCF-829EED540083}" type="datetimeFigureOut">
              <a:rPr lang="en-US" smtClean="0"/>
              <a:pPr>
                <a:defRPr/>
              </a:pPr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E9A48C-CB9F-48B5-83F0-4A259057E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7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latin typeface="Comic Sans MS" panose="030F0702030302020204" pitchFamily="66" charset="0"/>
              </a:rPr>
              <a:t/>
            </a:r>
            <a:br>
              <a:rPr dirty="0" smtClean="0">
                <a:latin typeface="Comic Sans MS" panose="030F0702030302020204" pitchFamily="66" charset="0"/>
              </a:rPr>
            </a:br>
            <a:r>
              <a:rPr dirty="0" smtClean="0">
                <a:latin typeface="Comic Sans MS" panose="030F0702030302020204" pitchFamily="66" charset="0"/>
              </a:rPr>
              <a:t>Nematodes,</a:t>
            </a:r>
            <a:br>
              <a:rPr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Arthropods</a:t>
            </a:r>
            <a:r>
              <a:rPr dirty="0" smtClean="0">
                <a:latin typeface="Comic Sans MS" panose="030F0702030302020204" pitchFamily="66" charset="0"/>
              </a:rPr>
              <a:t/>
            </a:r>
            <a:br>
              <a:rPr dirty="0" smtClean="0">
                <a:latin typeface="Comic Sans MS" panose="030F0702030302020204" pitchFamily="66" charset="0"/>
              </a:rPr>
            </a:b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anose="030F0702030302020204" pitchFamily="66" charset="0"/>
              </a:rPr>
              <a:t>BSC 2011L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42865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Arthropoda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799" y="861327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Subphylum </a:t>
            </a:r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Hexapoda</a:t>
            </a:r>
            <a:endParaRPr lang="en-US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585250" lvl="2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Insecta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3 pairs of legs/segment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1 pair antenna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Head, thorax, abdomen</a:t>
            </a:r>
          </a:p>
          <a:p>
            <a:pPr marL="1499664" lvl="4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Grasshopper – </a:t>
            </a:r>
          </a:p>
          <a:p>
            <a:pPr marL="1499664" lvl="4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(identify regions on model)</a:t>
            </a:r>
            <a:endParaRPr lang="en-US" dirty="0">
              <a:latin typeface="Comic Sans MS" panose="030F0702030302020204" pitchFamily="66" charset="0"/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6" name="Picture 2" descr="H:\Figures\Chapter32\lowres\Life8e-Fig-32-24-0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01" y="3785370"/>
            <a:ext cx="3726625" cy="280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:\Figures\Chapter32\lowres\Life8e-Fig-32-27-0W.jpg"/>
          <p:cNvPicPr>
            <a:picLocks noChangeAspect="1" noChangeArrowheads="1"/>
          </p:cNvPicPr>
          <p:nvPr/>
        </p:nvPicPr>
        <p:blipFill rotWithShape="1">
          <a:blip r:embed="rId3" cstate="print"/>
          <a:srcRect l="21795" r="22177" b="5124"/>
          <a:stretch/>
        </p:blipFill>
        <p:spPr bwMode="auto">
          <a:xfrm>
            <a:off x="4800600" y="1543395"/>
            <a:ext cx="3962400" cy="504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4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Insect Metamorphosis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77" y="1447800"/>
            <a:ext cx="6449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Drastic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3 stages – larval, pupa, adult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Larvae does not resemble adult form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Ex. </a:t>
            </a:r>
            <a:r>
              <a:rPr lang="en-US" sz="24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butterfly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lvl="2"/>
            <a:r>
              <a:rPr lang="en-US" sz="2400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Gradual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2 stages – nymphs, adult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Larvae (nymphs) resemble adult form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Ex.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grasshopper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7408886" y="1858241"/>
            <a:ext cx="320472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https://s-media-cache-ak0.pinimg.com/originals/11/2e/67/112e673f6c562b5713a4f003f4fd6f59.jpg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42" y="1853248"/>
            <a:ext cx="2509666" cy="166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6200000">
            <a:off x="7207709" y="5107680"/>
            <a:ext cx="360707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http://vignette3.wikia.nocookie.net/grasshoppers/images/4/45/Imagesrn.jpg/revision/latest?cb=20120917002813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42" y="4301730"/>
            <a:ext cx="2491780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34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86700" cy="4333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Grasshopper –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pg. 66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6"/>
          <a:stretch>
            <a:fillRect/>
          </a:stretch>
        </p:blipFill>
        <p:spPr bwMode="auto">
          <a:xfrm>
            <a:off x="1085111" y="997234"/>
            <a:ext cx="7430239" cy="555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1698" y="228600"/>
            <a:ext cx="8278290" cy="140053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Eumetazoa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Bilateria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Protstome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Ecdysozoan</a:t>
            </a: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sz="3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Nematoda</a:t>
            </a:r>
            <a:endParaRPr lang="en-US" sz="3600" dirty="0" smtClean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98" y="2209800"/>
            <a:ext cx="8016501" cy="3992563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 smtClean="0">
                <a:latin typeface="Comic Sans MS" panose="030F0702030302020204" pitchFamily="66" charset="0"/>
              </a:rPr>
              <a:t>Nema</a:t>
            </a:r>
            <a:r>
              <a:rPr lang="en-US" sz="1100" dirty="0" smtClean="0">
                <a:latin typeface="Comic Sans MS" panose="030F0702030302020204" pitchFamily="66" charset="0"/>
              </a:rPr>
              <a:t> is </a:t>
            </a:r>
            <a:r>
              <a:rPr lang="en-US" sz="1100" dirty="0" err="1" smtClean="0">
                <a:latin typeface="Comic Sans MS" panose="030F0702030302020204" pitchFamily="66" charset="0"/>
              </a:rPr>
              <a:t>greek</a:t>
            </a:r>
            <a:r>
              <a:rPr lang="en-US" sz="1100" dirty="0" smtClean="0">
                <a:latin typeface="Comic Sans MS" panose="030F0702030302020204" pitchFamily="66" charset="0"/>
              </a:rPr>
              <a:t> for “thread”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 smtClean="0">
                <a:latin typeface="Comic Sans MS" panose="030F0702030302020204" pitchFamily="66" charset="0"/>
              </a:rPr>
              <a:t>Pseudocoelomates</a:t>
            </a:r>
            <a:endParaRPr lang="en-US" sz="1100" dirty="0" smtClean="0">
              <a:latin typeface="Comic Sans MS" panose="030F0702030302020204" pitchFamily="66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Un-segmented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Aquatic habitats, damp soil</a:t>
            </a:r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Cuticle/specialized </a:t>
            </a:r>
            <a:r>
              <a:rPr lang="en-US" sz="1100" dirty="0">
                <a:latin typeface="Comic Sans MS" panose="030F0702030302020204" pitchFamily="66" charset="0"/>
              </a:rPr>
              <a:t>epidermis </a:t>
            </a:r>
            <a:endParaRPr lang="en-US" sz="1100" dirty="0" smtClean="0">
              <a:latin typeface="Comic Sans MS" panose="030F0702030302020204" pitchFamily="66" charset="0"/>
            </a:endParaRPr>
          </a:p>
          <a:p>
            <a:pPr marL="820680" lvl="1" indent="-384048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sheds </a:t>
            </a:r>
            <a:r>
              <a:rPr lang="en-US" sz="1100" dirty="0">
                <a:latin typeface="Comic Sans MS" panose="030F0702030302020204" pitchFamily="66" charset="0"/>
              </a:rPr>
              <a:t>or “molts” periodically</a:t>
            </a:r>
          </a:p>
          <a:p>
            <a:pPr marL="820680" lvl="1" indent="-384048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Respiration </a:t>
            </a:r>
          </a:p>
          <a:p>
            <a:pPr marL="820680" lvl="1" indent="-384048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Partial structure support with/ </a:t>
            </a:r>
            <a:r>
              <a:rPr lang="en-US" sz="1100" dirty="0" err="1" smtClean="0">
                <a:latin typeface="Comic Sans MS" panose="030F0702030302020204" pitchFamily="66" charset="0"/>
              </a:rPr>
              <a:t>hydroskeleton</a:t>
            </a:r>
            <a:endParaRPr lang="en-US" sz="1100" dirty="0" smtClean="0">
              <a:latin typeface="Comic Sans MS" panose="030F0702030302020204" pitchFamily="66" charset="0"/>
            </a:endParaRPr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Parasitize </a:t>
            </a:r>
            <a:r>
              <a:rPr lang="en-US" sz="1100" dirty="0">
                <a:latin typeface="Comic Sans MS" panose="030F0702030302020204" pitchFamily="66" charset="0"/>
              </a:rPr>
              <a:t>both plants and animals</a:t>
            </a:r>
          </a:p>
          <a:p>
            <a:pPr marL="820680" lvl="1" indent="-3840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omic Sans MS" panose="030F0702030302020204" pitchFamily="66" charset="0"/>
              </a:rPr>
              <a:t>Pinworms and hookworms cause intestinal problems in humans and other animals</a:t>
            </a:r>
          </a:p>
          <a:p>
            <a:pPr marL="820680" lvl="1" indent="-384048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Comic Sans MS" panose="030F0702030302020204" pitchFamily="66" charset="0"/>
              </a:rPr>
              <a:t>Trichonella</a:t>
            </a:r>
            <a:r>
              <a:rPr lang="en-US" sz="1100" dirty="0">
                <a:latin typeface="Comic Sans MS" panose="030F0702030302020204" pitchFamily="66" charset="0"/>
              </a:rPr>
              <a:t> causes </a:t>
            </a:r>
            <a:r>
              <a:rPr lang="en-US" sz="1100" dirty="0" err="1">
                <a:latin typeface="Comic Sans MS" panose="030F0702030302020204" pitchFamily="66" charset="0"/>
              </a:rPr>
              <a:t>trichonosis</a:t>
            </a:r>
            <a:r>
              <a:rPr lang="en-US" sz="1100" dirty="0">
                <a:latin typeface="Comic Sans MS" panose="030F0702030302020204" pitchFamily="66" charset="0"/>
              </a:rPr>
              <a:t> (attaches to intestinal wall and robs host of nutrients)</a:t>
            </a:r>
          </a:p>
          <a:p>
            <a:pPr marL="820680" lvl="1" indent="-3840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omic Sans MS" panose="030F0702030302020204" pitchFamily="66" charset="0"/>
              </a:rPr>
              <a:t>One species causes what we call elephantiasis</a:t>
            </a:r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omic Sans MS" panose="030F0702030302020204" pitchFamily="66" charset="0"/>
              </a:rPr>
              <a:t>Digestion – mouth and </a:t>
            </a:r>
            <a:r>
              <a:rPr lang="en-US" sz="1100" dirty="0" smtClean="0">
                <a:latin typeface="Comic Sans MS" panose="030F0702030302020204" pitchFamily="66" charset="0"/>
              </a:rPr>
              <a:t>anus</a:t>
            </a:r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No circulatory system</a:t>
            </a:r>
          </a:p>
          <a:p>
            <a:pPr marL="420624" indent="-384048">
              <a:buFont typeface="Arial" panose="020B0604020202020204" pitchFamily="34" charset="0"/>
              <a:buChar char="•"/>
              <a:defRPr/>
            </a:pPr>
            <a:r>
              <a:rPr lang="en-US" sz="1100" dirty="0" smtClean="0">
                <a:latin typeface="Comic Sans MS" panose="030F0702030302020204" pitchFamily="66" charset="0"/>
              </a:rPr>
              <a:t>Respiration – across cuticle</a:t>
            </a:r>
            <a:endParaRPr lang="en-US" sz="1100" dirty="0">
              <a:latin typeface="Comic Sans MS" panose="030F0702030302020204" pitchFamily="66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1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Nematoda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5" name="Picture 2" descr="D:\Figures\Chapter32\highres\Life8e-Fig-32-18-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4484890" cy="337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7775" y="1219200"/>
            <a:ext cx="6711654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Cuticle is shed 4 times during lifetime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Sexual Dimorphism males vs. females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Ladies are larger</a:t>
            </a:r>
          </a:p>
          <a:p>
            <a:pPr marL="128046" lvl="1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Observe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 err="1" smtClean="0">
                <a:latin typeface="Comic Sans MS" panose="030F0702030302020204" pitchFamily="66" charset="0"/>
              </a:rPr>
              <a:t>Ascaris</a:t>
            </a:r>
            <a:r>
              <a:rPr lang="en-US" i="1" dirty="0" smtClean="0">
                <a:latin typeface="Comic Sans MS" panose="030F0702030302020204" pitchFamily="66" charset="0"/>
              </a:rPr>
              <a:t> sp.</a:t>
            </a:r>
          </a:p>
          <a:p>
            <a:pPr marL="128046" lvl="1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blogs.bootsnall.com/garyyetter/files/2007/01/roundw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4" y="3613265"/>
            <a:ext cx="3423864" cy="256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Nematodes protostomes or deuterostomes?</a:t>
            </a:r>
          </a:p>
          <a:p>
            <a:r>
              <a:rPr lang="en-US" dirty="0" smtClean="0"/>
              <a:t>Are Nematodes coelomates or </a:t>
            </a:r>
            <a:r>
              <a:rPr lang="en-US" dirty="0" err="1" smtClean="0"/>
              <a:t>pseudocoelomates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they have a cuticle?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7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630500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Most diverse and numerous animals on earth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Paired, jointed appendages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Exoskeleton made of chitin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Digestion –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Circulation – </a:t>
            </a:r>
            <a:r>
              <a:rPr lang="en-US" dirty="0" smtClean="0">
                <a:latin typeface="Comic Sans MS" panose="030F0702030302020204" pitchFamily="66" charset="0"/>
              </a:rPr>
              <a:t>open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Excretory – </a:t>
            </a:r>
            <a:r>
              <a:rPr lang="en-US" dirty="0" err="1" smtClean="0">
                <a:latin typeface="Comic Sans MS" panose="030F0702030302020204" pitchFamily="66" charset="0"/>
              </a:rPr>
              <a:t>Malphigian</a:t>
            </a:r>
            <a:r>
              <a:rPr lang="en-US" dirty="0" smtClean="0">
                <a:latin typeface="Comic Sans MS" panose="030F0702030302020204" pitchFamily="66" charset="0"/>
              </a:rPr>
              <a:t> tubules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Respiration – gills in crustaceans, trachea and </a:t>
            </a:r>
            <a:r>
              <a:rPr lang="en-US" dirty="0" err="1" smtClean="0">
                <a:latin typeface="Comic Sans MS" panose="030F0702030302020204" pitchFamily="66" charset="0"/>
              </a:rPr>
              <a:t>spiricule</a:t>
            </a:r>
            <a:r>
              <a:rPr lang="en-US" dirty="0" err="1" smtClean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 in insects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Typical Larvae is </a:t>
            </a:r>
            <a:r>
              <a:rPr lang="en-US" dirty="0" err="1" smtClean="0">
                <a:latin typeface="Comic Sans MS" panose="030F0702030302020204" pitchFamily="66" charset="0"/>
              </a:rPr>
              <a:t>naupilus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(free-swimming planktonic, no segmentation)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354490" cy="140053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Eumetazoa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Bilateria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Protostome,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Ecdysozoan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Arthropoda</a:t>
            </a:r>
          </a:p>
        </p:txBody>
      </p:sp>
    </p:spTree>
    <p:extLst>
      <p:ext uri="{BB962C8B-B14F-4D97-AF65-F5344CB8AC3E}">
        <p14:creationId xmlns:p14="http://schemas.microsoft.com/office/powerpoint/2010/main" val="36248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Arthropoda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97775" y="1219200"/>
            <a:ext cx="6711654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Subphylum </a:t>
            </a:r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Chelierata</a:t>
            </a:r>
            <a:endParaRPr lang="en-US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4 pairs of legs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No antennae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Cephalothorax and abdomen</a:t>
            </a:r>
          </a:p>
          <a:p>
            <a:pPr marL="585250" lvl="2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>
                <a:latin typeface="Comic Sans MS" panose="030F0702030302020204" pitchFamily="66" charset="0"/>
              </a:rPr>
              <a:t>Arachnida – spiders, </a:t>
            </a:r>
            <a:r>
              <a:rPr lang="en-US" dirty="0" smtClean="0">
                <a:latin typeface="Comic Sans MS" panose="030F0702030302020204" pitchFamily="66" charset="0"/>
              </a:rPr>
              <a:t>scorpions</a:t>
            </a:r>
          </a:p>
          <a:p>
            <a:pPr marL="585250" lvl="2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Merostomata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– horseshoe </a:t>
            </a:r>
            <a:r>
              <a:rPr lang="en-US" dirty="0" smtClean="0">
                <a:latin typeface="Comic Sans MS" panose="030F0702030302020204" pitchFamily="66" charset="0"/>
              </a:rPr>
              <a:t>crabs</a:t>
            </a:r>
          </a:p>
          <a:p>
            <a:pPr marL="585250" lvl="2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4340" name="Picture 2" descr="http://beachchairscientist.files.wordpress.com/2008/07/horseshoe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167" y="3505199"/>
            <a:ext cx="3744262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4" descr="H:\Figures\Chapter32\lowres\Life8e-Fig-32-31-1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28" y="3505200"/>
            <a:ext cx="38322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3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997775" y="1219200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Subphylum Crustacea</a:t>
            </a:r>
          </a:p>
          <a:p>
            <a:pPr marL="585250" lvl="2" indent="-285750" fontAlgn="auto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Crabs, shrimp, lobster, crayfish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3-5 pairs of legs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1 </a:t>
            </a:r>
            <a:r>
              <a:rPr lang="en-US" dirty="0">
                <a:latin typeface="Comic Sans MS" panose="030F0702030302020204" pitchFamily="66" charset="0"/>
              </a:rPr>
              <a:t>pair antenna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Head, thorax, </a:t>
            </a:r>
            <a:r>
              <a:rPr lang="en-US" dirty="0" smtClean="0">
                <a:latin typeface="Comic Sans MS" panose="030F0702030302020204" pitchFamily="66" charset="0"/>
              </a:rPr>
              <a:t>abdomen</a:t>
            </a:r>
          </a:p>
          <a:p>
            <a:pPr marL="1042457" lvl="3" indent="-285750" fontAlgn="auto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Males have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swimmerets</a:t>
            </a:r>
          </a:p>
          <a:p>
            <a:pPr marL="1042457" lvl="3" indent="-285750" fontAlgn="auto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Dissection*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4710" y="452718"/>
            <a:ext cx="7055380" cy="995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Arthropoda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8" name="Picture 2" descr="http://aquanic.org/images/photos/la/d0564/img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20596"/>
            <a:ext cx="426720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3429000"/>
            <a:ext cx="1524000" cy="83954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:\Figures\Chapter32\lowres\Life8e-Fig-32-23-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734" y="3742762"/>
            <a:ext cx="3741666" cy="281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4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811690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Crayfish Dissection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pgs. 65 &amp; 67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7890" name="Picture 2" descr="http://kentsimmons.uwinnipeg.ca/16cm05/16labman05/lb6pg12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52983"/>
            <a:ext cx="713682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://faculty.baruch.cuny.edu/jwahlert/bio1003/images/arthropods/cambarus_lateral.jpg"/>
          <p:cNvPicPr>
            <a:picLocks noChangeAspect="1" noChangeArrowheads="1"/>
          </p:cNvPicPr>
          <p:nvPr/>
        </p:nvPicPr>
        <p:blipFill rotWithShape="1">
          <a:blip r:embed="rId3" cstate="print"/>
          <a:srcRect t="8170" b="2941"/>
          <a:stretch/>
        </p:blipFill>
        <p:spPr bwMode="auto">
          <a:xfrm>
            <a:off x="1022441" y="4191000"/>
            <a:ext cx="669073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3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84710" y="455419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Arthropoda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7775" y="1219200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Subphylum </a:t>
            </a:r>
            <a:r>
              <a:rPr lang="en-US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Myriapoda</a:t>
            </a:r>
            <a:endParaRPr lang="en-US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marL="585250" lvl="2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Chilopoda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– </a:t>
            </a:r>
            <a:r>
              <a:rPr lang="en-US" dirty="0" smtClean="0">
                <a:latin typeface="Comic Sans MS" panose="030F0702030302020204" pitchFamily="66" charset="0"/>
              </a:rPr>
              <a:t>centipedes</a:t>
            </a:r>
            <a:endParaRPr lang="en-US" dirty="0">
              <a:latin typeface="Comic Sans MS" panose="030F0702030302020204" pitchFamily="66" charset="0"/>
            </a:endParaRP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1 pair of legs/segment</a:t>
            </a:r>
            <a:endParaRPr lang="en-US" dirty="0">
              <a:latin typeface="Comic Sans MS" panose="030F0702030302020204" pitchFamily="66" charset="0"/>
            </a:endParaRPr>
          </a:p>
          <a:p>
            <a:pPr marL="585250" lvl="2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Diplopoda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– </a:t>
            </a:r>
            <a:r>
              <a:rPr lang="en-US" dirty="0" smtClean="0">
                <a:latin typeface="Comic Sans MS" panose="030F0702030302020204" pitchFamily="66" charset="0"/>
              </a:rPr>
              <a:t>millipedes</a:t>
            </a:r>
          </a:p>
          <a:p>
            <a:pPr marL="1042457" lvl="3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2 pairs of legs/segment</a:t>
            </a:r>
            <a:endParaRPr lang="en-US" dirty="0">
              <a:latin typeface="Comic Sans MS" panose="030F0702030302020204" pitchFamily="66" charset="0"/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660865"/>
            <a:ext cx="36150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http://www.liveanimalslist.com/interesting-animals/images/millipedes-vs-centipedes-picture.jpg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8" b="4416"/>
          <a:stretch/>
        </p:blipFill>
        <p:spPr>
          <a:xfrm>
            <a:off x="719966" y="3489629"/>
            <a:ext cx="7267272" cy="272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0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1943</TotalTime>
  <Words>331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Comic Sans MS</vt:lpstr>
      <vt:lpstr>Wingdings 3</vt:lpstr>
      <vt:lpstr>Ion</vt:lpstr>
      <vt:lpstr> Nematodes, Arthropods </vt:lpstr>
      <vt:lpstr>Eumetazoa Bilateria, Protstome, Ecdysozoan Phylum Nematoda</vt:lpstr>
      <vt:lpstr>Phylum Nematoda</vt:lpstr>
      <vt:lpstr>PowerPoint Presentation</vt:lpstr>
      <vt:lpstr>Eumetazoa Bilateria, Protostome, Ecdysozoan Phylum Arthropoda</vt:lpstr>
      <vt:lpstr>PowerPoint Presentation</vt:lpstr>
      <vt:lpstr>PowerPoint Presentation</vt:lpstr>
      <vt:lpstr>Crayfish Dissection – pgs. 65 &amp; 67 </vt:lpstr>
      <vt:lpstr>PowerPoint Presentation</vt:lpstr>
      <vt:lpstr>Phylum Arthropoda</vt:lpstr>
      <vt:lpstr>Insect Metamorphosis</vt:lpstr>
      <vt:lpstr>Grasshopper – pg. 66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Platyhelminthes, Nematodes, molluscs</dc:title>
  <dc:creator>jcapers</dc:creator>
  <cp:lastModifiedBy>Jamey Capers</cp:lastModifiedBy>
  <cp:revision>46</cp:revision>
  <dcterms:created xsi:type="dcterms:W3CDTF">2010-02-11T18:36:43Z</dcterms:created>
  <dcterms:modified xsi:type="dcterms:W3CDTF">2019-10-16T00:07:56Z</dcterms:modified>
</cp:coreProperties>
</file>