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87" r:id="rId6"/>
    <p:sldId id="288" r:id="rId7"/>
    <p:sldId id="257" r:id="rId8"/>
    <p:sldId id="258" r:id="rId9"/>
    <p:sldId id="259" r:id="rId10"/>
    <p:sldId id="290" r:id="rId11"/>
    <p:sldId id="291" r:id="rId12"/>
    <p:sldId id="292" r:id="rId13"/>
    <p:sldId id="293" r:id="rId14"/>
    <p:sldId id="261" r:id="rId15"/>
    <p:sldId id="294" r:id="rId16"/>
    <p:sldId id="295" r:id="rId17"/>
    <p:sldId id="296" r:id="rId18"/>
    <p:sldId id="298" r:id="rId19"/>
    <p:sldId id="299" r:id="rId20"/>
    <p:sldId id="297" r:id="rId21"/>
    <p:sldId id="300" r:id="rId22"/>
    <p:sldId id="328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30" r:id="rId32"/>
    <p:sldId id="312" r:id="rId33"/>
    <p:sldId id="313" r:id="rId34"/>
    <p:sldId id="314" r:id="rId35"/>
    <p:sldId id="316" r:id="rId36"/>
    <p:sldId id="317" r:id="rId37"/>
    <p:sldId id="318" r:id="rId38"/>
    <p:sldId id="319" r:id="rId39"/>
    <p:sldId id="329" r:id="rId40"/>
    <p:sldId id="323" r:id="rId41"/>
    <p:sldId id="324" r:id="rId42"/>
    <p:sldId id="325" r:id="rId43"/>
    <p:sldId id="32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187" autoAdjust="0"/>
  </p:normalViewPr>
  <p:slideViewPr>
    <p:cSldViewPr snapToGrid="0">
      <p:cViewPr varScale="1">
        <p:scale>
          <a:sx n="73" d="100"/>
          <a:sy n="73" d="100"/>
        </p:scale>
        <p:origin x="14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Rpj0emEGShQ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nx.org/contents/185cbf87-c72e-48f5-b51e-f14f21b5eabd@10.6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95221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21 - Viruses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20346"/>
            <a:ext cx="7315200" cy="1655762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2011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</a:p>
          <a:p>
            <a:pPr algn="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1" y="376131"/>
            <a:ext cx="2233668" cy="178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7483" y="5504218"/>
            <a:ext cx="459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credit a: USDA 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ARS</a:t>
            </a:r>
          </a:p>
          <a:p>
            <a:pPr algn="ctr"/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Download for free at http://cnx.org/content/col11448/latest/</a:t>
            </a:r>
          </a:p>
          <a:p>
            <a:pPr algn="ctr"/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4"/>
          <a:stretch/>
        </p:blipFill>
        <p:spPr>
          <a:xfrm>
            <a:off x="714296" y="3017584"/>
            <a:ext cx="3857704" cy="233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884988" y="6177985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466" y="194305"/>
            <a:ext cx="8110834" cy="1291596"/>
          </a:xfrm>
        </p:spPr>
        <p:txBody>
          <a:bodyPr/>
          <a:lstStyle/>
          <a:p>
            <a:r>
              <a:rPr lang="en-US" dirty="0" smtClean="0"/>
              <a:t>Bacteriophage T4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13476" r="47280" b="679"/>
          <a:stretch/>
        </p:blipFill>
        <p:spPr>
          <a:xfrm>
            <a:off x="4567883" y="1265006"/>
            <a:ext cx="4102100" cy="491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635000" y="1825625"/>
            <a:ext cx="3276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Bacteriophages infect bacteria</a:t>
            </a:r>
          </a:p>
          <a:p>
            <a:endParaRPr lang="en-US" dirty="0" smtClean="0"/>
          </a:p>
          <a:p>
            <a:r>
              <a:rPr lang="en-US" dirty="0" smtClean="0"/>
              <a:t>Infects the bacterium, </a:t>
            </a:r>
            <a:r>
              <a:rPr lang="en-US" i="1" dirty="0" smtClean="0"/>
              <a:t>Escherichia coli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Has a DNA genome</a:t>
            </a:r>
          </a:p>
          <a:p>
            <a:endParaRPr lang="en-US" dirty="0"/>
          </a:p>
          <a:p>
            <a:r>
              <a:rPr lang="en-US" dirty="0" smtClean="0"/>
              <a:t>Has been studied extensively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434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466" y="194305"/>
            <a:ext cx="8110834" cy="1291596"/>
          </a:xfrm>
        </p:spPr>
        <p:txBody>
          <a:bodyPr/>
          <a:lstStyle/>
          <a:p>
            <a:r>
              <a:rPr lang="en-US" dirty="0" smtClean="0"/>
              <a:t>Adenovirus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0" t="7126" r="1296" b="50259"/>
          <a:stretch/>
        </p:blipFill>
        <p:spPr>
          <a:xfrm>
            <a:off x="4264767" y="1485901"/>
            <a:ext cx="4476898" cy="317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635000" y="1825625"/>
            <a:ext cx="3276600" cy="4351338"/>
          </a:xfrm>
        </p:spPr>
        <p:txBody>
          <a:bodyPr/>
          <a:lstStyle/>
          <a:p>
            <a:r>
              <a:rPr lang="en-US" dirty="0" smtClean="0"/>
              <a:t>Infects the human respiratory tract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non-enveloped</a:t>
            </a:r>
          </a:p>
          <a:p>
            <a:endParaRPr lang="en-US" dirty="0"/>
          </a:p>
          <a:p>
            <a:r>
              <a:rPr lang="en-US" sz="2400" dirty="0" smtClean="0"/>
              <a:t>Other non-enveloped viruses include poliovirus, human papillomavirus, and hepatitis A virus.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817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00" y="257397"/>
            <a:ext cx="8110834" cy="1291596"/>
          </a:xfrm>
        </p:spPr>
        <p:txBody>
          <a:bodyPr/>
          <a:lstStyle/>
          <a:p>
            <a:r>
              <a:rPr lang="en-US" dirty="0" smtClean="0"/>
              <a:t>HIV Retrovirus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975" r="799" b="1585"/>
          <a:stretch/>
        </p:blipFill>
        <p:spPr>
          <a:xfrm>
            <a:off x="4343400" y="2195326"/>
            <a:ext cx="4165600" cy="275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635000" y="1638300"/>
            <a:ext cx="3098800" cy="4711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Causes AIDS (acquired immunodeficiency syndrome)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enveloped</a:t>
            </a:r>
          </a:p>
          <a:p>
            <a:endParaRPr lang="en-US" dirty="0" smtClean="0"/>
          </a:p>
          <a:p>
            <a:r>
              <a:rPr lang="en-US" dirty="0" smtClean="0"/>
              <a:t>Is a retrovirus (can reverse transcribe its RNA genome into DNA form.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203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466" y="194304"/>
            <a:ext cx="8098971" cy="1325563"/>
          </a:xfrm>
        </p:spPr>
        <p:txBody>
          <a:bodyPr/>
          <a:lstStyle/>
          <a:p>
            <a:r>
              <a:rPr lang="en-US" dirty="0" smtClean="0"/>
              <a:t>Viruses Have Genomes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519867"/>
            <a:ext cx="7982787" cy="4657096"/>
          </a:xfrm>
        </p:spPr>
        <p:txBody>
          <a:bodyPr>
            <a:normAutofit/>
          </a:bodyPr>
          <a:lstStyle/>
          <a:p>
            <a:r>
              <a:rPr lang="en-US" dirty="0" smtClean="0"/>
              <a:t>The virus </a:t>
            </a:r>
            <a:r>
              <a:rPr lang="en-US" b="1" dirty="0" smtClean="0"/>
              <a:t>core</a:t>
            </a:r>
            <a:r>
              <a:rPr lang="en-US" dirty="0" smtClean="0"/>
              <a:t> contains nucleic acid.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ither DNA or RNA (but not both)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be single-stranded or double-stranded</a:t>
            </a:r>
          </a:p>
          <a:p>
            <a:pPr lvl="1"/>
            <a:r>
              <a:rPr lang="en-US" dirty="0" smtClean="0"/>
              <a:t>may be circular or linear</a:t>
            </a:r>
          </a:p>
          <a:p>
            <a:pPr lvl="1"/>
            <a:r>
              <a:rPr lang="en-US" dirty="0" smtClean="0"/>
              <a:t>may be in one piece or in multiple segments</a:t>
            </a:r>
          </a:p>
          <a:p>
            <a:r>
              <a:rPr lang="en-US" dirty="0" smtClean="0"/>
              <a:t>The genome is much smaller than a cell’s genome.</a:t>
            </a:r>
          </a:p>
          <a:p>
            <a:r>
              <a:rPr lang="en-US" dirty="0" smtClean="0"/>
              <a:t>DNA directs the host cell to make new virus copies.</a:t>
            </a:r>
          </a:p>
          <a:p>
            <a:r>
              <a:rPr lang="en-US" dirty="0" smtClean="0"/>
              <a:t>RNA may be directly transcribed, or replicated first.</a:t>
            </a:r>
          </a:p>
          <a:p>
            <a:pPr lvl="1"/>
            <a:r>
              <a:rPr lang="en-US" dirty="0" smtClean="0"/>
              <a:t>RNA viruses use enzymes that make more errors</a:t>
            </a:r>
          </a:p>
          <a:p>
            <a:pPr lvl="1"/>
            <a:r>
              <a:rPr lang="en-US" dirty="0" smtClean="0"/>
              <a:t>RNA viruses mutate more frequently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2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84" y="365126"/>
            <a:ext cx="8350180" cy="1325563"/>
          </a:xfrm>
        </p:spPr>
        <p:txBody>
          <a:bodyPr/>
          <a:lstStyle/>
          <a:p>
            <a:r>
              <a:rPr lang="en-US" dirty="0" smtClean="0"/>
              <a:t>Several Ways to Classify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715250" cy="4675659"/>
          </a:xfrm>
        </p:spPr>
        <p:txBody>
          <a:bodyPr>
            <a:normAutofit/>
          </a:bodyPr>
          <a:lstStyle/>
          <a:p>
            <a:r>
              <a:rPr lang="en-US" dirty="0" smtClean="0"/>
              <a:t>According to nucleic acid type and function</a:t>
            </a:r>
          </a:p>
          <a:p>
            <a:r>
              <a:rPr lang="en-US" dirty="0" smtClean="0"/>
              <a:t>According to capsid structure</a:t>
            </a:r>
          </a:p>
          <a:p>
            <a:r>
              <a:rPr lang="en-US" dirty="0" smtClean="0"/>
              <a:t>Enveloped/non-enveloped</a:t>
            </a:r>
          </a:p>
          <a:p>
            <a:r>
              <a:rPr lang="en-US" dirty="0" smtClean="0"/>
              <a:t>Genome structure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2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7418917"/>
              </p:ext>
            </p:extLst>
          </p:nvPr>
        </p:nvGraphicFramePr>
        <p:xfrm>
          <a:off x="573384" y="1690689"/>
          <a:ext cx="7941966" cy="48304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70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1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Core Classifications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Examples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9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DNA</a:t>
                      </a:r>
                    </a:p>
                    <a:p>
                      <a:r>
                        <a:rPr lang="en-US" sz="2400" dirty="0" smtClean="0"/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Rabies virus, retroviruses</a:t>
                      </a:r>
                    </a:p>
                    <a:p>
                      <a:r>
                        <a:rPr lang="en-US" sz="2400" dirty="0" smtClean="0"/>
                        <a:t>Herpesviruses, smallpox virus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9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Single-stranded</a:t>
                      </a:r>
                    </a:p>
                    <a:p>
                      <a:r>
                        <a:rPr lang="en-US" sz="2400" dirty="0" smtClean="0"/>
                        <a:t>Double-stranded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Rabies virus, retroviruses</a:t>
                      </a:r>
                    </a:p>
                    <a:p>
                      <a:r>
                        <a:rPr lang="en-US" sz="2400" dirty="0" smtClean="0"/>
                        <a:t>Herpesviruses,</a:t>
                      </a:r>
                      <a:r>
                        <a:rPr lang="en-US" sz="2400" baseline="0" dirty="0" smtClean="0"/>
                        <a:t> smallpox virus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6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Linear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Circular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Rabies virus, retroviruses</a:t>
                      </a:r>
                    </a:p>
                    <a:p>
                      <a:r>
                        <a:rPr lang="en-US" sz="2400" dirty="0" smtClean="0"/>
                        <a:t>Herpesviruses,</a:t>
                      </a:r>
                      <a:r>
                        <a:rPr lang="en-US" sz="2400" baseline="0" dirty="0" smtClean="0"/>
                        <a:t> smallpox virus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Papillomaviruses, many bacteriophages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9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Non-segmented</a:t>
                      </a:r>
                    </a:p>
                    <a:p>
                      <a:r>
                        <a:rPr lang="en-US" sz="2400" dirty="0" smtClean="0"/>
                        <a:t>Segmented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Parainfluenza viruses</a:t>
                      </a:r>
                    </a:p>
                    <a:p>
                      <a:r>
                        <a:rPr lang="en-US" sz="2400" dirty="0" smtClean="0"/>
                        <a:t>Influenza viruses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384" y="365126"/>
            <a:ext cx="8350180" cy="1325563"/>
          </a:xfrm>
        </p:spPr>
        <p:txBody>
          <a:bodyPr/>
          <a:lstStyle/>
          <a:p>
            <a:r>
              <a:rPr lang="en-US" dirty="0" smtClean="0"/>
              <a:t>Virus Classification by Genome Structure and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4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8" y="1237364"/>
            <a:ext cx="8121172" cy="4325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0380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3" y="479216"/>
            <a:ext cx="8108462" cy="5400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682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9" y="365126"/>
            <a:ext cx="885739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Flu Attack! How a Virus Invades Your Body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3447" y="1755649"/>
            <a:ext cx="4194810" cy="557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Video Link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978" y="2313433"/>
            <a:ext cx="3205748" cy="273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85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Cytopathic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78383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These cell damaging changes can occur when a virus replicates in a host cell: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lysis (the cell ruptures or bursts open)*</a:t>
            </a:r>
          </a:p>
          <a:p>
            <a:pPr lvl="1"/>
            <a:r>
              <a:rPr lang="en-US" dirty="0" smtClean="0"/>
              <a:t>apoptosis (programmed self-destruction)</a:t>
            </a:r>
          </a:p>
          <a:p>
            <a:pPr lvl="1"/>
            <a:r>
              <a:rPr lang="en-US" dirty="0" smtClean="0"/>
              <a:t>widespread symptoms due to the body’s immune response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dirty="0" smtClean="0"/>
              <a:t>In some cases, replicated viruses can leave the cell by  “budding”, which does not immediately kill the cell.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2611"/>
            <a:ext cx="7886700" cy="1159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Viruses are Different from Living Cells, Yet</a:t>
            </a:r>
          </a:p>
          <a:p>
            <a:pPr marL="0" indent="0">
              <a:buNone/>
            </a:pPr>
            <a:r>
              <a:rPr lang="en-US" sz="3200" dirty="0" smtClean="0"/>
              <a:t>They Make a Large Impact on Cells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8650" y="21939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They are “acellular” (not cells).</a:t>
            </a:r>
          </a:p>
          <a:p>
            <a:r>
              <a:rPr lang="en-US" dirty="0" smtClean="0"/>
              <a:t>They have no metabolism and cannot grow.</a:t>
            </a:r>
          </a:p>
          <a:p>
            <a:r>
              <a:rPr lang="en-US" dirty="0" smtClean="0"/>
              <a:t>They depend on host cells to make copies of themselves.</a:t>
            </a:r>
          </a:p>
          <a:p>
            <a:pPr lvl="2"/>
            <a:r>
              <a:rPr lang="en-US" dirty="0" smtClean="0"/>
              <a:t>They are the ultimate parasite; cannot replicate unless they are in host cell using that cell’s machinery</a:t>
            </a:r>
          </a:p>
          <a:p>
            <a:r>
              <a:rPr lang="en-US" dirty="0" smtClean="0"/>
              <a:t>Their origin is uncertain.</a:t>
            </a:r>
          </a:p>
          <a:p>
            <a:r>
              <a:rPr lang="en-US" dirty="0" smtClean="0"/>
              <a:t>They seem to have collected pieces of nucleic acid from various sources.</a:t>
            </a:r>
          </a:p>
          <a:p>
            <a:r>
              <a:rPr lang="en-US" dirty="0" smtClean="0"/>
              <a:t>They can infect nearly all lifeforms.</a:t>
            </a:r>
          </a:p>
          <a:p>
            <a:r>
              <a:rPr lang="en-US" dirty="0" smtClean="0"/>
              <a:t>They are not only species specific but tissue specific (as far as what they will infect)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Virus Infections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5900" y="2092325"/>
            <a:ext cx="4711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Attachment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Replication and Assembly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Egress (Release)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783830" cy="4351338"/>
          </a:xfrm>
        </p:spPr>
        <p:txBody>
          <a:bodyPr/>
          <a:lstStyle/>
          <a:p>
            <a:r>
              <a:rPr lang="en-US" dirty="0" smtClean="0"/>
              <a:t>Receptors on the surface of the host cell bind to virus capsid proteins or virus envelope glycoproteins.</a:t>
            </a:r>
          </a:p>
          <a:p>
            <a:r>
              <a:rPr lang="en-US" dirty="0" smtClean="0"/>
              <a:t>Viruses can attach only to cells that have the right receptor molecules.</a:t>
            </a:r>
          </a:p>
          <a:p>
            <a:r>
              <a:rPr lang="en-US" dirty="0" smtClean="0"/>
              <a:t>Therefore, viruses can be very specific about what species or cell type they can infect.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34" y="-9095"/>
            <a:ext cx="9266667" cy="6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and Assembly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9266"/>
              </p:ext>
            </p:extLst>
          </p:nvPr>
        </p:nvGraphicFramePr>
        <p:xfrm>
          <a:off x="628650" y="1397000"/>
          <a:ext cx="7792975" cy="451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08">
                <a:tc>
                  <a:txBody>
                    <a:bodyPr/>
                    <a:lstStyle/>
                    <a:p>
                      <a:r>
                        <a:rPr lang="en-US" dirty="0" smtClean="0"/>
                        <a:t>Virus</a:t>
                      </a:r>
                      <a:r>
                        <a:rPr lang="en-US" baseline="0" dirty="0" smtClean="0"/>
                        <a:t> Genome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Steps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883"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transcribe mRNA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make viral proteins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duplicate DNA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to make new viral genomes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883">
                <a:tc>
                  <a:txBody>
                    <a:bodyPr/>
                    <a:lstStyle/>
                    <a:p>
                      <a:r>
                        <a:rPr lang="en-US" dirty="0" smtClean="0"/>
                        <a:t>RNA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</a:t>
                      </a:r>
                      <a:r>
                        <a:rPr lang="en-US" baseline="0" dirty="0" smtClean="0"/>
                        <a:t> complementary RNA if necessary</a:t>
                      </a:r>
                    </a:p>
                    <a:p>
                      <a:r>
                        <a:rPr lang="en-US" baseline="0" dirty="0" smtClean="0"/>
                        <a:t>transcribe mRNA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make viral proteins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copy</a:t>
                      </a:r>
                      <a:r>
                        <a:rPr lang="en-US" baseline="0" dirty="0" smtClean="0"/>
                        <a:t> RNA to make new viral genomes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766">
                <a:tc>
                  <a:txBody>
                    <a:bodyPr/>
                    <a:lstStyle/>
                    <a:p>
                      <a:r>
                        <a:rPr lang="en-US" dirty="0" smtClean="0"/>
                        <a:t>RNA retrovirus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reverse transcribe RNA to make DNA, using </a:t>
                      </a:r>
                      <a:r>
                        <a:rPr lang="en-US" i="1" dirty="0" smtClean="0"/>
                        <a:t>reverse transcriptase</a:t>
                      </a:r>
                    </a:p>
                    <a:p>
                      <a:r>
                        <a:rPr lang="en-US" dirty="0" smtClean="0"/>
                        <a:t>DNA</a:t>
                      </a:r>
                      <a:r>
                        <a:rPr lang="en-US" baseline="0" dirty="0" smtClean="0"/>
                        <a:t> incorporates into host genome</a:t>
                      </a:r>
                    </a:p>
                    <a:p>
                      <a:r>
                        <a:rPr lang="en-US" baseline="0" dirty="0" smtClean="0"/>
                        <a:t>DNA directs synthesis and assembly of new viruses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3766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viral genes then direct the assembly of the new proteins and genomes to make new viruses.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817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Egress (Release)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049006" cy="1731391"/>
          </a:xfrm>
        </p:spPr>
        <p:txBody>
          <a:bodyPr/>
          <a:lstStyle/>
          <a:p>
            <a:r>
              <a:rPr lang="en-US" dirty="0" smtClean="0"/>
              <a:t>May involve lysis and death of the host cell.</a:t>
            </a:r>
          </a:p>
          <a:p>
            <a:r>
              <a:rPr lang="en-US" dirty="0" smtClean="0"/>
              <a:t>May involve budding, which does not directly kill the host cell.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84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59" y="395261"/>
            <a:ext cx="8432936" cy="557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6706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42" y="191390"/>
            <a:ext cx="7886700" cy="1325563"/>
          </a:xfrm>
        </p:spPr>
        <p:txBody>
          <a:bodyPr/>
          <a:lstStyle/>
          <a:p>
            <a:r>
              <a:rPr lang="en-US" dirty="0" smtClean="0"/>
              <a:t>Bacteriophages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921" y="1184532"/>
            <a:ext cx="7994142" cy="9632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Viruses that infect bacteria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327" y="1738995"/>
            <a:ext cx="3463330" cy="405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27821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5" y="557784"/>
            <a:ext cx="8372114" cy="514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80360" y="3145536"/>
            <a:ext cx="1389888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prophage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4448" y="3538728"/>
            <a:ext cx="36576" cy="777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7188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95756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May cause:</a:t>
            </a:r>
          </a:p>
          <a:p>
            <a:pPr lvl="1"/>
            <a:r>
              <a:rPr lang="en-US" dirty="0" smtClean="0"/>
              <a:t>Acute disease (colds, influenza)</a:t>
            </a:r>
          </a:p>
          <a:p>
            <a:pPr lvl="1"/>
            <a:r>
              <a:rPr lang="en-US" dirty="0" smtClean="0"/>
              <a:t>Chronic infection (hepatitis C)</a:t>
            </a:r>
          </a:p>
          <a:p>
            <a:pPr lvl="1"/>
            <a:r>
              <a:rPr lang="en-US" dirty="0" smtClean="0"/>
              <a:t>Latency and intermittent symptoms (herpes simplex)</a:t>
            </a:r>
          </a:p>
          <a:p>
            <a:pPr lvl="2"/>
            <a:r>
              <a:rPr lang="en-US" dirty="0" smtClean="0"/>
              <a:t>remains in nerve tissue for life</a:t>
            </a:r>
          </a:p>
          <a:p>
            <a:pPr lvl="2"/>
            <a:r>
              <a:rPr lang="en-US" dirty="0" smtClean="0"/>
              <a:t>reactivation causes active replication and cell lysis</a:t>
            </a:r>
          </a:p>
          <a:p>
            <a:pPr lvl="1"/>
            <a:r>
              <a:rPr lang="en-US" dirty="0" smtClean="0"/>
              <a:t>Asymptomatic infection (other human herpesviruses)</a:t>
            </a:r>
          </a:p>
          <a:p>
            <a:pPr lvl="1"/>
            <a:r>
              <a:rPr lang="en-US" dirty="0" smtClean="0"/>
              <a:t>Oncogenesis (hepatitis B and C, human papillomavirus [HPV])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35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38" y="190061"/>
            <a:ext cx="7886700" cy="1253362"/>
          </a:xfrm>
        </p:spPr>
        <p:txBody>
          <a:bodyPr>
            <a:normAutofit/>
          </a:bodyPr>
          <a:lstStyle/>
          <a:p>
            <a:r>
              <a:rPr lang="en-US" dirty="0" smtClean="0"/>
              <a:t>Varicella-zoster (chickenpox virus)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5487"/>
            <a:ext cx="7790476" cy="32857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79374"/>
            <a:ext cx="7957566" cy="8961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Childhood chickenpox </a:t>
            </a:r>
            <a:r>
              <a:rPr lang="en-US" dirty="0" smtClean="0">
                <a:sym typeface="Wingdings" panose="05000000000000000000" pitchFamily="2" charset="2"/>
              </a:rPr>
              <a:t> viral latency  possible reactivation in later life results in shingles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8937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06" y="332295"/>
            <a:ext cx="8788278" cy="104070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Viruses were known to exist before they were seen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2"/>
          <a:stretch/>
        </p:blipFill>
        <p:spPr>
          <a:xfrm>
            <a:off x="642354" y="1523873"/>
            <a:ext cx="7930145" cy="233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1501" y="5016500"/>
            <a:ext cx="7886700" cy="162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In 1892, tobacco mosaic disease was transmitted via plant extracts. Filtration removed the bacteria… but they knew something even smaller was transmitting the disease.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1042452" y="4157916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7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4" y="1419476"/>
            <a:ext cx="7780952" cy="40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75976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585" y="257228"/>
            <a:ext cx="7886700" cy="1325563"/>
          </a:xfrm>
        </p:spPr>
        <p:txBody>
          <a:bodyPr/>
          <a:lstStyle/>
          <a:p>
            <a:r>
              <a:rPr lang="en-US" dirty="0" smtClean="0"/>
              <a:t>Covid-19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585" y="1690689"/>
            <a:ext cx="504955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Coronaviruses are a family of enveloped viruses that are single stranded RNA</a:t>
            </a:r>
          </a:p>
          <a:p>
            <a:r>
              <a:rPr lang="en-US" dirty="0" smtClean="0"/>
              <a:t>Get their name from their electron microscope image which shows spikes as seen on a crown</a:t>
            </a:r>
          </a:p>
          <a:p>
            <a:r>
              <a:rPr lang="en-US" dirty="0" smtClean="0"/>
              <a:t>There are several known coronaviruses that infect humans (some just cause the common cold)</a:t>
            </a:r>
          </a:p>
          <a:p>
            <a:r>
              <a:rPr lang="en-US" dirty="0" smtClean="0"/>
              <a:t>Recently, there have been some major outbreaks due to coronaviruses</a:t>
            </a:r>
          </a:p>
          <a:p>
            <a:r>
              <a:rPr lang="en-US" dirty="0" smtClean="0"/>
              <a:t>Covid-19</a:t>
            </a:r>
          </a:p>
          <a:p>
            <a:pPr lvl="1"/>
            <a:r>
              <a:rPr lang="en-US" dirty="0" smtClean="0"/>
              <a:t>SARS-CoV-2 (called Covid-19 due to it first being recognized in 2019)</a:t>
            </a:r>
          </a:p>
          <a:p>
            <a:pPr lvl="1"/>
            <a:r>
              <a:rPr lang="en-US" dirty="0" smtClean="0"/>
              <a:t>Shares homology with virus that infects bats</a:t>
            </a:r>
            <a:endParaRPr lang="en-US" dirty="0"/>
          </a:p>
        </p:txBody>
      </p:sp>
      <p:pic>
        <p:nvPicPr>
          <p:cNvPr id="1026" name="Picture 2" descr="coronavirus with cell surface protein proj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30" y="257228"/>
            <a:ext cx="3112718" cy="207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une-mediated approaches against COVID-19 | Nature Nano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30" y="2507739"/>
            <a:ext cx="3112718" cy="224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epathologist.com/fileadmin/_processed_/e/8/csm_0320-900_Supp_COVID19_1_In_Article_f7dbbbe8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30" y="4932442"/>
            <a:ext cx="3112718" cy="178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66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Horizontal transmission</a:t>
            </a:r>
          </a:p>
          <a:p>
            <a:pPr lvl="1"/>
            <a:r>
              <a:rPr lang="en-US" dirty="0" smtClean="0"/>
              <a:t>virus typically enters by way of damaged plant tissue</a:t>
            </a:r>
          </a:p>
          <a:p>
            <a:pPr lvl="1"/>
            <a:r>
              <a:rPr lang="en-US" dirty="0" smtClean="0"/>
              <a:t>may come from pollen, another plant,  or vectors such as insect bites</a:t>
            </a:r>
          </a:p>
          <a:p>
            <a:pPr marL="0" indent="0">
              <a:buNone/>
            </a:pPr>
            <a:r>
              <a:rPr lang="en-US" dirty="0" smtClean="0"/>
              <a:t>Vertical transmission</a:t>
            </a:r>
          </a:p>
          <a:p>
            <a:pPr lvl="1"/>
            <a:r>
              <a:rPr lang="en-US" dirty="0" smtClean="0"/>
              <a:t>virus is transmitted from the parent plant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May cause hypoplasia (decreased growth and vigor)</a:t>
            </a:r>
          </a:p>
          <a:p>
            <a:pPr marL="0" indent="0">
              <a:buNone/>
            </a:pPr>
            <a:r>
              <a:rPr lang="en-US" dirty="0" smtClean="0"/>
              <a:t>May cause necrosis of the plant or plant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0" y="1013664"/>
            <a:ext cx="8444997" cy="328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9437" y="5999195"/>
            <a:ext cx="79941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Download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for free at http://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cnx.org/content/col11448/latest/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27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46" y="504991"/>
            <a:ext cx="5774446" cy="558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312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03286" cy="1325563"/>
          </a:xfrm>
        </p:spPr>
        <p:txBody>
          <a:bodyPr/>
          <a:lstStyle/>
          <a:p>
            <a:r>
              <a:rPr lang="en-US" dirty="0" smtClean="0"/>
              <a:t>Vaccines to Prevent Viral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4345686" cy="46574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Trigger immune protection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Prepared using:</a:t>
            </a:r>
          </a:p>
          <a:p>
            <a:r>
              <a:rPr lang="en-US" dirty="0" smtClean="0"/>
              <a:t>Attenuated “live” virus*</a:t>
            </a:r>
          </a:p>
          <a:p>
            <a:r>
              <a:rPr lang="en-US" dirty="0" smtClean="0"/>
              <a:t>“killed” virus</a:t>
            </a:r>
          </a:p>
          <a:p>
            <a:r>
              <a:rPr lang="en-US" dirty="0" smtClean="0"/>
              <a:t>molecular subunits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*very small risk of infection</a:t>
            </a: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36" y="2283308"/>
            <a:ext cx="3238095" cy="26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74337" y="4988460"/>
            <a:ext cx="320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credit: USACE Europe 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District</a:t>
            </a:r>
          </a:p>
          <a:p>
            <a:pPr algn="ctr"/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Download for free at http://cnx.org/content/col11448/latest/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2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66" y="203847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Smallpox was eradicated from the human population by a global vaccination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41" y="1948267"/>
            <a:ext cx="7886700" cy="227749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Antibiotics designed to kill bacteria will not eliminate viruses. </a:t>
            </a:r>
            <a:br>
              <a:rPr lang="en-US" sz="3600" dirty="0" smtClean="0"/>
            </a:br>
            <a:r>
              <a:rPr lang="en-US" sz="3600" dirty="0" smtClean="0"/>
              <a:t>However, there are some antiviral drugs that are for controlling, but not curing, diseases.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3892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52500"/>
            <a:ext cx="8667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5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Temperate viruses can remain dormant for a very long time</a:t>
            </a:r>
          </a:p>
          <a:p>
            <a:pPr lvl="2"/>
            <a:r>
              <a:rPr lang="en-US" dirty="0" smtClean="0"/>
              <a:t>Similar to the lysogenic cycle in bacteriophages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" y="504967"/>
            <a:ext cx="8714914" cy="836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In the 1930s, a new technology made viruses visible by microscopy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2" r="45511" b="5338"/>
          <a:stretch/>
        </p:blipFill>
        <p:spPr>
          <a:xfrm>
            <a:off x="1882079" y="1723472"/>
            <a:ext cx="5377219" cy="361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3"/>
          <p:cNvSpPr txBox="1"/>
          <p:nvPr/>
        </p:nvSpPr>
        <p:spPr>
          <a:xfrm>
            <a:off x="2507462" y="6109546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7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449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Prions: </a:t>
            </a:r>
            <a:br>
              <a:rPr lang="en-US" sz="4000" dirty="0" smtClean="0"/>
            </a:br>
            <a:r>
              <a:rPr lang="en-US" sz="4000" dirty="0" smtClean="0"/>
              <a:t>Proteinaceous Infectious Particles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655814" cy="4351338"/>
          </a:xfrm>
        </p:spPr>
        <p:txBody>
          <a:bodyPr/>
          <a:lstStyle/>
          <a:p>
            <a:r>
              <a:rPr lang="en-US" dirty="0" smtClean="0"/>
              <a:t>Very small</a:t>
            </a:r>
          </a:p>
          <a:p>
            <a:r>
              <a:rPr lang="en-US" dirty="0" smtClean="0"/>
              <a:t>Contain no nucleic acid</a:t>
            </a:r>
          </a:p>
          <a:p>
            <a:r>
              <a:rPr lang="en-US" dirty="0" smtClean="0"/>
              <a:t>Cause fatal neurodegenerative diseases</a:t>
            </a:r>
          </a:p>
          <a:p>
            <a:pPr lvl="1"/>
            <a:r>
              <a:rPr lang="en-US" dirty="0" smtClean="0"/>
              <a:t>Mad cow disease (BSE, bovine spongiform encephalopathy)</a:t>
            </a:r>
          </a:p>
          <a:p>
            <a:pPr lvl="1"/>
            <a:r>
              <a:rPr lang="en-US" dirty="0" smtClean="0"/>
              <a:t>(v)Creutzfeldt-Jakob disease (in humans)</a:t>
            </a:r>
          </a:p>
          <a:p>
            <a:pPr lvl="1"/>
            <a:r>
              <a:rPr lang="en-US" dirty="0" smtClean="0"/>
              <a:t>Kuru (in humans, spread by cannibalism)	</a:t>
            </a:r>
          </a:p>
          <a:p>
            <a:pPr lvl="1"/>
            <a:r>
              <a:rPr lang="en-US" dirty="0" smtClean="0"/>
              <a:t>Scrapie (in sheep)</a:t>
            </a:r>
          </a:p>
          <a:p>
            <a:pPr lvl="1"/>
            <a:r>
              <a:rPr lang="en-US" dirty="0" smtClean="0"/>
              <a:t>Chronic wasting disease (in deer, moose, elk)</a:t>
            </a:r>
          </a:p>
          <a:p>
            <a:r>
              <a:rPr lang="en-US" dirty="0" smtClean="0"/>
              <a:t>Prions are not destroyed by cooking.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06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Abnormal Prp converts normal Prp into abnormal Prp.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437343"/>
            <a:ext cx="7646670" cy="332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9437" y="5999195"/>
            <a:ext cx="79941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Download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for free at http://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cnx.org/content/col11448/latest/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61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449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Viroids: </a:t>
            </a:r>
            <a:br>
              <a:rPr lang="en-US" sz="4000" dirty="0" smtClean="0"/>
            </a:br>
            <a:r>
              <a:rPr lang="en-US" sz="4000" dirty="0" smtClean="0"/>
              <a:t>Small Circles of RNA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73557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Only known to infect plants</a:t>
            </a:r>
          </a:p>
          <a:p>
            <a:r>
              <a:rPr lang="en-US" dirty="0" smtClean="0"/>
              <a:t>Can replicate within cells</a:t>
            </a:r>
          </a:p>
          <a:p>
            <a:r>
              <a:rPr lang="en-US" dirty="0" smtClean="0"/>
              <a:t>Do not manufacture any proteins</a:t>
            </a:r>
          </a:p>
          <a:p>
            <a:r>
              <a:rPr lang="en-US" dirty="0" smtClean="0"/>
              <a:t>Can cause crop failures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187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28" y="556407"/>
            <a:ext cx="5249975" cy="378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71600" y="4453358"/>
            <a:ext cx="6071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These potatoes have been infected by the potato spindle tuber viroid (PSTV), which is typically spread when infected knives are used to cut healthy potatoes, which are then planted. (credit: Pamela Roberts, University of Florida Institute of Food and Agricultural Sciences, USDA ARS)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338" y="6171784"/>
            <a:ext cx="79941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Download 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for free at http://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cnx.org/content/col11448/latest/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6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2413000"/>
            <a:ext cx="8128000" cy="37639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Almost all viruses are too small to be seen with light microscopes.</a:t>
            </a:r>
          </a:p>
          <a:p>
            <a:r>
              <a:rPr lang="en-US" dirty="0" smtClean="0"/>
              <a:t>A single virus particle (a “virion”) may be only 20 nm across.</a:t>
            </a:r>
          </a:p>
          <a:p>
            <a:r>
              <a:rPr lang="en-US" dirty="0" smtClean="0"/>
              <a:t>Electron microscopes can magnify 500,000x.</a:t>
            </a:r>
          </a:p>
          <a:p>
            <a:r>
              <a:rPr lang="en-US" dirty="0" smtClean="0"/>
              <a:t>The image clarity is due to good resolution (0.05 nm).</a:t>
            </a:r>
          </a:p>
          <a:p>
            <a:r>
              <a:rPr lang="en-US" dirty="0" smtClean="0"/>
              <a:t>The invention of electron microscopes led to the discovery of many types of viruses in many types of organisms.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4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633412"/>
            <a:ext cx="8439150" cy="559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88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they “devolve” from free-living cells?</a:t>
            </a:r>
          </a:p>
          <a:p>
            <a:r>
              <a:rPr lang="en-US" dirty="0" smtClean="0"/>
              <a:t>Did nucleic acid molecules “escape” from cells?</a:t>
            </a:r>
          </a:p>
          <a:p>
            <a:r>
              <a:rPr lang="en-US" dirty="0" smtClean="0"/>
              <a:t>Did they begin as self-replicating molecules?</a:t>
            </a:r>
          </a:p>
          <a:p>
            <a:r>
              <a:rPr lang="en-US" dirty="0" smtClean="0"/>
              <a:t>No one is sure.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9"/>
          <a:stretch/>
        </p:blipFill>
        <p:spPr>
          <a:xfrm>
            <a:off x="4891295" y="1690689"/>
            <a:ext cx="3290316" cy="285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3"/>
          <p:cNvSpPr txBox="1"/>
          <p:nvPr/>
        </p:nvSpPr>
        <p:spPr>
          <a:xfrm>
            <a:off x="4572000" y="6368854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73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626" y="160410"/>
            <a:ext cx="7886700" cy="1325563"/>
          </a:xfrm>
        </p:spPr>
        <p:txBody>
          <a:bodyPr/>
          <a:lstStyle/>
          <a:p>
            <a:r>
              <a:rPr lang="en-US" dirty="0" smtClean="0"/>
              <a:t>Virus Morphology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8524" y="1485973"/>
            <a:ext cx="8310634" cy="4351338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virion</a:t>
            </a:r>
            <a:r>
              <a:rPr lang="en-US" dirty="0" smtClean="0"/>
              <a:t> has:</a:t>
            </a:r>
          </a:p>
          <a:p>
            <a:pPr lvl="2"/>
            <a:r>
              <a:rPr lang="en-US" dirty="0" smtClean="0"/>
              <a:t>Nucleic acid: might be DNA or RNA, double stranded or single stranded</a:t>
            </a:r>
          </a:p>
          <a:p>
            <a:pPr lvl="2"/>
            <a:r>
              <a:rPr lang="en-US" dirty="0" smtClean="0"/>
              <a:t>Protein capsid</a:t>
            </a:r>
            <a:endParaRPr lang="en-US" dirty="0"/>
          </a:p>
          <a:p>
            <a:r>
              <a:rPr lang="en-US" dirty="0" smtClean="0"/>
              <a:t>Some virions also have an “envelope” that is similar to a cell membrane.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87" y="3753134"/>
            <a:ext cx="4022705" cy="292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148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0687"/>
          <a:stretch/>
        </p:blipFill>
        <p:spPr>
          <a:xfrm>
            <a:off x="1814654" y="223837"/>
            <a:ext cx="495463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1389</Words>
  <Application>Microsoft Office PowerPoint</Application>
  <PresentationFormat>On-screen Show (4:3)</PresentationFormat>
  <Paragraphs>216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Wingdings</vt:lpstr>
      <vt:lpstr>Office Theme</vt:lpstr>
      <vt:lpstr>Chapter 21 -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Virus Evolution</vt:lpstr>
      <vt:lpstr>Virus Morphology</vt:lpstr>
      <vt:lpstr>PowerPoint Presentation</vt:lpstr>
      <vt:lpstr>Bacteriophage T4</vt:lpstr>
      <vt:lpstr>Adenovirus</vt:lpstr>
      <vt:lpstr>HIV Retrovirus</vt:lpstr>
      <vt:lpstr>Viruses Have Genomes</vt:lpstr>
      <vt:lpstr>Several Ways to Classify Viruses</vt:lpstr>
      <vt:lpstr>Virus Classification by Genome Structure and Core</vt:lpstr>
      <vt:lpstr>PowerPoint Presentation</vt:lpstr>
      <vt:lpstr>PowerPoint Presentation</vt:lpstr>
      <vt:lpstr>Flu Attack! How a Virus Invades Your Body</vt:lpstr>
      <vt:lpstr>Cytopathic Effects</vt:lpstr>
      <vt:lpstr>Steps of Virus Infections</vt:lpstr>
      <vt:lpstr>Attachment</vt:lpstr>
      <vt:lpstr>PowerPoint Presentation</vt:lpstr>
      <vt:lpstr>Replication and Assembly</vt:lpstr>
      <vt:lpstr>Egress (Release)</vt:lpstr>
      <vt:lpstr>PowerPoint Presentation</vt:lpstr>
      <vt:lpstr>Bacteriophages</vt:lpstr>
      <vt:lpstr>PowerPoint Presentation</vt:lpstr>
      <vt:lpstr>Animal Viruses</vt:lpstr>
      <vt:lpstr>Varicella-zoster (chickenpox virus)</vt:lpstr>
      <vt:lpstr>HPV</vt:lpstr>
      <vt:lpstr>Covid-19</vt:lpstr>
      <vt:lpstr>Plant Viruses</vt:lpstr>
      <vt:lpstr>PowerPoint Presentation</vt:lpstr>
      <vt:lpstr>PowerPoint Presentation</vt:lpstr>
      <vt:lpstr>Vaccines to Prevent Viral infections</vt:lpstr>
      <vt:lpstr>Smallpox was eradicated from the human population by a global vaccination program</vt:lpstr>
      <vt:lpstr>Antibiotics designed to kill bacteria will not eliminate viruses.  However, there are some antiviral drugs that are for controlling, but not curing, diseases.</vt:lpstr>
      <vt:lpstr>PowerPoint Presentation</vt:lpstr>
      <vt:lpstr>PowerPoint Presentation</vt:lpstr>
      <vt:lpstr>Prions:  Proteinaceous Infectious Particles</vt:lpstr>
      <vt:lpstr>Abnormal Prp converts normal Prp into abnormal Prp.</vt:lpstr>
      <vt:lpstr>Viroids:  Small Circles of RNA</vt:lpstr>
      <vt:lpstr>PowerPoint Presentation</vt:lpstr>
    </vt:vector>
  </TitlesOfParts>
  <Company>Indian River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Jennifer Capers</cp:lastModifiedBy>
  <cp:revision>82</cp:revision>
  <dcterms:created xsi:type="dcterms:W3CDTF">2016-05-25T20:39:40Z</dcterms:created>
  <dcterms:modified xsi:type="dcterms:W3CDTF">2021-02-23T18:42:13Z</dcterms:modified>
</cp:coreProperties>
</file>