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7" r:id="rId20"/>
    <p:sldId id="278" r:id="rId21"/>
    <p:sldId id="273" r:id="rId22"/>
    <p:sldId id="275" r:id="rId23"/>
    <p:sldId id="272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Human_neutrophil_ingesting_MRSA.jpg" TargetMode="External"/><Relationship Id="rId4" Type="http://schemas.openxmlformats.org/officeDocument/2006/relationships/hyperlink" Target="https://commons.wikimedia.org/wiki/Category:Immune_system#/media/File:Human_neutrophil_ingesting_MRS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pitop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Ab5hWIaf@6/Antibodi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Ab5hWIaf@6/Antibodie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FPtK1zmh@6.27:zMTtFGyH@4/Introductio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nx.org/contents/GFy_h8cu@10.96:etZobsU-@6/Adaptive-Immune-Respon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hagocytosis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reative_Comm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XaEKhjEp@6/Innate-Immune-Respons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XaEKhjEp@6/Innate-Immune-Respons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00" y="449523"/>
            <a:ext cx="2163132" cy="173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21" y="2905575"/>
            <a:ext cx="2309611" cy="304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2786" y="5930640"/>
            <a:ext cx="26292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4"/>
              </a:rPr>
              <a:t>Human neutrophil ingesting MRSA</a:t>
            </a:r>
            <a:r>
              <a:rPr lang="en-US" sz="800" dirty="0" smtClean="0"/>
              <a:t> , (c) NIH, </a:t>
            </a:r>
            <a:r>
              <a:rPr lang="en-US" sz="800" dirty="0" smtClean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Footer Placeholder 5"/>
          <p:cNvSpPr>
            <a:spLocks noGrp="1"/>
          </p:cNvSpPr>
          <p:nvPr/>
        </p:nvSpPr>
        <p:spPr>
          <a:xfrm>
            <a:off x="1622559" y="6261977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2130"/>
            <a:ext cx="7886700" cy="4914833"/>
          </a:xfrm>
        </p:spPr>
        <p:txBody>
          <a:bodyPr/>
          <a:lstStyle/>
          <a:p>
            <a:r>
              <a:rPr lang="en-US" smtClean="0"/>
              <a:t>Each B cell secretes antibodies with a specific variable region that recognizes a specific epitope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69677"/>
            <a:ext cx="4876800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95471" y="6514467"/>
            <a:ext cx="64684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Title:</a:t>
            </a:r>
            <a:r>
              <a:rPr lang="pl-PL" sz="900" dirty="0">
                <a:hlinkClick r:id="rId3"/>
              </a:rPr>
              <a:t>Schemat łączenia się przeciwciał (Ab) z epitopami (Ep) znajdującymi się na powierzchni antygenu</a:t>
            </a:r>
            <a:r>
              <a:rPr lang="pl-PL" sz="900" dirty="0" smtClean="0">
                <a:hlinkClick r:id="rId3"/>
              </a:rPr>
              <a:t>.</a:t>
            </a:r>
            <a:r>
              <a:rPr lang="en-US" sz="900" dirty="0" smtClean="0"/>
              <a:t>, (</a:t>
            </a:r>
            <a:r>
              <a:rPr lang="en-US" sz="900" dirty="0"/>
              <a:t>c) </a:t>
            </a:r>
            <a:r>
              <a:rPr lang="en-US" sz="900" dirty="0" err="1" smtClean="0"/>
              <a:t>Schorschski</a:t>
            </a:r>
            <a:r>
              <a:rPr lang="en-US" sz="900" dirty="0" smtClean="0"/>
              <a:t>, </a:t>
            </a:r>
            <a:r>
              <a:rPr lang="en-US" sz="900" dirty="0" smtClean="0">
                <a:hlinkClick r:id="rId3"/>
              </a:rPr>
              <a:t>Public Domain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23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5" y="631065"/>
            <a:ext cx="8561866" cy="464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8642" y="5924282"/>
            <a:ext cx="865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</a:t>
            </a:r>
            <a:r>
              <a:rPr lang="en-US" dirty="0"/>
              <a:t>for free at </a:t>
            </a:r>
            <a:r>
              <a:rPr lang="en-US" dirty="0">
                <a:hlinkClick r:id="rId3"/>
              </a:rPr>
              <a:t>https://cnx.org/contents/GFy_h8cu@10.96:Ab5hWIaf@6/Antibodies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62" y="1161243"/>
            <a:ext cx="3480387" cy="559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487" y="8038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Adaptive Immune System – Humoral Response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Antibody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1765" y="6575079"/>
            <a:ext cx="4427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3"/>
              </a:rPr>
              <a:t>https://cnx.org/contents/GFy_h8cu@10.96:Ab5hWIaf@6/Antibodies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533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98" y="648461"/>
            <a:ext cx="5632876" cy="589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243" y="1843517"/>
            <a:ext cx="2996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 process can </a:t>
            </a:r>
          </a:p>
          <a:p>
            <a:r>
              <a:rPr lang="en-US" dirty="0"/>
              <a:t>m</a:t>
            </a:r>
            <a:r>
              <a:rPr lang="en-US" dirty="0" smtClean="0"/>
              <a:t>ake a hole in the pathogen’s</a:t>
            </a:r>
          </a:p>
          <a:p>
            <a:r>
              <a:rPr lang="en-US" dirty="0"/>
              <a:t>m</a:t>
            </a:r>
            <a:r>
              <a:rPr lang="en-US" dirty="0" smtClean="0"/>
              <a:t>embrane</a:t>
            </a:r>
          </a:p>
          <a:p>
            <a:endParaRPr lang="en-US" dirty="0"/>
          </a:p>
          <a:p>
            <a:r>
              <a:rPr lang="en-US" dirty="0" smtClean="0"/>
              <a:t>Don’t need to know the </a:t>
            </a:r>
          </a:p>
          <a:p>
            <a:r>
              <a:rPr lang="en-US" dirty="0"/>
              <a:t>d</a:t>
            </a:r>
            <a:r>
              <a:rPr lang="en-US" dirty="0" smtClean="0"/>
              <a:t>etails of this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25036" y="654722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Download for free at </a:t>
            </a:r>
            <a:r>
              <a:rPr lang="en-US" sz="900" dirty="0" smtClean="0">
                <a:hlinkClick r:id="rId3"/>
              </a:rPr>
              <a:t>https</a:t>
            </a:r>
            <a:r>
              <a:rPr lang="en-US" sz="900" dirty="0">
                <a:hlinkClick r:id="rId3"/>
              </a:rPr>
              <a:t>://cnx.org/contents/FPtK1zmh@6.27:zMTtFGyH@4/Introduction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5048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Histocompatibility Complex (MHC)</a:t>
            </a:r>
          </a:p>
          <a:p>
            <a:pPr lvl="1"/>
            <a:r>
              <a:rPr lang="en-US" dirty="0" smtClean="0"/>
              <a:t>Antigen presenting molecules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MHC Class I</a:t>
            </a:r>
          </a:p>
          <a:p>
            <a:pPr lvl="2"/>
            <a:r>
              <a:rPr lang="en-US" dirty="0" smtClean="0"/>
              <a:t>Found on all of our nucleated cells</a:t>
            </a:r>
          </a:p>
          <a:p>
            <a:pPr lvl="1"/>
            <a:r>
              <a:rPr lang="en-US" dirty="0" smtClean="0"/>
              <a:t>MHC Class II</a:t>
            </a:r>
          </a:p>
          <a:p>
            <a:pPr lvl="2"/>
            <a:r>
              <a:rPr lang="en-US" dirty="0" smtClean="0"/>
              <a:t>Found on Antigen Presenting Cells (APCs)</a:t>
            </a:r>
          </a:p>
          <a:p>
            <a:pPr lvl="4"/>
            <a:r>
              <a:rPr lang="en-US" dirty="0" smtClean="0"/>
              <a:t>B cells</a:t>
            </a:r>
          </a:p>
          <a:p>
            <a:pPr lvl="4"/>
            <a:r>
              <a:rPr lang="en-US" dirty="0" smtClean="0"/>
              <a:t>Dendritic cells</a:t>
            </a:r>
          </a:p>
          <a:p>
            <a:pPr lvl="4"/>
            <a:r>
              <a:rPr lang="en-US" dirty="0" smtClean="0"/>
              <a:t>macrophages</a:t>
            </a:r>
          </a:p>
        </p:txBody>
      </p:sp>
    </p:spTree>
    <p:extLst>
      <p:ext uri="{BB962C8B-B14F-4D97-AF65-F5344CB8AC3E}">
        <p14:creationId xmlns:p14="http://schemas.microsoft.com/office/powerpoint/2010/main" val="27987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Adaptive Immune System – Cell-Mediated Response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cells</a:t>
            </a:r>
          </a:p>
          <a:p>
            <a:pPr lvl="1"/>
            <a:r>
              <a:rPr lang="en-US" dirty="0" smtClean="0"/>
              <a:t>Mature in the thymus</a:t>
            </a:r>
          </a:p>
          <a:p>
            <a:pPr lvl="1"/>
            <a:r>
              <a:rPr lang="en-US" dirty="0" smtClean="0"/>
              <a:t>Produce the T cell receptor (TCR) that is membrane bound</a:t>
            </a:r>
          </a:p>
          <a:p>
            <a:pPr lvl="2"/>
            <a:r>
              <a:rPr lang="en-US" dirty="0" smtClean="0"/>
              <a:t>Also encoded in our DNA</a:t>
            </a:r>
          </a:p>
          <a:p>
            <a:pPr lvl="2"/>
            <a:r>
              <a:rPr lang="en-US" dirty="0" smtClean="0"/>
              <a:t>Recognized specific antigens presented in MHC molecules</a:t>
            </a:r>
          </a:p>
          <a:p>
            <a:pPr lvl="1"/>
            <a:r>
              <a:rPr lang="en-US" dirty="0" smtClean="0"/>
              <a:t>3 populations of T cells</a:t>
            </a:r>
          </a:p>
          <a:p>
            <a:pPr lvl="2"/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 -  helper T cells – CD4 markers</a:t>
            </a:r>
          </a:p>
          <a:p>
            <a:pPr lvl="2"/>
            <a:r>
              <a:rPr lang="en-US" dirty="0" smtClean="0"/>
              <a:t>T</a:t>
            </a:r>
            <a:r>
              <a:rPr lang="en-US" baseline="-25000" dirty="0" smtClean="0"/>
              <a:t>c</a:t>
            </a:r>
            <a:r>
              <a:rPr lang="en-US" dirty="0" smtClean="0"/>
              <a:t> – cytotoxic T cell – CD8 markers</a:t>
            </a:r>
          </a:p>
          <a:p>
            <a:pPr lvl="2"/>
            <a:r>
              <a:rPr lang="en-US" dirty="0" smtClean="0"/>
              <a:t>T regulatory cells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42" y="18482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Adaptive Immune System – Cell-mediated Response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 antigen presenting cell (APC) processes antigen to be presented on the MHC to a T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2826085"/>
            <a:ext cx="4542980" cy="366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64555" y="6492203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3"/>
              </a:rPr>
              <a:t>https://cnx.org/contents/GFy_h8cu@10.96:etZobsU-@6/Adaptive-Immune-Response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045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19"/>
          <a:stretch/>
        </p:blipFill>
        <p:spPr>
          <a:xfrm>
            <a:off x="755716" y="2498502"/>
            <a:ext cx="7803408" cy="372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58950"/>
            <a:ext cx="2134630" cy="172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030310" y="1907323"/>
            <a:ext cx="141667" cy="578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49975" y="6400801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4"/>
              </a:rPr>
              <a:t>https://cnx.org/contents/GFy_h8cu@10.96:etZobsU-@6/Adaptive-Immune-Response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146997" y="1273143"/>
            <a:ext cx="4506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Helper T cells will then release cytokines to </a:t>
            </a:r>
          </a:p>
          <a:p>
            <a:r>
              <a:rPr lang="en-US" dirty="0"/>
              <a:t>u</a:t>
            </a:r>
            <a:r>
              <a:rPr lang="en-US" dirty="0" smtClean="0"/>
              <a:t>pregulate B cells, other immune cells, will go</a:t>
            </a:r>
          </a:p>
          <a:p>
            <a:r>
              <a:rPr lang="en-US" dirty="0"/>
              <a:t>t</a:t>
            </a:r>
            <a:r>
              <a:rPr lang="en-US" dirty="0" smtClean="0"/>
              <a:t>hrough mitosis to make clones of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0"/>
          <a:stretch/>
        </p:blipFill>
        <p:spPr>
          <a:xfrm>
            <a:off x="626806" y="3065172"/>
            <a:ext cx="7764892" cy="31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425003"/>
            <a:ext cx="7886700" cy="5751960"/>
          </a:xfrm>
        </p:spPr>
        <p:txBody>
          <a:bodyPr/>
          <a:lstStyle/>
          <a:p>
            <a:r>
              <a:rPr lang="en-US" dirty="0" smtClean="0"/>
              <a:t>Cytotoxic T cells will kill infected self cells or altered (tumor) self cells</a:t>
            </a:r>
          </a:p>
          <a:p>
            <a:r>
              <a:rPr lang="en-US" dirty="0" smtClean="0"/>
              <a:t>For instance, if a cell is infected with a virus, it will present some of that virus on it’s MHC Class I, the Tc cell will then force that self cell to go through apoptosis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699" y="6593983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3"/>
              </a:rPr>
              <a:t>https://cnx.org/contents/GFy_h8cu@10.96:etZobsU-@6/Adaptive-Immune-Response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178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the variable region of an antibody secreted by one B cell differ from another B cell?</a:t>
            </a:r>
          </a:p>
          <a:p>
            <a:r>
              <a:rPr lang="en-US" dirty="0" smtClean="0"/>
              <a:t>How does the variable region of the T cell receptor (TCR) of one T cell differ from another T cell?</a:t>
            </a:r>
          </a:p>
          <a:p>
            <a:endParaRPr lang="en-US" dirty="0"/>
          </a:p>
          <a:p>
            <a:pPr lvl="2"/>
            <a:r>
              <a:rPr lang="en-US" dirty="0" smtClean="0"/>
              <a:t>Process called gene rearrangement</a:t>
            </a:r>
          </a:p>
          <a:p>
            <a:pPr lvl="2"/>
            <a:r>
              <a:rPr lang="en-US" dirty="0" smtClean="0"/>
              <a:t>During B and T cell development, the region of the DNA that codes for the variable region “rearranges” – this results in each B and T cell having unique variable region</a:t>
            </a:r>
          </a:p>
          <a:p>
            <a:pPr lvl="3"/>
            <a:r>
              <a:rPr lang="en-US" dirty="0" smtClean="0"/>
              <a:t>Results in high diversity </a:t>
            </a:r>
          </a:p>
          <a:p>
            <a:pPr lvl="3"/>
            <a:r>
              <a:rPr lang="en-US" dirty="0" smtClean="0"/>
              <a:t>Process is complicated and will be explained further in a class such as Immunology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long lived multicellular organisms, we need protection against pathogenic organisms.</a:t>
            </a:r>
          </a:p>
          <a:p>
            <a:pPr lvl="2"/>
            <a:r>
              <a:rPr lang="en-US" dirty="0" smtClean="0"/>
              <a:t>Only a small percentage of microbes are pathogenic.</a:t>
            </a:r>
          </a:p>
          <a:p>
            <a:pPr lvl="2"/>
            <a:r>
              <a:rPr lang="en-US" dirty="0" smtClean="0"/>
              <a:t>However, those that are pathogenic are very good at invading our tissues when getting past certain barriers.  </a:t>
            </a:r>
          </a:p>
          <a:p>
            <a:pPr lvl="2"/>
            <a:r>
              <a:rPr lang="en-US" dirty="0" smtClean="0"/>
              <a:t>Our immune system has the ability to fight:</a:t>
            </a:r>
          </a:p>
          <a:p>
            <a:pPr lvl="3"/>
            <a:r>
              <a:rPr lang="en-US" dirty="0" smtClean="0"/>
              <a:t>Viruses</a:t>
            </a:r>
          </a:p>
          <a:p>
            <a:pPr lvl="3"/>
            <a:r>
              <a:rPr lang="en-US" dirty="0" smtClean="0"/>
              <a:t>Bacteria</a:t>
            </a:r>
          </a:p>
          <a:p>
            <a:pPr lvl="3"/>
            <a:r>
              <a:rPr lang="en-US" dirty="0" smtClean="0"/>
              <a:t>Protozoans (i.e. malaria, amoebas)</a:t>
            </a:r>
          </a:p>
          <a:p>
            <a:pPr lvl="3"/>
            <a:r>
              <a:rPr lang="en-US" dirty="0" smtClean="0"/>
              <a:t>Fungi</a:t>
            </a:r>
          </a:p>
          <a:p>
            <a:pPr lvl="3"/>
            <a:r>
              <a:rPr lang="en-US" dirty="0" smtClean="0"/>
              <a:t>Parasitic animals (i.e. tapeworms, flukes)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of the cells in the blood vessels are erythrocytes.</a:t>
            </a:r>
          </a:p>
          <a:p>
            <a:r>
              <a:rPr lang="en-US" dirty="0" smtClean="0"/>
              <a:t>The leukocytes have the ability of migrating into the tissues along with other fluid, nutrients, etc.</a:t>
            </a:r>
          </a:p>
          <a:p>
            <a:r>
              <a:rPr lang="en-US" dirty="0" smtClean="0"/>
              <a:t>Lymph is that watery fluid that then travels through our lymph vessels to be dumped back into circulation.</a:t>
            </a:r>
          </a:p>
          <a:p>
            <a:r>
              <a:rPr lang="en-US" dirty="0" smtClean="0"/>
              <a:t>Along the way, the lymph will travel through lymph nodes.</a:t>
            </a:r>
          </a:p>
          <a:p>
            <a:pPr lvl="2"/>
            <a:r>
              <a:rPr lang="en-US" dirty="0" smtClean="0"/>
              <a:t>There are a congregation of B, T and other white blood cells there.  </a:t>
            </a:r>
          </a:p>
          <a:p>
            <a:pPr lvl="2"/>
            <a:r>
              <a:rPr lang="en-US" dirty="0" smtClean="0"/>
              <a:t>If there is something foreign that made it past the skin or mucosal membranes into the tissues, hopefully it will be detected in the lymph nodes, clones of T and B cells specific for the antigen will be released into circulation to find more of that same antigen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7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8" y="210580"/>
            <a:ext cx="7886700" cy="871246"/>
          </a:xfrm>
        </p:spPr>
        <p:txBody>
          <a:bodyPr/>
          <a:lstStyle/>
          <a:p>
            <a:r>
              <a:rPr lang="en-US" dirty="0" smtClean="0"/>
              <a:t>Adaptive 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34" y="1081826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Primary Response</a:t>
            </a:r>
          </a:p>
          <a:p>
            <a:pPr lvl="2"/>
            <a:r>
              <a:rPr lang="en-US" sz="1800" dirty="0" smtClean="0"/>
              <a:t>Initial exposure to antigen/pathogen</a:t>
            </a:r>
          </a:p>
          <a:p>
            <a:pPr lvl="2"/>
            <a:r>
              <a:rPr lang="en-US" sz="1800" dirty="0" smtClean="0"/>
              <a:t>Takes days to weeks for B and T cells to upregulate and mount a full response</a:t>
            </a:r>
          </a:p>
          <a:p>
            <a:pPr lvl="2"/>
            <a:r>
              <a:rPr lang="en-US" sz="1800" dirty="0" smtClean="0"/>
              <a:t>After recovery, memory B and T cells that are specific to that antigen/pathogen will remain and circulate (up to decades)</a:t>
            </a:r>
          </a:p>
          <a:p>
            <a:r>
              <a:rPr lang="en-US" sz="1800" dirty="0" smtClean="0"/>
              <a:t>Secondary Response</a:t>
            </a:r>
          </a:p>
          <a:p>
            <a:pPr lvl="2"/>
            <a:r>
              <a:rPr lang="en-US" sz="1800" dirty="0" smtClean="0"/>
              <a:t>Second exposure to same antigen/pathogen</a:t>
            </a:r>
          </a:p>
          <a:p>
            <a:pPr lvl="2"/>
            <a:r>
              <a:rPr lang="en-US" sz="1800" dirty="0" smtClean="0"/>
              <a:t>Memory cells will respond faster</a:t>
            </a:r>
          </a:p>
          <a:p>
            <a:pPr lvl="2"/>
            <a:r>
              <a:rPr lang="en-US" sz="1800" dirty="0" smtClean="0"/>
              <a:t>Results in an individual either not getting sick or being able to recover faster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94" y="4440507"/>
            <a:ext cx="3316224" cy="230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5763" y="6513963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3"/>
              </a:rPr>
              <a:t>https://cnx.org/contents/GFy_h8cu@10.96:etZobsU-@6/Adaptive-Immune-Response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970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Vaccination initiates that Primary Immune Response</a:t>
            </a:r>
          </a:p>
          <a:p>
            <a:pPr lvl="2"/>
            <a:r>
              <a:rPr lang="en-US" dirty="0" smtClean="0"/>
              <a:t>The body is given time to mount a primary response against a pathogen and make memory B and T cells against that pathogen</a:t>
            </a:r>
          </a:p>
          <a:p>
            <a:pPr lvl="2"/>
            <a:r>
              <a:rPr lang="en-US" dirty="0" smtClean="0"/>
              <a:t>When person is exposed to pathogen later, a secondary response will hopefully prevent sickness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30" y="274973"/>
            <a:ext cx="7886700" cy="832609"/>
          </a:xfrm>
        </p:spPr>
        <p:txBody>
          <a:bodyPr/>
          <a:lstStyle/>
          <a:p>
            <a:r>
              <a:rPr lang="en-US" dirty="0" smtClean="0"/>
              <a:t>Things that can go wrong: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9555"/>
            <a:ext cx="7886700" cy="47474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Chronic Inflammation</a:t>
            </a:r>
          </a:p>
          <a:p>
            <a:pPr lvl="2"/>
            <a:r>
              <a:rPr lang="en-US" dirty="0" smtClean="0"/>
              <a:t>Can cause damage to tissues</a:t>
            </a:r>
          </a:p>
          <a:p>
            <a:r>
              <a:rPr lang="en-US" dirty="0" smtClean="0"/>
              <a:t>Allergies</a:t>
            </a:r>
          </a:p>
          <a:p>
            <a:pPr lvl="2"/>
            <a:r>
              <a:rPr lang="en-US" dirty="0" smtClean="0"/>
              <a:t>Immune system’s over-reaction to antigen</a:t>
            </a:r>
          </a:p>
          <a:p>
            <a:r>
              <a:rPr lang="en-US" dirty="0" smtClean="0"/>
              <a:t>Autoimmunity</a:t>
            </a:r>
          </a:p>
          <a:p>
            <a:pPr lvl="2"/>
            <a:r>
              <a:rPr lang="en-US" dirty="0" smtClean="0"/>
              <a:t>The immune system can sometimes recognize self antigen as being foreign – results in tissue/organ damage</a:t>
            </a:r>
          </a:p>
          <a:p>
            <a:pPr lvl="4"/>
            <a:r>
              <a:rPr lang="en-US" dirty="0" smtClean="0"/>
              <a:t>Lupus</a:t>
            </a:r>
          </a:p>
          <a:p>
            <a:pPr lvl="4"/>
            <a:r>
              <a:rPr lang="en-US" dirty="0" smtClean="0"/>
              <a:t>Multiple sclerosis</a:t>
            </a:r>
          </a:p>
          <a:p>
            <a:pPr lvl="4"/>
            <a:r>
              <a:rPr lang="en-US" dirty="0" smtClean="0"/>
              <a:t>Grave’s disease</a:t>
            </a:r>
          </a:p>
          <a:p>
            <a:pPr lvl="4"/>
            <a:r>
              <a:rPr lang="en-US" dirty="0" smtClean="0"/>
              <a:t>Rheumatoid arthritis</a:t>
            </a:r>
          </a:p>
          <a:p>
            <a:r>
              <a:rPr lang="en-US" dirty="0" smtClean="0"/>
              <a:t>Immunodeficiency</a:t>
            </a:r>
          </a:p>
          <a:p>
            <a:pPr lvl="2"/>
            <a:r>
              <a:rPr lang="en-US" dirty="0" smtClean="0"/>
              <a:t>Primary – genetic/developmental defect results in individual lacking in some component of the immune system </a:t>
            </a:r>
          </a:p>
          <a:p>
            <a:pPr lvl="3"/>
            <a:r>
              <a:rPr lang="en-US" dirty="0" smtClean="0"/>
              <a:t>SCID</a:t>
            </a:r>
          </a:p>
          <a:p>
            <a:pPr lvl="3"/>
            <a:r>
              <a:rPr lang="en-US" dirty="0" smtClean="0"/>
              <a:t>Inability to make certain antibody class</a:t>
            </a:r>
          </a:p>
          <a:p>
            <a:pPr lvl="3"/>
            <a:r>
              <a:rPr lang="en-US" dirty="0" smtClean="0"/>
              <a:t>Lack of thymus</a:t>
            </a:r>
          </a:p>
          <a:p>
            <a:pPr lvl="2"/>
            <a:r>
              <a:rPr lang="en-US" dirty="0" smtClean="0"/>
              <a:t>Acquired – later in life (i.e. AIDS as a result of HIV infection)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8642"/>
            <a:ext cx="7886700" cy="5288321"/>
          </a:xfrm>
        </p:spPr>
        <p:txBody>
          <a:bodyPr/>
          <a:lstStyle/>
          <a:p>
            <a:r>
              <a:rPr lang="en-US" dirty="0" smtClean="0"/>
              <a:t>2 Systems:</a:t>
            </a:r>
          </a:p>
          <a:p>
            <a:pPr lvl="2"/>
            <a:r>
              <a:rPr lang="en-US" dirty="0" smtClean="0"/>
              <a:t>Innate Immune System</a:t>
            </a:r>
          </a:p>
          <a:p>
            <a:pPr lvl="3"/>
            <a:r>
              <a:rPr lang="en-US" dirty="0" smtClean="0"/>
              <a:t>Innate immune components found throughout all of the animal kingdom and even in the plant kingdom</a:t>
            </a:r>
          </a:p>
          <a:p>
            <a:pPr lvl="3"/>
            <a:r>
              <a:rPr lang="en-US" dirty="0" smtClean="0"/>
              <a:t>Nonspecific</a:t>
            </a:r>
          </a:p>
          <a:p>
            <a:pPr lvl="3"/>
            <a:r>
              <a:rPr lang="en-US" dirty="0" smtClean="0"/>
              <a:t>No memory</a:t>
            </a:r>
          </a:p>
          <a:p>
            <a:pPr lvl="2"/>
            <a:r>
              <a:rPr lang="en-US" dirty="0" smtClean="0"/>
              <a:t>Adaptive Immune System</a:t>
            </a:r>
          </a:p>
          <a:p>
            <a:pPr lvl="3"/>
            <a:r>
              <a:rPr lang="en-US" dirty="0" smtClean="0"/>
              <a:t>Found only in vertebrate animals</a:t>
            </a:r>
          </a:p>
          <a:p>
            <a:pPr lvl="3"/>
            <a:r>
              <a:rPr lang="en-US" dirty="0" smtClean="0"/>
              <a:t>Highly specific</a:t>
            </a:r>
          </a:p>
          <a:p>
            <a:pPr lvl="3"/>
            <a:r>
              <a:rPr lang="en-US" dirty="0" smtClean="0"/>
              <a:t>Has memory (gives us the ability to recover from an infection and then have protection when exposed to same pathogen)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2007"/>
          </a:xfrm>
        </p:spPr>
        <p:txBody>
          <a:bodyPr/>
          <a:lstStyle/>
          <a:p>
            <a:r>
              <a:rPr lang="en-US" dirty="0" smtClean="0"/>
              <a:t>Innate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127133"/>
            <a:ext cx="4997003" cy="50498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Physical and Chemical Barriers</a:t>
            </a:r>
          </a:p>
          <a:p>
            <a:pPr lvl="2"/>
            <a:r>
              <a:rPr lang="en-US" dirty="0" smtClean="0"/>
              <a:t>Skin</a:t>
            </a:r>
          </a:p>
          <a:p>
            <a:pPr lvl="2"/>
            <a:r>
              <a:rPr lang="en-US" dirty="0" smtClean="0"/>
              <a:t>Normal flora found on skin </a:t>
            </a:r>
          </a:p>
          <a:p>
            <a:pPr lvl="2"/>
            <a:r>
              <a:rPr lang="en-US" dirty="0" smtClean="0"/>
              <a:t>Mucous and cilia in respiratory tract</a:t>
            </a:r>
          </a:p>
          <a:p>
            <a:pPr lvl="2"/>
            <a:r>
              <a:rPr lang="en-US" dirty="0" smtClean="0"/>
              <a:t>Low pH of stomach</a:t>
            </a:r>
          </a:p>
          <a:p>
            <a:pPr lvl="2"/>
            <a:r>
              <a:rPr lang="en-US" dirty="0" smtClean="0"/>
              <a:t>Antimicrobial peptides</a:t>
            </a:r>
          </a:p>
          <a:p>
            <a:r>
              <a:rPr lang="en-US" dirty="0" smtClean="0"/>
              <a:t>Pathogen Recognition</a:t>
            </a:r>
          </a:p>
          <a:p>
            <a:pPr lvl="2"/>
            <a:r>
              <a:rPr lang="en-US" dirty="0" smtClean="0"/>
              <a:t>Microbes have different cell surface markers than our cells</a:t>
            </a:r>
          </a:p>
          <a:p>
            <a:pPr lvl="2"/>
            <a:r>
              <a:rPr lang="en-US" dirty="0" smtClean="0"/>
              <a:t>Anything that is foreign is called an antigen</a:t>
            </a:r>
          </a:p>
          <a:p>
            <a:pPr lvl="2"/>
            <a:r>
              <a:rPr lang="en-US" dirty="0" smtClean="0"/>
              <a:t>Cells will recognize these pathogen associated molecular patterns (PAMPs) and phagocytize</a:t>
            </a:r>
          </a:p>
          <a:p>
            <a:pPr lvl="2"/>
            <a:r>
              <a:rPr lang="en-US" dirty="0" smtClean="0"/>
              <a:t>These markers are not specific – they are found on wide range of microbes</a:t>
            </a:r>
          </a:p>
          <a:p>
            <a:pPr lvl="2"/>
            <a:r>
              <a:rPr lang="en-US" dirty="0" smtClean="0"/>
              <a:t>We will see later that cells of the adaptive immune response can recognize one bacterial species from another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63" y="3657600"/>
            <a:ext cx="3586281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608" y="6453627"/>
            <a:ext cx="4113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hlinkClick r:id="rId3"/>
              </a:rPr>
              <a:t>Simplified illustration of the stages of phagocytosis</a:t>
            </a:r>
            <a:r>
              <a:rPr lang="en-US" sz="900" dirty="0" smtClean="0"/>
              <a:t> (c) Graham </a:t>
            </a:r>
            <a:r>
              <a:rPr lang="en-US" sz="900" dirty="0" err="1" smtClean="0"/>
              <a:t>Colm</a:t>
            </a:r>
            <a:r>
              <a:rPr lang="en-US" sz="900" dirty="0" smtClean="0"/>
              <a:t>, </a:t>
            </a:r>
            <a:r>
              <a:rPr lang="en-US" sz="900" dirty="0" smtClean="0">
                <a:hlinkClick r:id="rId4"/>
              </a:rPr>
              <a:t>Public Domain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47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45" y="0"/>
            <a:ext cx="518365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8941" y="2044005"/>
            <a:ext cx="27851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Cells involved 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 the Innate </a:t>
            </a:r>
          </a:p>
          <a:p>
            <a:r>
              <a:rPr lang="en-US" sz="2800" dirty="0" smtClean="0"/>
              <a:t>Immune System –</a:t>
            </a:r>
          </a:p>
          <a:p>
            <a:endParaRPr lang="en-US" sz="2800" dirty="0"/>
          </a:p>
          <a:p>
            <a:r>
              <a:rPr lang="en-US" sz="2800" dirty="0" smtClean="0"/>
              <a:t>Cells of the 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mmune system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re white blood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ells (WBCs),</a:t>
            </a:r>
          </a:p>
          <a:p>
            <a:r>
              <a:rPr lang="en-US" sz="2800" dirty="0" smtClean="0"/>
              <a:t>leukocytes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7872" y="6516708"/>
            <a:ext cx="51299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for </a:t>
            </a:r>
            <a:r>
              <a:rPr lang="en-US" sz="900" dirty="0"/>
              <a:t>free </a:t>
            </a:r>
            <a:r>
              <a:rPr lang="en-US" sz="900" dirty="0" smtClean="0"/>
              <a:t>at </a:t>
            </a:r>
            <a:r>
              <a:rPr lang="en-US" sz="900" dirty="0" smtClean="0">
                <a:hlinkClick r:id="rId3"/>
              </a:rPr>
              <a:t>https</a:t>
            </a:r>
            <a:r>
              <a:rPr lang="en-US" sz="900" dirty="0">
                <a:hlinkClick r:id="rId3"/>
              </a:rPr>
              <a:t>://</a:t>
            </a:r>
            <a:r>
              <a:rPr lang="en-US" sz="900" dirty="0" smtClean="0">
                <a:hlinkClick r:id="rId3"/>
              </a:rPr>
              <a:t>cnx.org/contents/GFy_h8cu@10.96:XaEKhjEp@6/Innate-Immune-Response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11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40" y="190203"/>
            <a:ext cx="7886700" cy="793973"/>
          </a:xfrm>
        </p:spPr>
        <p:txBody>
          <a:bodyPr/>
          <a:lstStyle/>
          <a:p>
            <a:r>
              <a:rPr lang="en-US" dirty="0" smtClean="0"/>
              <a:t>Innate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4176"/>
            <a:ext cx="7886700" cy="4351338"/>
          </a:xfrm>
        </p:spPr>
        <p:txBody>
          <a:bodyPr/>
          <a:lstStyle/>
          <a:p>
            <a:r>
              <a:rPr lang="en-US" dirty="0" smtClean="0"/>
              <a:t>Inflammatory Response</a:t>
            </a:r>
          </a:p>
          <a:p>
            <a:pPr lvl="2"/>
            <a:r>
              <a:rPr lang="en-US" dirty="0" smtClean="0"/>
              <a:t>Pain</a:t>
            </a:r>
          </a:p>
          <a:p>
            <a:pPr lvl="2"/>
            <a:r>
              <a:rPr lang="en-US" dirty="0" smtClean="0"/>
              <a:t>Heat – body raises temp in attempt to slow growth of pathogenic bacteria</a:t>
            </a:r>
          </a:p>
          <a:p>
            <a:pPr lvl="2"/>
            <a:r>
              <a:rPr lang="en-US" dirty="0" smtClean="0"/>
              <a:t>Redness </a:t>
            </a:r>
          </a:p>
          <a:p>
            <a:pPr lvl="2"/>
            <a:r>
              <a:rPr lang="en-US" dirty="0" smtClean="0"/>
              <a:t>Swelling (edema)</a:t>
            </a:r>
          </a:p>
          <a:p>
            <a:pPr lvl="3"/>
            <a:r>
              <a:rPr lang="en-US" dirty="0" smtClean="0"/>
              <a:t>Redness and swelling are due to increased vascular permeability to allow WBCs to leave capillaries and enter tissues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98" y="3756595"/>
            <a:ext cx="3316224" cy="295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76527" y="6627168"/>
            <a:ext cx="51042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3"/>
              </a:rPr>
              <a:t>https://cnx.org/contents/GFy_h8cu@10.96:XaEKhjEp@6/Innate-Immune-Response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02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797"/>
            <a:ext cx="7886700" cy="4773166"/>
          </a:xfrm>
        </p:spPr>
        <p:txBody>
          <a:bodyPr/>
          <a:lstStyle/>
          <a:p>
            <a:r>
              <a:rPr lang="en-US" dirty="0" smtClean="0"/>
              <a:t>Natural Killer Cells</a:t>
            </a:r>
          </a:p>
          <a:p>
            <a:pPr lvl="1"/>
            <a:r>
              <a:rPr lang="en-US" dirty="0" smtClean="0"/>
              <a:t>Kill virus infected or altered self cells (tumor cells)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2" y="2508310"/>
            <a:ext cx="4419235" cy="380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74115" y="6479324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3"/>
              </a:rPr>
              <a:t>https://cnx.org/contents/GFy_h8cu@10.96:etZobsU-@6/Adaptive-Immune-Response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92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797"/>
            <a:ext cx="7886700" cy="4773166"/>
          </a:xfrm>
        </p:spPr>
        <p:txBody>
          <a:bodyPr/>
          <a:lstStyle/>
          <a:p>
            <a:r>
              <a:rPr lang="en-US" dirty="0" smtClean="0"/>
              <a:t>Characteristics:</a:t>
            </a:r>
          </a:p>
          <a:p>
            <a:pPr lvl="2"/>
            <a:r>
              <a:rPr lang="en-US" dirty="0" smtClean="0"/>
              <a:t>Cells: B cells and T cells (lymphocytes)</a:t>
            </a:r>
          </a:p>
          <a:p>
            <a:pPr lvl="2"/>
            <a:r>
              <a:rPr lang="en-US" dirty="0" smtClean="0"/>
              <a:t>Can take days or even weeks to become upregulated</a:t>
            </a:r>
          </a:p>
          <a:p>
            <a:pPr lvl="4"/>
            <a:r>
              <a:rPr lang="en-US" dirty="0" smtClean="0"/>
              <a:t>We’ll talk about primary and secondary response later</a:t>
            </a:r>
          </a:p>
          <a:p>
            <a:pPr lvl="4"/>
            <a:r>
              <a:rPr lang="en-US" dirty="0" smtClean="0"/>
              <a:t>Remember the innate immune system is immediate</a:t>
            </a:r>
          </a:p>
          <a:p>
            <a:pPr lvl="2"/>
            <a:r>
              <a:rPr lang="en-US" dirty="0" smtClean="0"/>
              <a:t>Highly specific Antibodies (Abs) made by B cells and T-cell Receptors (TCRs) made by T cells</a:t>
            </a:r>
          </a:p>
          <a:p>
            <a:pPr lvl="4"/>
            <a:r>
              <a:rPr lang="en-US" dirty="0" smtClean="0"/>
              <a:t>Innate immune system recognizes PAMPs found on wide variety of microbes, B cells and T cells can distinguish between different motifs (epitopes) found on an individual microbe</a:t>
            </a:r>
          </a:p>
          <a:p>
            <a:pPr lvl="2"/>
            <a:r>
              <a:rPr lang="en-US" dirty="0" smtClean="0"/>
              <a:t>Has memory</a:t>
            </a:r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3" y="5026257"/>
            <a:ext cx="2895361" cy="1493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5027" y="6617232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</a:t>
            </a:r>
            <a:r>
              <a:rPr lang="en-US" sz="900" dirty="0"/>
              <a:t>for free at </a:t>
            </a:r>
            <a:r>
              <a:rPr lang="en-US" sz="900" dirty="0">
                <a:hlinkClick r:id="rId3"/>
              </a:rPr>
              <a:t>https://cnx.org/contents/GFy_h8cu@10.96:etZobsU-@6/Adaptive-Immune-Response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938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46" y="249217"/>
            <a:ext cx="7886700" cy="78109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Adaptive Immune System – Humoral Response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14" y="1030311"/>
            <a:ext cx="7886700" cy="4351338"/>
          </a:xfrm>
        </p:spPr>
        <p:txBody>
          <a:bodyPr/>
          <a:lstStyle/>
          <a:p>
            <a:r>
              <a:rPr lang="en-US" dirty="0" smtClean="0"/>
              <a:t>B Cells</a:t>
            </a:r>
          </a:p>
          <a:p>
            <a:pPr lvl="1"/>
            <a:r>
              <a:rPr lang="en-US" dirty="0" smtClean="0"/>
              <a:t>Mature in the bone marrow</a:t>
            </a:r>
          </a:p>
          <a:p>
            <a:pPr lvl="1"/>
            <a:r>
              <a:rPr lang="en-US" dirty="0" smtClean="0"/>
              <a:t>Make antibodies (Abs)</a:t>
            </a:r>
          </a:p>
          <a:p>
            <a:pPr lvl="2"/>
            <a:r>
              <a:rPr lang="en-US" dirty="0" smtClean="0"/>
              <a:t>Antibodies are proteins – encoded for in our DNA</a:t>
            </a:r>
          </a:p>
          <a:p>
            <a:pPr lvl="2"/>
            <a:r>
              <a:rPr lang="en-US" dirty="0" smtClean="0"/>
              <a:t>Each B cell produces antibodies with a specific variable region that recognizes a specific epitope</a:t>
            </a:r>
          </a:p>
          <a:p>
            <a:pPr lvl="2"/>
            <a:r>
              <a:rPr lang="en-US" dirty="0" smtClean="0"/>
              <a:t>Can be secreted or membrane-bound on the B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01" y="3619952"/>
            <a:ext cx="2813282" cy="303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574" y="6547404"/>
            <a:ext cx="5214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Download for free </a:t>
            </a:r>
            <a:r>
              <a:rPr lang="en-US" sz="900" dirty="0"/>
              <a:t>at </a:t>
            </a:r>
            <a:r>
              <a:rPr lang="en-US" sz="900" dirty="0">
                <a:hlinkClick r:id="rId3"/>
              </a:rPr>
              <a:t>https://cnx.org/contents/GFy_h8cu@10.96:etZobsU-@6/Adaptive-Immune-Response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854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1293</Words>
  <Application>Microsoft Office PowerPoint</Application>
  <PresentationFormat>On-screen Show (4:3)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Chapter 42</vt:lpstr>
      <vt:lpstr>PowerPoint Presentation</vt:lpstr>
      <vt:lpstr>PowerPoint Presentation</vt:lpstr>
      <vt:lpstr>Innate Immune System</vt:lpstr>
      <vt:lpstr>PowerPoint Presentation</vt:lpstr>
      <vt:lpstr>Innate Immune System</vt:lpstr>
      <vt:lpstr>Innate Immune System</vt:lpstr>
      <vt:lpstr>Adaptive Immune Response</vt:lpstr>
      <vt:lpstr>Adaptive Immune System – Humoral Response</vt:lpstr>
      <vt:lpstr>PowerPoint Presentation</vt:lpstr>
      <vt:lpstr>PowerPoint Presentation</vt:lpstr>
      <vt:lpstr>Adaptive Immune System – Humoral Response</vt:lpstr>
      <vt:lpstr>PowerPoint Presentation</vt:lpstr>
      <vt:lpstr>Adaptive Immune System</vt:lpstr>
      <vt:lpstr>Adaptive Immune System – Cell-Mediated Response</vt:lpstr>
      <vt:lpstr>Adaptive Immune System – Cell-mediated Response</vt:lpstr>
      <vt:lpstr>PowerPoint Presentation</vt:lpstr>
      <vt:lpstr>PowerPoint Presentation</vt:lpstr>
      <vt:lpstr>Adaptive Immune Response</vt:lpstr>
      <vt:lpstr>Lymphatic System</vt:lpstr>
      <vt:lpstr>Adaptive Immune Response</vt:lpstr>
      <vt:lpstr>Adaptive Immune Response</vt:lpstr>
      <vt:lpstr>Things that can go wrong: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Jennifer Capers</cp:lastModifiedBy>
  <cp:revision>53</cp:revision>
  <dcterms:created xsi:type="dcterms:W3CDTF">2016-05-25T20:39:40Z</dcterms:created>
  <dcterms:modified xsi:type="dcterms:W3CDTF">2018-02-08T16:54:48Z</dcterms:modified>
</cp:coreProperties>
</file>