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66" r:id="rId13"/>
    <p:sldId id="271" r:id="rId14"/>
    <p:sldId id="272" r:id="rId15"/>
    <p:sldId id="287" r:id="rId16"/>
    <p:sldId id="288" r:id="rId17"/>
    <p:sldId id="289" r:id="rId18"/>
    <p:sldId id="273" r:id="rId19"/>
    <p:sldId id="290" r:id="rId20"/>
    <p:sldId id="274" r:id="rId21"/>
    <p:sldId id="276" r:id="rId22"/>
    <p:sldId id="275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9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6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6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8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0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3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7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0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FFA79-504A-46FD-967E-7AC78BC678A0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D9679-3969-4A7B-8E59-2EEAE6A74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3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nx.org/contents/185cbf87-c72e-48f5-b51e-f14f21b5eabd@10.6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Illu_epithelium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publicdomain/mark/1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nx.org/contents/185cbf87-c72e-48f5-b51e-f14f21b5eabd@10.6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cnx.org/contents/185cbf87-c72e-48f5-b51e-f14f21b5eabd@10.61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nx.org/contents/185cbf87-c72e-48f5-b51e-f14f21b5eabd@10.61" TargetMode="Externa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33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Animal Body Plan: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Form and Function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7315200" cy="1655762"/>
          </a:xfrm>
        </p:spPr>
        <p:txBody>
          <a:bodyPr/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Biology II</a:t>
            </a:r>
          </a:p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BSC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</a:p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Capers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86" y="425831"/>
            <a:ext cx="2539682" cy="2031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86" y="2686400"/>
            <a:ext cx="2641953" cy="3040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437997" y="5745539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4"/>
              </a:rPr>
              <a:t>http://cnx.org/contents/185cbf87-c72e-48f5-b51e-f14f21b5eabd@10.61</a:t>
            </a:r>
            <a:endParaRPr lang="en-US" sz="800" dirty="0"/>
          </a:p>
        </p:txBody>
      </p:sp>
      <p:sp>
        <p:nvSpPr>
          <p:cNvPr id="7" name="Footer Placeholder 5"/>
          <p:cNvSpPr>
            <a:spLocks noGrp="1"/>
          </p:cNvSpPr>
          <p:nvPr/>
        </p:nvSpPr>
        <p:spPr>
          <a:xfrm>
            <a:off x="1000897" y="6214328"/>
            <a:ext cx="7142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latin typeface="Comic Sans MS" panose="030F0702030302020204" pitchFamily="66" charset="0"/>
              </a:rPr>
              <a:t>OpenStax</a:t>
            </a:r>
            <a:r>
              <a:rPr lang="en-US" sz="1600" dirty="0" smtClean="0">
                <a:latin typeface="Comic Sans MS" panose="030F0702030302020204" pitchFamily="66" charset="0"/>
              </a:rPr>
              <a:t> Biology - https://openstax.org/details/books/biology, 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PowerPoint made by Dr. Capers - www.jcapers-irsc.weebly.com </a:t>
            </a:r>
            <a:endParaRPr lang="en-US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109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Positive Feedback Loop – Maintains and potentially strengthens the response to a stimulus</a:t>
            </a:r>
          </a:p>
          <a:p>
            <a:r>
              <a:rPr lang="en-US" dirty="0" smtClean="0"/>
              <a:t>Not many biological systems are on positive feedback</a:t>
            </a:r>
          </a:p>
          <a:p>
            <a:r>
              <a:rPr lang="en-US" dirty="0" err="1" smtClean="0"/>
              <a:t>Example:Oxytocin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Homeostasis/Thermoregulation</a:t>
            </a:r>
            <a:endParaRPr lang="en-US" sz="40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0024" y="3206850"/>
            <a:ext cx="4286250" cy="305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283927" y="6351787"/>
            <a:ext cx="52314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 for free at </a:t>
            </a:r>
            <a:r>
              <a:rPr lang="en-US" sz="10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http://cnx.org/contents/185cbf87-c72e-48f5-b51e-f14f21b5eabd@10.61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13645"/>
            <a:ext cx="7886700" cy="486331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Must maintain a relatively constant internal temperature to keep enzymes efficient and avoid </a:t>
            </a:r>
            <a:r>
              <a:rPr lang="en-US" sz="2400" dirty="0" err="1" smtClean="0"/>
              <a:t>denaturation</a:t>
            </a:r>
            <a:endParaRPr lang="en-US" sz="2400" dirty="0" smtClean="0"/>
          </a:p>
          <a:p>
            <a:r>
              <a:rPr lang="en-US" sz="2400" dirty="0" smtClean="0"/>
              <a:t>Thermoregulatory control by hypothalamus </a:t>
            </a:r>
          </a:p>
          <a:p>
            <a:r>
              <a:rPr lang="en-US" sz="2400" dirty="0" err="1" smtClean="0"/>
              <a:t>Endotherm</a:t>
            </a:r>
            <a:r>
              <a:rPr lang="en-US" sz="2400" dirty="0" smtClean="0"/>
              <a:t> vs. </a:t>
            </a:r>
            <a:r>
              <a:rPr lang="en-US" sz="2400" dirty="0" err="1" smtClean="0"/>
              <a:t>Ectotherm</a:t>
            </a:r>
            <a:endParaRPr lang="en-US" sz="2400" dirty="0" smtClean="0"/>
          </a:p>
          <a:p>
            <a:r>
              <a:rPr lang="en-US" sz="2400" dirty="0" smtClean="0"/>
              <a:t>Temperature maintained in several different ways</a:t>
            </a:r>
          </a:p>
          <a:p>
            <a:pPr lvl="2"/>
            <a:r>
              <a:rPr lang="en-US" sz="1800" dirty="0" smtClean="0"/>
              <a:t>Radiation</a:t>
            </a:r>
          </a:p>
          <a:p>
            <a:pPr lvl="2"/>
            <a:r>
              <a:rPr lang="en-US" sz="1800" dirty="0" smtClean="0"/>
              <a:t>Convection</a:t>
            </a:r>
          </a:p>
          <a:p>
            <a:pPr lvl="2"/>
            <a:r>
              <a:rPr lang="en-US" sz="1800" dirty="0" smtClean="0"/>
              <a:t>Conduction</a:t>
            </a:r>
          </a:p>
          <a:p>
            <a:pPr lvl="2"/>
            <a:r>
              <a:rPr lang="en-US" sz="1800" dirty="0" smtClean="0"/>
              <a:t>Evaporation</a:t>
            </a:r>
            <a:endParaRPr lang="en-US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3799" y="339369"/>
            <a:ext cx="7886700" cy="78109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Homeostasis/Thermoregulation</a:t>
            </a:r>
            <a:endParaRPr lang="en-US" sz="40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6439" y="3833446"/>
            <a:ext cx="5117123" cy="2797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244361" y="6611779"/>
            <a:ext cx="57237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 for free at </a:t>
            </a:r>
            <a:r>
              <a:rPr lang="en-US" sz="10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http://cnx.org/contents/185cbf87-c72e-48f5-b51e-f14f21b5eabd@10.61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139B5C-BE7C-4CFC-B253-E321EECCB0E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Animal Body Plans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smtClean="0">
                <a:ea typeface="ＭＳ Ｐゴシック" pitchFamily="34" charset="-128"/>
              </a:rPr>
              <a:t> Evolution of tissues</a:t>
            </a:r>
          </a:p>
          <a:p>
            <a:pPr lvl="1" eaLnBrk="1" hangingPunct="1">
              <a:buFont typeface="Arial" pitchFamily="34" charset="0"/>
              <a:buChar char="̶"/>
            </a:pPr>
            <a:r>
              <a:rPr lang="en-US" altLang="en-US" dirty="0" err="1" smtClean="0">
                <a:ea typeface="ＭＳ Ｐゴシック" pitchFamily="34" charset="-128"/>
              </a:rPr>
              <a:t>Parazoa</a:t>
            </a:r>
            <a:r>
              <a:rPr lang="en-US" altLang="en-US" dirty="0" smtClean="0">
                <a:ea typeface="ＭＳ Ｐゴシック" pitchFamily="34" charset="-128"/>
              </a:rPr>
              <a:t> (Sponges </a:t>
            </a:r>
            <a:r>
              <a:rPr lang="en-US" altLang="en-US" dirty="0" smtClean="0">
                <a:ea typeface="ＭＳ Ｐゴシック" pitchFamily="34" charset="-128"/>
                <a:cs typeface="Arial" pitchFamily="34" charset="0"/>
              </a:rPr>
              <a:t>–</a:t>
            </a:r>
            <a:r>
              <a:rPr lang="en-US" altLang="en-US" dirty="0" smtClean="0">
                <a:ea typeface="ＭＳ Ｐゴシック" pitchFamily="34" charset="-128"/>
              </a:rPr>
              <a:t> the simplest animals) lack defined tissues and organs</a:t>
            </a:r>
          </a:p>
          <a:p>
            <a:pPr lvl="2" eaLnBrk="1" hangingPunct="1"/>
            <a:r>
              <a:rPr lang="en-US" altLang="en-US" dirty="0" smtClean="0">
                <a:ea typeface="ＭＳ Ｐゴシック" pitchFamily="34" charset="-128"/>
              </a:rPr>
              <a:t>Have the ability to disaggregate and aggregate 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their cells</a:t>
            </a:r>
          </a:p>
          <a:p>
            <a:pPr lvl="2" eaLnBrk="1" hangingPunct="1"/>
            <a:endParaRPr lang="en-US" altLang="en-US" dirty="0" smtClean="0">
              <a:ea typeface="ＭＳ Ｐゴシック" pitchFamily="34" charset="-128"/>
            </a:endParaRPr>
          </a:p>
          <a:p>
            <a:pPr lvl="1" eaLnBrk="1" hangingPunct="1">
              <a:buFont typeface="Arial" pitchFamily="34" charset="0"/>
              <a:buChar char="̶"/>
            </a:pPr>
            <a:r>
              <a:rPr lang="en-US" altLang="en-US" dirty="0" err="1" smtClean="0">
                <a:ea typeface="ＭＳ Ｐゴシック" pitchFamily="34" charset="-128"/>
              </a:rPr>
              <a:t>Eumetazoa</a:t>
            </a:r>
            <a:r>
              <a:rPr lang="en-US" altLang="en-US" dirty="0" smtClean="0">
                <a:ea typeface="ＭＳ Ｐゴシック" pitchFamily="34" charset="-128"/>
              </a:rPr>
              <a:t> (all other animals) have distinct and well-defined tissues</a:t>
            </a:r>
          </a:p>
          <a:p>
            <a:pPr lvl="2" eaLnBrk="1" hangingPunct="1"/>
            <a:r>
              <a:rPr lang="en-US" altLang="en-US" dirty="0" smtClean="0">
                <a:ea typeface="ＭＳ Ｐゴシック" pitchFamily="34" charset="-128"/>
              </a:rPr>
              <a:t>Have irreversible differentiation for most cell types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3" y="365126"/>
            <a:ext cx="8564451" cy="1325563"/>
          </a:xfrm>
        </p:spPr>
        <p:txBody>
          <a:bodyPr/>
          <a:lstStyle/>
          <a:p>
            <a:r>
              <a:rPr lang="en-US" dirty="0" smtClean="0"/>
              <a:t>Types of </a:t>
            </a:r>
            <a:r>
              <a:rPr lang="en-US" dirty="0" err="1" smtClean="0"/>
              <a:t>Multicellular</a:t>
            </a:r>
            <a:r>
              <a:rPr lang="en-US" dirty="0" smtClean="0"/>
              <a:t> Animal Tissues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4 main types of animal tissues</a:t>
            </a:r>
          </a:p>
          <a:p>
            <a:pPr lvl="1"/>
            <a:r>
              <a:rPr lang="en-US" dirty="0" smtClean="0"/>
              <a:t>Epithelia – Line cavities, open spaces, and surfaces</a:t>
            </a:r>
          </a:p>
          <a:p>
            <a:pPr lvl="1"/>
            <a:r>
              <a:rPr lang="en-US" dirty="0" smtClean="0"/>
              <a:t>Connective Tissues – Connect tissues together, provide support</a:t>
            </a:r>
          </a:p>
          <a:p>
            <a:pPr lvl="1"/>
            <a:r>
              <a:rPr lang="en-US" dirty="0" smtClean="0"/>
              <a:t>Muscles – Generate movement</a:t>
            </a:r>
          </a:p>
          <a:p>
            <a:pPr lvl="1"/>
            <a:r>
              <a:rPr lang="en-US" dirty="0" smtClean="0"/>
              <a:t>Neurons – Generate and send electrical signals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26" y="352248"/>
            <a:ext cx="7886700" cy="755336"/>
          </a:xfrm>
        </p:spPr>
        <p:txBody>
          <a:bodyPr/>
          <a:lstStyle/>
          <a:p>
            <a:r>
              <a:rPr lang="en-US" dirty="0" smtClean="0"/>
              <a:t>Epithelial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818" y="1325930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Epithelial tissues are classified by number of layer and shape of the cell</a:t>
            </a:r>
          </a:p>
          <a:p>
            <a:pPr>
              <a:buNone/>
            </a:pPr>
            <a:r>
              <a:rPr lang="en-US" dirty="0" smtClean="0"/>
              <a:t>Single layer = simple	Multiple layers = Stratified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526" y="3142446"/>
            <a:ext cx="8763261" cy="3035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41866" y="6611779"/>
            <a:ext cx="56270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 for free at </a:t>
            </a:r>
            <a:r>
              <a:rPr lang="en-US" sz="10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http://cnx.org/contents/185cbf87-c72e-48f5-b51e-f14f21b5eabd@10.61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1" y="1790164"/>
            <a:ext cx="8024898" cy="3209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89567" y="6413266"/>
            <a:ext cx="23214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3"/>
              </a:rPr>
              <a:t>Illu Epithelium </a:t>
            </a:r>
            <a:r>
              <a:rPr lang="en-US" sz="800" dirty="0" smtClean="0"/>
              <a:t>(c) M </a:t>
            </a:r>
            <a:r>
              <a:rPr lang="en-US" sz="800" dirty="0" err="1" smtClean="0"/>
              <a:t>Kubica</a:t>
            </a:r>
            <a:r>
              <a:rPr lang="en-US" sz="800" dirty="0" smtClean="0"/>
              <a:t>,</a:t>
            </a:r>
            <a:r>
              <a:rPr lang="en-US" sz="800" dirty="0"/>
              <a:t> 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5126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Squamous Epithelial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Squamous</a:t>
            </a:r>
          </a:p>
          <a:p>
            <a:pPr marL="914400" lvl="2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Stratified Squamous</a:t>
            </a:r>
            <a:endParaRPr lang="en-US" dirty="0"/>
          </a:p>
        </p:txBody>
      </p:sp>
      <p:pic>
        <p:nvPicPr>
          <p:cNvPr id="4" name="Picture Placeholder 1" descr="Figure_B33_02_01ab_DNU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" r="51020" b="13540"/>
          <a:stretch/>
        </p:blipFill>
        <p:spPr>
          <a:xfrm>
            <a:off x="4417322" y="1384644"/>
            <a:ext cx="3516063" cy="2069241"/>
          </a:xfrm>
          <a:prstGeom prst="rect">
            <a:avLst/>
          </a:prstGeom>
        </p:spPr>
      </p:pic>
      <p:pic>
        <p:nvPicPr>
          <p:cNvPr id="5" name="Picture Placeholder 1" descr="Figure_B33_02_01ab_DNU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1678" b="12138"/>
          <a:stretch/>
        </p:blipFill>
        <p:spPr>
          <a:xfrm>
            <a:off x="4417321" y="4378818"/>
            <a:ext cx="3551259" cy="21378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20526" y="6586144"/>
            <a:ext cx="59348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 for free at </a:t>
            </a:r>
            <a:r>
              <a:rPr lang="en-US" sz="8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6832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Cuboidal Epithelial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95337"/>
            <a:ext cx="7886700" cy="4351338"/>
          </a:xfrm>
        </p:spPr>
        <p:txBody>
          <a:bodyPr/>
          <a:lstStyle/>
          <a:p>
            <a:r>
              <a:rPr lang="en-US" dirty="0" smtClean="0"/>
              <a:t>Simple Cuboidal </a:t>
            </a:r>
            <a:endParaRPr lang="en-US" dirty="0"/>
          </a:p>
        </p:txBody>
      </p:sp>
      <p:pic>
        <p:nvPicPr>
          <p:cNvPr id="4" name="Picture Placeholder 1" descr="Figure_B33_02_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40" b="-6640"/>
          <a:stretch>
            <a:fillRect/>
          </a:stretch>
        </p:blipFill>
        <p:spPr>
          <a:xfrm>
            <a:off x="1133340" y="2592989"/>
            <a:ext cx="2929155" cy="3818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02340" y="6594893"/>
            <a:ext cx="59348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 for free at </a:t>
            </a:r>
            <a:r>
              <a:rPr lang="en-US" sz="8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  <p:pic>
        <p:nvPicPr>
          <p:cNvPr id="6" name="Picture 2" descr="D:\Figures\Chapter40\lowres\Life8e-Fig-40-03-0W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1" t="16301" b="40701"/>
          <a:stretch/>
        </p:blipFill>
        <p:spPr bwMode="auto">
          <a:xfrm>
            <a:off x="4620027" y="2215166"/>
            <a:ext cx="3895323" cy="2640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85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Columnar</a:t>
            </a:r>
            <a:endParaRPr lang="en-US" dirty="0"/>
          </a:p>
        </p:txBody>
      </p:sp>
      <p:pic>
        <p:nvPicPr>
          <p:cNvPr id="6" name="Picture Placeholder 1" descr="Figure_B33_02_0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7" r="-1713"/>
          <a:stretch/>
        </p:blipFill>
        <p:spPr>
          <a:xfrm>
            <a:off x="5526488" y="1326524"/>
            <a:ext cx="2988862" cy="2893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960684" y="6264450"/>
            <a:ext cx="5934808" cy="250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 for free at </a:t>
            </a:r>
            <a:r>
              <a:rPr lang="en-US" sz="10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http://cnx.org/contents/185cbf87-c72e-48f5-b51e-f14f21b5eabd@10.61</a:t>
            </a:r>
            <a:endParaRPr lang="en-US" sz="1000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25" b="11461"/>
          <a:stretch/>
        </p:blipFill>
        <p:spPr bwMode="auto">
          <a:xfrm>
            <a:off x="330558" y="2176530"/>
            <a:ext cx="4911144" cy="3322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Pseudostratified Ciliated Columnar Epithelial</a:t>
            </a:r>
            <a:endParaRPr lang="en-US" dirty="0"/>
          </a:p>
        </p:txBody>
      </p:sp>
      <p:pic>
        <p:nvPicPr>
          <p:cNvPr id="4" name="Picture Placeholder 1" descr="Figure_B33_02_0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39" r="-3363"/>
          <a:stretch/>
        </p:blipFill>
        <p:spPr>
          <a:xfrm>
            <a:off x="5192601" y="2302126"/>
            <a:ext cx="3322749" cy="3192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55" b="17592"/>
          <a:stretch/>
        </p:blipFill>
        <p:spPr bwMode="auto">
          <a:xfrm>
            <a:off x="183524" y="2508188"/>
            <a:ext cx="4388476" cy="3202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8650" y="6528233"/>
            <a:ext cx="5934808" cy="250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 for free at </a:t>
            </a:r>
            <a:r>
              <a:rPr lang="en-US" sz="10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http://cnx.org/contents/185cbf87-c72e-48f5-b51e-f14f21b5eabd@10.61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1796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000" dirty="0" smtClean="0">
                <a:solidFill>
                  <a:schemeClr val="tx1"/>
                </a:solidFill>
                <a:ea typeface="ＭＳ Ｐゴシック" pitchFamily="34" charset="-128"/>
              </a:rPr>
              <a:t>Animal Body Plans</a:t>
            </a:r>
            <a:endParaRPr lang="en-US" altLang="en-US" sz="4000" dirty="0" smtClean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3</a:t>
            </a:r>
            <a:r>
              <a:rPr lang="en-US" dirty="0" smtClean="0">
                <a:ea typeface="+mn-ea"/>
              </a:rPr>
              <a:t> key aspects of animal body plans discussed in this chapter</a:t>
            </a:r>
          </a:p>
          <a:p>
            <a:pPr marL="971550" lvl="1" indent="-514350" eaLnBrk="1" hangingPunct="1">
              <a:buFontTx/>
              <a:buAutoNum type="arabicPeriod"/>
              <a:defRPr/>
            </a:pPr>
            <a:r>
              <a:rPr lang="en-US" dirty="0" smtClean="0"/>
              <a:t>Symmetry and body plans</a:t>
            </a:r>
          </a:p>
          <a:p>
            <a:pPr marL="971550" lvl="1" indent="-514350" eaLnBrk="1" hangingPunct="1">
              <a:buFontTx/>
              <a:buAutoNum type="arabicPeriod"/>
              <a:defRPr/>
            </a:pPr>
            <a:r>
              <a:rPr lang="en-US" dirty="0" smtClean="0"/>
              <a:t>Bioenergetics and Thermoregulation</a:t>
            </a:r>
          </a:p>
          <a:p>
            <a:pPr marL="971550" lvl="1" indent="-514350" eaLnBrk="1" hangingPunct="1">
              <a:buFontTx/>
              <a:buAutoNum type="arabicPeriod"/>
              <a:defRPr/>
            </a:pPr>
            <a:r>
              <a:rPr lang="en-US" dirty="0" smtClean="0"/>
              <a:t>Tissues</a:t>
            </a:r>
            <a:endParaRPr lang="en-US" dirty="0"/>
          </a:p>
          <a:p>
            <a:pPr marL="0" indent="0">
              <a:buFontTx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A53BA7-3808-468A-86D1-D47CF6E11C50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Connective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 of cells (fibroblasts) embedded in a non-cellular matrix</a:t>
            </a:r>
          </a:p>
          <a:p>
            <a:r>
              <a:rPr lang="en-US" dirty="0" smtClean="0"/>
              <a:t>Matrix usually composed of a ground substance</a:t>
            </a:r>
          </a:p>
          <a:p>
            <a:pPr lvl="1"/>
            <a:r>
              <a:rPr lang="en-US" dirty="0" smtClean="0"/>
              <a:t>Ground substance usually contains some combination of collagen, elastic, or reticular fibers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Connective tissues are used to connect different tissues or give the body structure (blood has unique functions)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Connective Tissue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" y="2115344"/>
            <a:ext cx="7800975" cy="37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531" y="351707"/>
            <a:ext cx="7886700" cy="420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Connective Tissues</a:t>
            </a:r>
            <a:endParaRPr lang="en-US" dirty="0"/>
          </a:p>
        </p:txBody>
      </p:sp>
      <p:pic>
        <p:nvPicPr>
          <p:cNvPr id="4" name="Picture Placeholder 1" descr="Figure_B33_02_09ab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17" b="-7317"/>
          <a:stretch>
            <a:fillRect/>
          </a:stretch>
        </p:blipFill>
        <p:spPr>
          <a:xfrm>
            <a:off x="216389" y="2822331"/>
            <a:ext cx="3094704" cy="4035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Placeholder 1" descr="Figure_B33_02_0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491" r="-45491"/>
          <a:stretch>
            <a:fillRect/>
          </a:stretch>
        </p:blipFill>
        <p:spPr>
          <a:xfrm>
            <a:off x="4878074" y="1247812"/>
            <a:ext cx="5264121" cy="2285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Placeholder 1" descr="Figure_B33_02_0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335" r="-64335"/>
          <a:stretch>
            <a:fillRect/>
          </a:stretch>
        </p:blipFill>
        <p:spPr>
          <a:xfrm>
            <a:off x="1670276" y="3080632"/>
            <a:ext cx="6105140" cy="2650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Placeholder 1" descr="Figure_B33_02_08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606" r="-65606"/>
          <a:stretch>
            <a:fillRect/>
          </a:stretch>
        </p:blipFill>
        <p:spPr>
          <a:xfrm>
            <a:off x="4309881" y="3591194"/>
            <a:ext cx="6388901" cy="2773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Placeholder 1" descr="Figure_B33_02_10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175" r="-36175"/>
          <a:stretch>
            <a:fillRect/>
          </a:stretch>
        </p:blipFill>
        <p:spPr>
          <a:xfrm>
            <a:off x="2838087" y="1249379"/>
            <a:ext cx="4088091" cy="177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Placeholder 1" descr="FIgure_B33_02_11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11" r="-9911"/>
          <a:stretch>
            <a:fillRect/>
          </a:stretch>
        </p:blipFill>
        <p:spPr>
          <a:xfrm>
            <a:off x="-117870" y="1258431"/>
            <a:ext cx="4083467" cy="1772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3336201" y="6416706"/>
            <a:ext cx="62242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 for free at </a:t>
            </a:r>
            <a:r>
              <a:rPr lang="en-US" sz="10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http://cnx.org/contents/185cbf87-c72e-48f5-b51e-f14f21b5eabd@10.61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Tissues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kinds: Skeletal, Smooth, and Cardiac</a:t>
            </a:r>
            <a:r>
              <a:rPr lang="en-US" dirty="0"/>
              <a:t>	</a:t>
            </a:r>
            <a:endParaRPr lang="en-US" dirty="0" smtClean="0"/>
          </a:p>
          <a:p>
            <a:pPr lvl="2"/>
            <a:r>
              <a:rPr lang="en-US" dirty="0" smtClean="0"/>
              <a:t>Skeletal – voluntary, striated</a:t>
            </a:r>
          </a:p>
          <a:p>
            <a:pPr lvl="2"/>
            <a:r>
              <a:rPr lang="en-US" dirty="0" smtClean="0"/>
              <a:t>Smooth – involuntary, no striations</a:t>
            </a:r>
          </a:p>
          <a:p>
            <a:pPr lvl="2"/>
            <a:r>
              <a:rPr lang="en-US" dirty="0" smtClean="0"/>
              <a:t>Cardiac – involuntary, striated, intercalated discs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257" y="4143375"/>
            <a:ext cx="7286625" cy="177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784837" y="6009474"/>
            <a:ext cx="52841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 for free at </a:t>
            </a:r>
            <a:r>
              <a:rPr lang="en-US" sz="10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http://cnx.org/contents/185cbf87-c72e-48f5-b51e-f14f21b5eabd@10.61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04" y="365127"/>
            <a:ext cx="7886700" cy="4848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Muscle Tissue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596" r="1073" b="8472"/>
          <a:stretch>
            <a:fillRect/>
          </a:stretch>
        </p:blipFill>
        <p:spPr bwMode="auto">
          <a:xfrm>
            <a:off x="5143499" y="5205119"/>
            <a:ext cx="3877407" cy="1652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204" y="1106075"/>
            <a:ext cx="4297680" cy="1921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2687" y="3126619"/>
            <a:ext cx="4084393" cy="193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6611779"/>
            <a:ext cx="57853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 for free at </a:t>
            </a:r>
            <a:r>
              <a:rPr lang="en-US" sz="10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http://cnx.org/contents/185cbf87-c72e-48f5-b51e-f14f21b5eabd@10.61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Consists of Neurons and </a:t>
            </a:r>
            <a:r>
              <a:rPr lang="en-US" dirty="0" err="1" smtClean="0"/>
              <a:t>Neuroglia</a:t>
            </a:r>
            <a:endParaRPr lang="en-US" dirty="0" smtClean="0"/>
          </a:p>
          <a:p>
            <a:r>
              <a:rPr lang="en-US" dirty="0" smtClean="0"/>
              <a:t>Generate and transmit electrical impulses</a:t>
            </a:r>
            <a:endParaRPr lang="en-US" dirty="0"/>
          </a:p>
        </p:txBody>
      </p:sp>
      <p:pic>
        <p:nvPicPr>
          <p:cNvPr id="4" name="Picture Placeholder 1" descr="Figure_B33_02_1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98" r="-40198"/>
          <a:stretch>
            <a:fillRect/>
          </a:stretch>
        </p:blipFill>
        <p:spPr>
          <a:xfrm>
            <a:off x="628650" y="2834936"/>
            <a:ext cx="8062913" cy="350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031022" y="6493051"/>
            <a:ext cx="60842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 for free at </a:t>
            </a:r>
            <a:r>
              <a:rPr lang="en-US" sz="10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http://cnx.org/contents/185cbf87-c72e-48f5-b51e-f14f21b5eabd@10.61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AA9F32-A62D-4708-8608-2054D27B42DE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876800"/>
          </a:xfrm>
        </p:spPr>
        <p:txBody>
          <a:bodyPr/>
          <a:lstStyle/>
          <a:p>
            <a:pPr eaLnBrk="1" hangingPunct="1">
              <a:buFontTx/>
              <a:buNone/>
              <a:tabLst>
                <a:tab pos="720725" algn="l"/>
              </a:tabLst>
            </a:pPr>
            <a:r>
              <a:rPr lang="en-US" altLang="en-US" b="1" dirty="0" smtClean="0">
                <a:ea typeface="ＭＳ Ｐゴシック" pitchFamily="34" charset="-128"/>
              </a:rPr>
              <a:t>1. Evolution of symmetry</a:t>
            </a:r>
          </a:p>
          <a:p>
            <a:pPr lvl="3" eaLnBrk="1" hangingPunct="1">
              <a:buFont typeface="Arial" pitchFamily="34" charset="0"/>
              <a:buChar char="•"/>
              <a:tabLst>
                <a:tab pos="720725" algn="l"/>
              </a:tabLst>
            </a:pPr>
            <a:r>
              <a:rPr lang="en-US" altLang="en-US" dirty="0" smtClean="0">
                <a:ea typeface="ＭＳ Ｐゴシック" pitchFamily="34" charset="-128"/>
              </a:rPr>
              <a:t>Sponges do lack any definite symmetry</a:t>
            </a:r>
          </a:p>
          <a:p>
            <a:pPr lvl="3" eaLnBrk="1" hangingPunct="1">
              <a:buFont typeface="Arial" pitchFamily="34" charset="0"/>
              <a:buChar char="•"/>
              <a:tabLst>
                <a:tab pos="720725" algn="l"/>
              </a:tabLst>
            </a:pPr>
            <a:r>
              <a:rPr lang="en-US" altLang="en-US" dirty="0" smtClean="0">
                <a:ea typeface="ＭＳ Ｐゴシック" pitchFamily="34" charset="-128"/>
              </a:rPr>
              <a:t>However, all other animals have symmetry (</a:t>
            </a:r>
            <a:r>
              <a:rPr lang="en-US" altLang="en-US" dirty="0" err="1" smtClean="0">
                <a:ea typeface="ＭＳ Ｐゴシック" pitchFamily="34" charset="-128"/>
              </a:rPr>
              <a:t>Eumetozoa</a:t>
            </a:r>
            <a:r>
              <a:rPr lang="en-US" altLang="en-US" dirty="0" smtClean="0">
                <a:ea typeface="ＭＳ Ｐゴシック" pitchFamily="34" charset="-128"/>
              </a:rPr>
              <a:t>)</a:t>
            </a:r>
          </a:p>
          <a:p>
            <a:pPr lvl="4" eaLnBrk="1" hangingPunct="1">
              <a:buFont typeface="Arial" pitchFamily="34" charset="0"/>
              <a:buChar char="•"/>
              <a:tabLst>
                <a:tab pos="720725" algn="l"/>
              </a:tabLst>
            </a:pPr>
            <a:r>
              <a:rPr lang="en-US" altLang="en-US" dirty="0" err="1" smtClean="0">
                <a:ea typeface="ＭＳ Ｐゴシック" pitchFamily="34" charset="-128"/>
              </a:rPr>
              <a:t>Eumetazoa</a:t>
            </a:r>
            <a:r>
              <a:rPr lang="en-US" altLang="en-US" dirty="0" smtClean="0">
                <a:ea typeface="ＭＳ Ｐゴシック" pitchFamily="34" charset="-128"/>
              </a:rPr>
              <a:t> have a symmetry defined along an imaginary axis drawn through the animal’s body </a:t>
            </a:r>
          </a:p>
          <a:p>
            <a:pPr eaLnBrk="1" hangingPunct="1">
              <a:buFontTx/>
              <a:buNone/>
              <a:tabLst>
                <a:tab pos="720725" algn="l"/>
              </a:tabLst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>
              <a:buFontTx/>
              <a:buNone/>
              <a:tabLst>
                <a:tab pos="720725" algn="l"/>
              </a:tabLst>
            </a:pPr>
            <a:r>
              <a:rPr lang="en-US" altLang="en-US" dirty="0" smtClean="0">
                <a:ea typeface="ＭＳ Ｐゴシック" pitchFamily="34" charset="-128"/>
              </a:rPr>
              <a:t>There are two main types of symmetry:</a:t>
            </a:r>
          </a:p>
          <a:p>
            <a:pPr>
              <a:tabLst>
                <a:tab pos="720725" algn="l"/>
              </a:tabLst>
            </a:pPr>
            <a:r>
              <a:rPr lang="en-US" altLang="en-US" dirty="0" smtClean="0">
                <a:ea typeface="ＭＳ Ｐゴシック" pitchFamily="34" charset="-128"/>
              </a:rPr>
              <a:t>Radial</a:t>
            </a:r>
          </a:p>
          <a:p>
            <a:pPr>
              <a:tabLst>
                <a:tab pos="720725" algn="l"/>
              </a:tabLst>
            </a:pPr>
            <a:r>
              <a:rPr lang="en-US" altLang="en-US" dirty="0" smtClean="0">
                <a:ea typeface="ＭＳ Ｐゴシック" pitchFamily="34" charset="-128"/>
              </a:rPr>
              <a:t>Bilateral</a:t>
            </a:r>
          </a:p>
        </p:txBody>
      </p:sp>
      <p:sp>
        <p:nvSpPr>
          <p:cNvPr id="7172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4000" dirty="0" smtClean="0"/>
              <a:t>Animal </a:t>
            </a:r>
            <a:r>
              <a:rPr lang="en-US" altLang="en-US" sz="4000" dirty="0"/>
              <a:t>Body </a:t>
            </a:r>
            <a:r>
              <a:rPr lang="en-US" altLang="en-US" sz="4000" dirty="0" smtClean="0"/>
              <a:t>Plans</a:t>
            </a:r>
            <a:endParaRPr lang="en-US" altLang="en-US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EAE895-B0F7-4B02-8C23-2869A873FF94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8350" y="3859663"/>
            <a:ext cx="8534400" cy="263769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	</a:t>
            </a:r>
            <a:r>
              <a:rPr lang="en-US" altLang="en-US" sz="2400" b="1" dirty="0" smtClean="0">
                <a:ea typeface="ＭＳ Ｐゴシック" pitchFamily="34" charset="-128"/>
              </a:rPr>
              <a:t>Radial symmetry</a:t>
            </a:r>
            <a:r>
              <a:rPr lang="en-US" altLang="en-US" sz="2400" dirty="0" smtClean="0">
                <a:ea typeface="ＭＳ Ｐゴシック" pitchFamily="34" charset="-128"/>
              </a:rPr>
              <a:t> </a:t>
            </a:r>
          </a:p>
          <a:p>
            <a:pPr lvl="1" eaLnBrk="1" hangingPunct="1">
              <a:buFont typeface="Arial" pitchFamily="34" charset="0"/>
              <a:buChar char="̶"/>
            </a:pPr>
            <a:r>
              <a:rPr lang="en-US" altLang="en-US" sz="2000" dirty="0" smtClean="0">
                <a:ea typeface="ＭＳ Ｐゴシック" pitchFamily="34" charset="-128"/>
              </a:rPr>
              <a:t>Body parts arranged around central axis</a:t>
            </a:r>
          </a:p>
          <a:p>
            <a:pPr lvl="1" eaLnBrk="1" hangingPunct="1">
              <a:buFont typeface="Arial" pitchFamily="34" charset="0"/>
              <a:buChar char="̶"/>
            </a:pPr>
            <a:r>
              <a:rPr lang="en-US" altLang="en-US" sz="2000" dirty="0" smtClean="0">
                <a:ea typeface="ＭＳ Ｐゴシック" pitchFamily="34" charset="-128"/>
              </a:rPr>
              <a:t>Can be bisected into two equal halves in any </a:t>
            </a:r>
            <a:br>
              <a:rPr lang="en-US" altLang="en-US" sz="2000" dirty="0" smtClean="0">
                <a:ea typeface="ＭＳ Ｐゴシック" pitchFamily="34" charset="-128"/>
              </a:rPr>
            </a:br>
            <a:r>
              <a:rPr lang="en-US" altLang="en-US" sz="2000" dirty="0" smtClean="0">
                <a:ea typeface="ＭＳ Ｐゴシック" pitchFamily="34" charset="-128"/>
              </a:rPr>
              <a:t>2-D plane</a:t>
            </a:r>
          </a:p>
          <a:p>
            <a:pPr eaLnBrk="1" hangingPunct="1"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	</a:t>
            </a:r>
            <a:r>
              <a:rPr lang="en-US" altLang="en-US" sz="2400" b="1" dirty="0" smtClean="0">
                <a:ea typeface="ＭＳ Ｐゴシック" pitchFamily="34" charset="-128"/>
              </a:rPr>
              <a:t>Bilateral symmetry</a:t>
            </a:r>
            <a:r>
              <a:rPr lang="en-US" altLang="en-US" sz="2400" dirty="0" smtClean="0">
                <a:ea typeface="ＭＳ Ｐゴシック" pitchFamily="34" charset="-128"/>
              </a:rPr>
              <a:t> </a:t>
            </a:r>
          </a:p>
          <a:p>
            <a:pPr lvl="1" eaLnBrk="1" hangingPunct="1">
              <a:buFont typeface="Arial" pitchFamily="34" charset="0"/>
              <a:buChar char="̶"/>
            </a:pPr>
            <a:r>
              <a:rPr lang="en-US" altLang="en-US" sz="2000" dirty="0" smtClean="0">
                <a:ea typeface="ＭＳ Ｐゴシック" pitchFamily="34" charset="-128"/>
              </a:rPr>
              <a:t>Body has right and left halves that are mirror images</a:t>
            </a:r>
          </a:p>
          <a:p>
            <a:pPr lvl="1" eaLnBrk="1" hangingPunct="1">
              <a:buFont typeface="Arial" pitchFamily="34" charset="0"/>
              <a:buChar char="̶"/>
            </a:pPr>
            <a:r>
              <a:rPr lang="en-US" altLang="en-US" sz="2000" dirty="0" smtClean="0">
                <a:ea typeface="ＭＳ Ｐゴシック" pitchFamily="34" charset="-128"/>
              </a:rPr>
              <a:t>Only the sagittal plane bisects the animal into two equal halves</a:t>
            </a:r>
          </a:p>
        </p:txBody>
      </p:sp>
      <p:sp>
        <p:nvSpPr>
          <p:cNvPr id="8196" name="Title 1"/>
          <p:cNvSpPr>
            <a:spLocks/>
          </p:cNvSpPr>
          <p:nvPr/>
        </p:nvSpPr>
        <p:spPr bwMode="auto">
          <a:xfrm>
            <a:off x="135228" y="274638"/>
            <a:ext cx="8229600" cy="63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4000" dirty="0"/>
              <a:t>Symmetry</a:t>
            </a:r>
            <a:endParaRPr lang="en-US" altLang="en-US" sz="4000" dirty="0">
              <a:solidFill>
                <a:schemeClr val="tx2"/>
              </a:solidFill>
            </a:endParaRPr>
          </a:p>
        </p:txBody>
      </p:sp>
      <p:pic>
        <p:nvPicPr>
          <p:cNvPr id="5" name="Picture Placeholder 1" descr="Figure_B33_01_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5" b="-2705"/>
          <a:stretch>
            <a:fillRect/>
          </a:stretch>
        </p:blipFill>
        <p:spPr>
          <a:xfrm>
            <a:off x="1209622" y="792246"/>
            <a:ext cx="7033848" cy="3053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742828" y="6538913"/>
            <a:ext cx="51698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 for free at </a:t>
            </a:r>
            <a:r>
              <a:rPr lang="en-US" sz="10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http://cnx.org/contents/185cbf87-c72e-48f5-b51e-f14f21b5eabd@10.61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Body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38832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Body Shapes/Sizes and Metabolism</a:t>
            </a:r>
          </a:p>
          <a:p>
            <a:pPr lvl="1"/>
            <a:r>
              <a:rPr lang="en-US" dirty="0" smtClean="0"/>
              <a:t>Small, unicellular organisms get nutrients through diffusion</a:t>
            </a:r>
          </a:p>
          <a:p>
            <a:pPr lvl="1"/>
            <a:r>
              <a:rPr lang="en-US" dirty="0" smtClean="0"/>
              <a:t>Cell size is constrained by surface area-to-volume ratio</a:t>
            </a:r>
          </a:p>
          <a:p>
            <a:pPr lvl="3"/>
            <a:r>
              <a:rPr lang="en-US" dirty="0" smtClean="0"/>
              <a:t>As the cell gets larger, this ratio decreases (not good)</a:t>
            </a:r>
          </a:p>
          <a:p>
            <a:pPr lvl="1"/>
            <a:r>
              <a:rPr lang="en-US" dirty="0" smtClean="0"/>
              <a:t>Therefore, larger organisms don’t have larger cells, they have more cells (multicellular)</a:t>
            </a:r>
          </a:p>
          <a:p>
            <a:pPr lvl="1"/>
            <a:r>
              <a:rPr lang="en-US" dirty="0" smtClean="0"/>
              <a:t>Must provide nutrients and oxygen to all cells with specialized cells, organs, and organ systems.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Bioenergetics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from nutrients is used in the animal body to fuel anabolic reactions</a:t>
            </a:r>
          </a:p>
          <a:p>
            <a:r>
              <a:rPr lang="en-US" dirty="0" smtClean="0"/>
              <a:t>Basal Metabolic Rate – Average amount of energy used by an organism in a non-active state</a:t>
            </a:r>
          </a:p>
          <a:p>
            <a:r>
              <a:rPr lang="en-US" dirty="0" smtClean="0"/>
              <a:t>Excess energy is given off as heat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Bioenergetics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Smaller endothermic organisms have a higher BMR than larger ones (compensates heat lost from large surface area)</a:t>
            </a:r>
          </a:p>
          <a:p>
            <a:r>
              <a:rPr lang="en-US" sz="2400" dirty="0" smtClean="0"/>
              <a:t>Active animals have a higher BMR than inactive ones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133" y="3200767"/>
            <a:ext cx="8058150" cy="2390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635368" y="5605027"/>
            <a:ext cx="58732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 for free at </a:t>
            </a:r>
            <a:r>
              <a:rPr lang="en-US" sz="10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http://cnx.org/contents/185cbf87-c72e-48f5-b51e-f14f21b5eabd@10.61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Homeostasis/Thermoregulation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Homeostasis aims to keep internal conditions around a set point</a:t>
            </a:r>
          </a:p>
          <a:p>
            <a:r>
              <a:rPr lang="en-US" dirty="0" smtClean="0"/>
              <a:t>If conditions stray too far from the set point homeostatic mechanisms kick in</a:t>
            </a:r>
          </a:p>
          <a:p>
            <a:r>
              <a:rPr lang="en-US" dirty="0" smtClean="0"/>
              <a:t>Set point can potentially change over time (alteration), but homeostasis will still work towards new set point</a:t>
            </a:r>
          </a:p>
          <a:p>
            <a:r>
              <a:rPr lang="en-US" dirty="0" smtClean="0"/>
              <a:t>Acclimatization – changes in one organ system to maintain a set point in another organ system (altitude example)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800" y="249216"/>
            <a:ext cx="7886700" cy="74245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Homeostasis/Thermoregulation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6220"/>
            <a:ext cx="7886700" cy="5030743"/>
          </a:xfrm>
        </p:spPr>
        <p:txBody>
          <a:bodyPr/>
          <a:lstStyle/>
          <a:p>
            <a:r>
              <a:rPr lang="en-US" dirty="0" smtClean="0"/>
              <a:t>Negative Feedback Loop – Counteracts any internal changes (reverses the direction of the change)</a:t>
            </a:r>
          </a:p>
          <a:p>
            <a:pPr lvl="1"/>
            <a:r>
              <a:rPr lang="en-US" dirty="0" smtClean="0"/>
              <a:t>Most biological systems are on negative feedback</a:t>
            </a:r>
          </a:p>
          <a:p>
            <a:pPr lvl="1"/>
            <a:r>
              <a:rPr lang="en-US" dirty="0" smtClean="0"/>
              <a:t>Examples</a:t>
            </a:r>
          </a:p>
          <a:p>
            <a:pPr lvl="3"/>
            <a:r>
              <a:rPr lang="en-US" dirty="0" smtClean="0"/>
              <a:t>Temperature</a:t>
            </a:r>
          </a:p>
          <a:p>
            <a:pPr lvl="3"/>
            <a:r>
              <a:rPr lang="en-US" dirty="0" smtClean="0"/>
              <a:t>Glucose</a:t>
            </a:r>
          </a:p>
          <a:p>
            <a:pPr lvl="3"/>
            <a:r>
              <a:rPr lang="en-US" dirty="0" smtClean="0"/>
              <a:t>pH</a:t>
            </a:r>
          </a:p>
          <a:p>
            <a:pPr lvl="3"/>
            <a:r>
              <a:rPr lang="en-US" dirty="0" smtClean="0"/>
              <a:t>Blood Calcium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30722" name="Picture 2" descr="File:Figure 37 03 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7700" y="2664070"/>
            <a:ext cx="3875837" cy="4107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58261" y="6475465"/>
            <a:ext cx="52314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 for free at </a:t>
            </a:r>
            <a:r>
              <a:rPr lang="en-US" sz="10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http://cnx.org/contents/185cbf87-c72e-48f5-b51e-f14f21b5eabd@10.61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450</TotalTime>
  <Words>687</Words>
  <Application>Microsoft Office PowerPoint</Application>
  <PresentationFormat>On-screen Show (4:3)</PresentationFormat>
  <Paragraphs>133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Comic Sans MS</vt:lpstr>
      <vt:lpstr>Times New Roman</vt:lpstr>
      <vt:lpstr>Office Theme</vt:lpstr>
      <vt:lpstr>Chapter 33 The Animal Body Plan: Basic Form and Function</vt:lpstr>
      <vt:lpstr>Animal Body Plans</vt:lpstr>
      <vt:lpstr>PowerPoint Presentation</vt:lpstr>
      <vt:lpstr>PowerPoint Presentation</vt:lpstr>
      <vt:lpstr>Animal Body Plans</vt:lpstr>
      <vt:lpstr>Bioenergetics</vt:lpstr>
      <vt:lpstr>Bioenergetics</vt:lpstr>
      <vt:lpstr>Homeostasis/Thermoregulation</vt:lpstr>
      <vt:lpstr>Homeostasis/Thermoregulation</vt:lpstr>
      <vt:lpstr>Homeostasis/Thermoregulation</vt:lpstr>
      <vt:lpstr>Homeostasis/Thermoregulation</vt:lpstr>
      <vt:lpstr>Animal Body Plans</vt:lpstr>
      <vt:lpstr>Types of Multicellular Animal Tissues</vt:lpstr>
      <vt:lpstr>Epithelial Tissue</vt:lpstr>
      <vt:lpstr>PowerPoint Presentation</vt:lpstr>
      <vt:lpstr>Squamous Epithelial</vt:lpstr>
      <vt:lpstr>Cuboidal Epithelial</vt:lpstr>
      <vt:lpstr>Simple Columnar</vt:lpstr>
      <vt:lpstr>Pseudostratified Ciliated Columnar Epithelial</vt:lpstr>
      <vt:lpstr>Connective Tissue</vt:lpstr>
      <vt:lpstr>Connective Tissue</vt:lpstr>
      <vt:lpstr>Connective Tissues</vt:lpstr>
      <vt:lpstr>Muscle Tissues</vt:lpstr>
      <vt:lpstr>Muscle Tissue</vt:lpstr>
      <vt:lpstr>Nervous Tissue</vt:lpstr>
    </vt:vector>
  </TitlesOfParts>
  <Company>Indian River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</dc:title>
  <dc:creator>Jennifer Capers</dc:creator>
  <cp:lastModifiedBy>Jennifer Capers</cp:lastModifiedBy>
  <cp:revision>40</cp:revision>
  <dcterms:created xsi:type="dcterms:W3CDTF">2016-05-25T20:39:40Z</dcterms:created>
  <dcterms:modified xsi:type="dcterms:W3CDTF">2018-02-05T19:12:58Z</dcterms:modified>
</cp:coreProperties>
</file>