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X-ray_of_paratype_of_Paedophryne_amauensis_(LSUMZ_95002)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Boca_de_lamprea.1_-_Aquarium_Finisterrae.JPG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at_white_shark_south_africa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outhern_stingrays_at_stingray_city.jpg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creativecommons.org/publicdomain/mark/1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arks_Lateral_Line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se_fish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ossopterygii_tetrapod_hips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iktaalik_roseae_life_restor.jpg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creativecommons.org/publicdomain/mark/1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phonops_paulensis02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MSN_dinosaurs.jp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ptenodytes_forsteri_-Snow_Hill_Island,_Antarctica_-adults_and_juvenile-8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70713&amp;picture=bald-eagle-in-flight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creativecommons.org/publicdomain/mark/1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supialia_collage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Ascidians.jpg" TargetMode="External"/><Relationship Id="rId4" Type="http://schemas.openxmlformats.org/officeDocument/2006/relationships/hyperlink" Target="http://cnx.org/contents/185cbf87-c72e-48f5-b51e-f14f21b5eabd@10.6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en.wikipedia.org/wiki/File:Branchiostoma_lanceolatum.jpg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718_Vertebra-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Whale_shark_Georgia_aquarium.jpg" TargetMode="External"/><Relationship Id="rId3" Type="http://schemas.openxmlformats.org/officeDocument/2006/relationships/hyperlink" Target="https://commons.wikimedia.org/wiki/File:Seahorse_ultra_close-up_(4965752664).jpg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Muraena_helena.2_-_Aquarium_Finisterrae_edit.JPG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publicdomain/mark/1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C-095-Great-White-Jaw-r2-Lo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29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Chordates</a:t>
            </a:r>
            <a:b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Vertebrates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2011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5" y="436046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879" y="4226011"/>
            <a:ext cx="30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 representing</a:t>
            </a:r>
          </a:p>
          <a:p>
            <a:r>
              <a:rPr lang="en-US" dirty="0" smtClean="0"/>
              <a:t>chapter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2879559"/>
            <a:ext cx="3397547" cy="269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7714" y="5666329"/>
            <a:ext cx="4995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4"/>
              </a:rPr>
              <a:t>X-ray of a </a:t>
            </a:r>
            <a:r>
              <a:rPr lang="en-US" sz="800" dirty="0" err="1">
                <a:hlinkClick r:id="rId4"/>
              </a:rPr>
              <a:t>paratype</a:t>
            </a:r>
            <a:r>
              <a:rPr lang="en-US" sz="800" dirty="0">
                <a:hlinkClick r:id="rId4"/>
              </a:rPr>
              <a:t> of </a:t>
            </a:r>
            <a:r>
              <a:rPr lang="en-US" sz="800" dirty="0" err="1">
                <a:hlinkClick r:id="rId4"/>
              </a:rPr>
              <a:t>Paedophryne</a:t>
            </a:r>
            <a:r>
              <a:rPr lang="en-US" sz="800" dirty="0">
                <a:hlinkClick r:id="rId4"/>
              </a:rPr>
              <a:t> </a:t>
            </a:r>
            <a:r>
              <a:rPr lang="en-US" sz="800" dirty="0" err="1">
                <a:hlinkClick r:id="rId4"/>
              </a:rPr>
              <a:t>amauensis</a:t>
            </a:r>
            <a:r>
              <a:rPr lang="en-US" sz="800" dirty="0">
                <a:hlinkClick r:id="rId4"/>
              </a:rPr>
              <a:t> (LSUMZ 95002</a:t>
            </a:r>
            <a:r>
              <a:rPr lang="en-US" sz="800" dirty="0" smtClean="0">
                <a:hlinkClick r:id="rId4"/>
              </a:rPr>
              <a:t>)</a:t>
            </a:r>
            <a:r>
              <a:rPr lang="en-US" sz="800" dirty="0" smtClean="0"/>
              <a:t> ©</a:t>
            </a:r>
            <a:r>
              <a:rPr lang="en-US" sz="800" dirty="0" err="1"/>
              <a:t>Rittmeyer</a:t>
            </a:r>
            <a:r>
              <a:rPr lang="en-US" sz="800" dirty="0"/>
              <a:t> EN et al. (2012</a:t>
            </a:r>
            <a:r>
              <a:rPr lang="en-US" sz="800" dirty="0" smtClean="0"/>
              <a:t>), </a:t>
            </a:r>
            <a:r>
              <a:rPr lang="en-US" sz="800" dirty="0" smtClean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Footer Placeholder 5"/>
          <p:cNvSpPr>
            <a:spLocks noGrp="1"/>
          </p:cNvSpPr>
          <p:nvPr/>
        </p:nvSpPr>
        <p:spPr>
          <a:xfrm>
            <a:off x="889686" y="6290302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Jawless Fish</a:t>
            </a:r>
          </a:p>
          <a:p>
            <a:pPr lvl="2"/>
            <a:r>
              <a:rPr lang="en-US" dirty="0" smtClean="0"/>
              <a:t>Hagfish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Lampreys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20190" b="30210"/>
          <a:stretch/>
        </p:blipFill>
        <p:spPr>
          <a:xfrm>
            <a:off x="4176583" y="277384"/>
            <a:ext cx="3468131" cy="309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87754" y="340107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3" y="3746236"/>
            <a:ext cx="3855308" cy="289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05679" y="6637717"/>
            <a:ext cx="5338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i="1" dirty="0">
                <a:hlinkClick r:id="rId5"/>
              </a:rPr>
              <a:t>Petromyzon </a:t>
            </a:r>
            <a:r>
              <a:rPr lang="en-US" sz="800" i="1" dirty="0" err="1">
                <a:hlinkClick r:id="rId5"/>
              </a:rPr>
              <a:t>marinus</a:t>
            </a:r>
            <a:r>
              <a:rPr lang="en-US" sz="800" dirty="0">
                <a:hlinkClick r:id="rId5"/>
              </a:rPr>
              <a:t> (Lamprey) mouth in </a:t>
            </a:r>
            <a:r>
              <a:rPr lang="en-US" sz="800" i="1" dirty="0">
                <a:hlinkClick r:id="rId5"/>
              </a:rPr>
              <a:t>Sala </a:t>
            </a:r>
            <a:r>
              <a:rPr lang="en-US" sz="800" i="1" dirty="0" err="1">
                <a:hlinkClick r:id="rId5"/>
              </a:rPr>
              <a:t>Maremagnum</a:t>
            </a:r>
            <a:r>
              <a:rPr lang="en-US" sz="800" dirty="0">
                <a:hlinkClick r:id="rId5"/>
              </a:rPr>
              <a:t> of </a:t>
            </a:r>
            <a:r>
              <a:rPr lang="en-US" sz="800" b="1" dirty="0">
                <a:hlinkClick r:id="rId5"/>
              </a:rPr>
              <a:t>Aquarium </a:t>
            </a:r>
            <a:r>
              <a:rPr lang="en-US" sz="800" b="1" dirty="0" err="1">
                <a:hlinkClick r:id="rId5"/>
              </a:rPr>
              <a:t>Finisterrae</a:t>
            </a:r>
            <a:r>
              <a:rPr lang="en-US" sz="800" dirty="0">
                <a:hlinkClick r:id="rId5"/>
              </a:rPr>
              <a:t> </a:t>
            </a:r>
            <a:r>
              <a:rPr lang="en-US" sz="800" dirty="0" smtClean="0"/>
              <a:t>© </a:t>
            </a:r>
            <a:r>
              <a:rPr lang="en-US" sz="800" dirty="0" err="1" smtClean="0"/>
              <a:t>Drow_male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6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28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Gnathostomes</a:t>
            </a:r>
            <a:r>
              <a:rPr lang="en-US" dirty="0" smtClean="0"/>
              <a:t> – Jawed Fish</a:t>
            </a:r>
          </a:p>
          <a:p>
            <a:pPr lvl="2"/>
            <a:r>
              <a:rPr lang="en-US" dirty="0" smtClean="0"/>
              <a:t>Evolution of jaws allowed vertebrates to exploit food sources not to jawless fish, allows grasping and tearing of food sources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Chondrichthyes</a:t>
            </a:r>
            <a:r>
              <a:rPr lang="en-US" dirty="0" smtClean="0"/>
              <a:t> – cartilaginous fish</a:t>
            </a:r>
          </a:p>
          <a:p>
            <a:pPr lvl="1"/>
            <a:r>
              <a:rPr lang="en-US" dirty="0" smtClean="0"/>
              <a:t>Bony Fish – </a:t>
            </a:r>
            <a:r>
              <a:rPr lang="en-US" dirty="0" err="1" smtClean="0"/>
              <a:t>Osteichthyes</a:t>
            </a:r>
            <a:endParaRPr lang="en-US" dirty="0" smtClean="0"/>
          </a:p>
          <a:p>
            <a:pPr lvl="2"/>
            <a:r>
              <a:rPr lang="en-US" dirty="0" smtClean="0"/>
              <a:t>Actinopterygii – ray-finned fish</a:t>
            </a:r>
          </a:p>
          <a:p>
            <a:pPr lvl="2"/>
            <a:r>
              <a:rPr lang="en-US" dirty="0" err="1" smtClean="0"/>
              <a:t>Sarcopterygii</a:t>
            </a:r>
            <a:r>
              <a:rPr lang="en-US" dirty="0" smtClean="0"/>
              <a:t> – lobe-finned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67" y="300732"/>
            <a:ext cx="7886700" cy="690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1674"/>
            <a:ext cx="7886700" cy="5185289"/>
          </a:xfrm>
        </p:spPr>
        <p:txBody>
          <a:bodyPr/>
          <a:lstStyle/>
          <a:p>
            <a:r>
              <a:rPr lang="en-US" dirty="0" err="1" smtClean="0"/>
              <a:t>Chondrichthyes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Sharks, skates, rays</a:t>
            </a:r>
          </a:p>
          <a:p>
            <a:pPr lvl="2"/>
            <a:r>
              <a:rPr lang="en-US" dirty="0" smtClean="0"/>
              <a:t>Dominant predators of the ocean</a:t>
            </a:r>
          </a:p>
          <a:p>
            <a:pPr lvl="2"/>
            <a:r>
              <a:rPr lang="en-US" dirty="0" smtClean="0"/>
              <a:t>Skeleton made of cartilage</a:t>
            </a:r>
          </a:p>
          <a:p>
            <a:pPr lvl="2"/>
            <a:r>
              <a:rPr lang="en-US" dirty="0" smtClean="0"/>
              <a:t>Evolution of teeth – modified </a:t>
            </a:r>
            <a:r>
              <a:rPr lang="en-US" dirty="0" err="1" smtClean="0"/>
              <a:t>placoid</a:t>
            </a:r>
            <a:r>
              <a:rPr lang="en-US" dirty="0" smtClean="0"/>
              <a:t> scales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5" y="3084704"/>
            <a:ext cx="4015740" cy="292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097" y="6094794"/>
            <a:ext cx="47788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Great white shark (</a:t>
            </a:r>
            <a:r>
              <a:rPr lang="en-US" sz="800" i="1" dirty="0" err="1">
                <a:hlinkClick r:id="rId3"/>
              </a:rPr>
              <a:t>Carcharodon</a:t>
            </a:r>
            <a:r>
              <a:rPr lang="en-US" sz="800" i="1" dirty="0">
                <a:hlinkClick r:id="rId3"/>
              </a:rPr>
              <a:t> </a:t>
            </a:r>
            <a:r>
              <a:rPr lang="en-US" sz="800" i="1" dirty="0" err="1">
                <a:hlinkClick r:id="rId3"/>
              </a:rPr>
              <a:t>carcharias</a:t>
            </a:r>
            <a:r>
              <a:rPr lang="en-US" sz="800" dirty="0">
                <a:hlinkClick r:id="rId3"/>
              </a:rPr>
              <a:t>) off South Africa</a:t>
            </a:r>
            <a:r>
              <a:rPr lang="en-US" sz="800" dirty="0" smtClean="0"/>
              <a:t>© </a:t>
            </a:r>
            <a:r>
              <a:rPr lang="en-US" sz="800" dirty="0" err="1" smtClean="0"/>
              <a:t>Hermanus</a:t>
            </a:r>
            <a:r>
              <a:rPr lang="en-US" sz="800" dirty="0" smtClean="0"/>
              <a:t> Backpackers,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3" y="3084704"/>
            <a:ext cx="4425664" cy="292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13950" y="6094794"/>
            <a:ext cx="4180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6"/>
              </a:rPr>
              <a:t>Southern </a:t>
            </a:r>
            <a:r>
              <a:rPr lang="en-US" sz="800" dirty="0">
                <a:hlinkClick r:id="rId6"/>
              </a:rPr>
              <a:t>stingrays (</a:t>
            </a:r>
            <a:r>
              <a:rPr lang="en-US" sz="800" i="1" dirty="0" err="1">
                <a:hlinkClick r:id="rId6"/>
              </a:rPr>
              <a:t>Dasyatis</a:t>
            </a:r>
            <a:r>
              <a:rPr lang="en-US" sz="800" i="1" dirty="0">
                <a:hlinkClick r:id="rId6"/>
              </a:rPr>
              <a:t> </a:t>
            </a:r>
            <a:r>
              <a:rPr lang="en-US" sz="800" i="1" dirty="0" err="1">
                <a:hlinkClick r:id="rId6"/>
              </a:rPr>
              <a:t>americana</a:t>
            </a:r>
            <a:r>
              <a:rPr lang="en-US" sz="800" dirty="0">
                <a:hlinkClick r:id="rId6"/>
              </a:rPr>
              <a:t>) at Stingray City</a:t>
            </a:r>
            <a:r>
              <a:rPr lang="en-US" sz="800" dirty="0" smtClean="0">
                <a:hlinkClick r:id="rId6"/>
              </a:rPr>
              <a:t> </a:t>
            </a:r>
            <a:r>
              <a:rPr lang="en-US" sz="800" dirty="0" smtClean="0"/>
              <a:t>© Barry Peters,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8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09" y="313610"/>
            <a:ext cx="7886700" cy="793973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35" y="1233197"/>
            <a:ext cx="7886700" cy="4351338"/>
          </a:xfrm>
        </p:spPr>
        <p:txBody>
          <a:bodyPr/>
          <a:lstStyle/>
          <a:p>
            <a:r>
              <a:rPr lang="en-US" dirty="0" err="1" smtClean="0"/>
              <a:t>Chondrichthyes</a:t>
            </a:r>
            <a:endParaRPr lang="en-US" dirty="0" smtClean="0"/>
          </a:p>
          <a:p>
            <a:pPr lvl="1"/>
            <a:r>
              <a:rPr lang="en-US" dirty="0" smtClean="0"/>
              <a:t>Sharks have keen sense of smell</a:t>
            </a:r>
          </a:p>
          <a:p>
            <a:pPr lvl="1"/>
            <a:r>
              <a:rPr lang="en-US" dirty="0" err="1" smtClean="0"/>
              <a:t>Ampullae</a:t>
            </a:r>
            <a:r>
              <a:rPr lang="en-US" dirty="0" smtClean="0"/>
              <a:t> of </a:t>
            </a:r>
            <a:r>
              <a:rPr lang="en-US" dirty="0" err="1" smtClean="0"/>
              <a:t>Lorenzini</a:t>
            </a:r>
            <a:r>
              <a:rPr lang="en-US" dirty="0" smtClean="0"/>
              <a:t> – detect electromagnetic fields of living things</a:t>
            </a:r>
          </a:p>
          <a:p>
            <a:pPr lvl="1"/>
            <a:r>
              <a:rPr lang="en-US" dirty="0" smtClean="0"/>
              <a:t>Lateral line – detects movement and vibrations in water</a:t>
            </a:r>
          </a:p>
          <a:p>
            <a:pPr lvl="2"/>
            <a:r>
              <a:rPr lang="en-US" dirty="0" smtClean="0"/>
              <a:t>Bony fish have this, also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0" y="3678193"/>
            <a:ext cx="76200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69821" y="6481160"/>
            <a:ext cx="3427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Diagram </a:t>
            </a:r>
            <a:r>
              <a:rPr lang="en-US" sz="800" dirty="0">
                <a:hlinkClick r:id="rId3"/>
              </a:rPr>
              <a:t>of the sharks lateral line system</a:t>
            </a:r>
            <a:r>
              <a:rPr lang="en-US" sz="800" dirty="0" smtClean="0"/>
              <a:t> © Chris huh,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84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1"/>
          </a:xfrm>
        </p:spPr>
        <p:txBody>
          <a:bodyPr/>
          <a:lstStyle/>
          <a:p>
            <a:r>
              <a:rPr lang="en-US" dirty="0" smtClean="0"/>
              <a:t>Fish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Osteichthyes</a:t>
            </a:r>
            <a:r>
              <a:rPr lang="en-US" dirty="0" smtClean="0"/>
              <a:t> – bony fish</a:t>
            </a:r>
          </a:p>
          <a:p>
            <a:pPr lvl="2"/>
            <a:r>
              <a:rPr lang="en-US" dirty="0" smtClean="0"/>
              <a:t>Gills covered by operculum</a:t>
            </a:r>
          </a:p>
          <a:p>
            <a:pPr lvl="2"/>
            <a:r>
              <a:rPr lang="en-US" dirty="0" smtClean="0"/>
              <a:t>Swim bladder – helps with </a:t>
            </a:r>
            <a:r>
              <a:rPr lang="en-US" dirty="0" err="1" smtClean="0"/>
              <a:t>bouyancy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Actinopterygii – Ray-finned 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1" y="2644655"/>
            <a:ext cx="6039897" cy="330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98598" y="6311899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Rose fish </a:t>
            </a:r>
            <a:r>
              <a:rPr lang="en-US" sz="800" dirty="0" smtClean="0"/>
              <a:t>© gimp-savvy,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806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341"/>
            <a:ext cx="7886700" cy="4883622"/>
          </a:xfrm>
        </p:spPr>
        <p:txBody>
          <a:bodyPr/>
          <a:lstStyle/>
          <a:p>
            <a:r>
              <a:rPr lang="en-US" dirty="0" err="1" smtClean="0"/>
              <a:t>Sarcopterygii</a:t>
            </a:r>
            <a:r>
              <a:rPr lang="en-US" dirty="0" smtClean="0"/>
              <a:t> – Lobe-finned fish (Coelacanth is an example)</a:t>
            </a:r>
          </a:p>
          <a:p>
            <a:pPr lvl="1"/>
            <a:r>
              <a:rPr lang="en-US" dirty="0" smtClean="0"/>
              <a:t>Bone structures are in the pectoral fins, allows for support</a:t>
            </a:r>
          </a:p>
          <a:p>
            <a:pPr lvl="3"/>
            <a:r>
              <a:rPr lang="en-US" dirty="0" smtClean="0"/>
              <a:t>Adaptation allowed for migration to 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b="9063"/>
          <a:stretch/>
        </p:blipFill>
        <p:spPr>
          <a:xfrm>
            <a:off x="1503517" y="3570257"/>
            <a:ext cx="5697396" cy="216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561" y="631189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07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9854"/>
            <a:ext cx="7886700" cy="5417109"/>
          </a:xfrm>
        </p:spPr>
        <p:txBody>
          <a:bodyPr/>
          <a:lstStyle/>
          <a:p>
            <a:r>
              <a:rPr lang="en-US" dirty="0" smtClean="0"/>
              <a:t>Evolution of lobe-finned fish lead to the tetrapod amphibians</a:t>
            </a:r>
          </a:p>
          <a:p>
            <a:pPr lvl="2"/>
            <a:r>
              <a:rPr lang="en-US" i="1" dirty="0" err="1" smtClean="0"/>
              <a:t>Tiktaalik</a:t>
            </a:r>
            <a:r>
              <a:rPr lang="en-US" dirty="0" smtClean="0"/>
              <a:t> fossil – link between lobe-finned fish and 4 legged amphibians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1"/>
          <a:stretch/>
        </p:blipFill>
        <p:spPr>
          <a:xfrm>
            <a:off x="309093" y="2276941"/>
            <a:ext cx="4984124" cy="358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9093" y="5979437"/>
            <a:ext cx="362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Illustration showing the deviation between the scapula / shoulder and the attachment for </a:t>
            </a:r>
            <a:r>
              <a:rPr lang="en-US" sz="800" dirty="0" err="1">
                <a:hlinkClick r:id="rId3"/>
              </a:rPr>
              <a:t>hindlimbs</a:t>
            </a:r>
            <a:r>
              <a:rPr lang="en-US" sz="800" dirty="0">
                <a:hlinkClick r:id="rId3"/>
              </a:rPr>
              <a:t> in </a:t>
            </a:r>
            <a:r>
              <a:rPr lang="en-US" sz="800" dirty="0" err="1">
                <a:hlinkClick r:id="rId3"/>
              </a:rPr>
              <a:t>Crossopterygiin</a:t>
            </a:r>
            <a:r>
              <a:rPr lang="en-US" sz="800" dirty="0">
                <a:hlinkClick r:id="rId3"/>
              </a:rPr>
              <a:t> fishes ( </a:t>
            </a:r>
            <a:r>
              <a:rPr lang="en-US" sz="800" b="1" dirty="0">
                <a:hlinkClick r:id="rId3"/>
              </a:rPr>
              <a:t>A.</a:t>
            </a:r>
            <a:r>
              <a:rPr lang="en-US" sz="800" dirty="0">
                <a:hlinkClick r:id="rId3"/>
              </a:rPr>
              <a:t> ) and the corresponding bones in early </a:t>
            </a:r>
            <a:r>
              <a:rPr lang="en-US" sz="800" dirty="0" err="1">
                <a:hlinkClick r:id="rId3"/>
              </a:rPr>
              <a:t>tetrapodas</a:t>
            </a:r>
            <a:r>
              <a:rPr lang="en-US" sz="800" dirty="0">
                <a:hlinkClick r:id="rId3"/>
              </a:rPr>
              <a:t> ( </a:t>
            </a:r>
            <a:r>
              <a:rPr lang="en-US" sz="800" b="1" dirty="0">
                <a:hlinkClick r:id="rId3"/>
              </a:rPr>
              <a:t>B.</a:t>
            </a:r>
            <a:r>
              <a:rPr lang="en-US" sz="800" dirty="0">
                <a:hlinkClick r:id="rId3"/>
              </a:rPr>
              <a:t> ). The difference between the </a:t>
            </a:r>
            <a:r>
              <a:rPr lang="en-US" sz="800" dirty="0" err="1">
                <a:hlinkClick r:id="rId3"/>
              </a:rPr>
              <a:t>the</a:t>
            </a:r>
            <a:r>
              <a:rPr lang="en-US" sz="800" dirty="0">
                <a:hlinkClick r:id="rId3"/>
              </a:rPr>
              <a:t> animals skeleton shows how much the "hips" in fishes should need to change if the </a:t>
            </a:r>
            <a:r>
              <a:rPr lang="en-US" sz="800" dirty="0" err="1">
                <a:hlinkClick r:id="rId3"/>
              </a:rPr>
              <a:t>Crossopterygiins</a:t>
            </a:r>
            <a:r>
              <a:rPr lang="en-US" sz="800" dirty="0">
                <a:hlinkClick r:id="rId3"/>
              </a:rPr>
              <a:t> should became a </a:t>
            </a:r>
            <a:r>
              <a:rPr lang="en-US" sz="800" dirty="0" err="1">
                <a:hlinkClick r:id="rId3"/>
              </a:rPr>
              <a:t>landliving</a:t>
            </a:r>
            <a:r>
              <a:rPr lang="en-US" sz="800" dirty="0">
                <a:hlinkClick r:id="rId3"/>
              </a:rPr>
              <a:t> animal</a:t>
            </a:r>
            <a:r>
              <a:rPr lang="en-US" sz="800" dirty="0"/>
              <a:t>.</a:t>
            </a:r>
            <a:r>
              <a:rPr lang="en-US" sz="800" dirty="0" smtClean="0"/>
              <a:t> © </a:t>
            </a:r>
            <a:r>
              <a:rPr lang="en-US" sz="800" dirty="0" err="1" smtClean="0"/>
              <a:t>Conty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3159435"/>
            <a:ext cx="3155324" cy="182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17659" y="5116978"/>
            <a:ext cx="362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6"/>
              </a:rPr>
              <a:t>Life </a:t>
            </a:r>
            <a:r>
              <a:rPr lang="en-US" sz="800" dirty="0">
                <a:hlinkClick r:id="rId6"/>
              </a:rPr>
              <a:t>restoration of </a:t>
            </a:r>
            <a:r>
              <a:rPr lang="en-US" sz="800" i="1" dirty="0" err="1">
                <a:hlinkClick r:id="rId6"/>
              </a:rPr>
              <a:t>Tiktaalik</a:t>
            </a:r>
            <a:r>
              <a:rPr lang="en-US" sz="800" i="1" dirty="0">
                <a:hlinkClick r:id="rId6"/>
              </a:rPr>
              <a:t> </a:t>
            </a:r>
            <a:r>
              <a:rPr lang="en-US" sz="800" i="1" dirty="0" err="1">
                <a:hlinkClick r:id="rId6"/>
              </a:rPr>
              <a:t>roseae</a:t>
            </a:r>
            <a:r>
              <a:rPr lang="en-US" sz="800" dirty="0">
                <a:hlinkClick r:id="rId6"/>
              </a:rPr>
              <a:t>, a transitional fossil ("missing link") between sarcopterygian fishes and </a:t>
            </a:r>
            <a:r>
              <a:rPr lang="en-US" sz="800" dirty="0" err="1">
                <a:hlinkClick r:id="rId6"/>
              </a:rPr>
              <a:t>tetrapods</a:t>
            </a:r>
            <a:r>
              <a:rPr lang="en-US" sz="800" dirty="0">
                <a:hlinkClick r:id="rId6"/>
              </a:rPr>
              <a:t> from the late Devonian period of North America. Original description: "Fossil fish bridges evolutionary gap between animals of land and sea."</a:t>
            </a:r>
            <a:r>
              <a:rPr lang="en-US" sz="800" dirty="0" smtClean="0">
                <a:hlinkClick r:id="rId6"/>
              </a:rPr>
              <a:t>  </a:t>
            </a:r>
            <a:r>
              <a:rPr lang="en-US" sz="800" dirty="0" smtClean="0"/>
              <a:t>© Zina </a:t>
            </a:r>
            <a:r>
              <a:rPr lang="en-US" sz="800" dirty="0" err="1" smtClean="0"/>
              <a:t>Deretsky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366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Tetrapods</a:t>
            </a:r>
            <a:endParaRPr lang="en-US" dirty="0" smtClean="0"/>
          </a:p>
          <a:p>
            <a:r>
              <a:rPr lang="en-US" dirty="0" smtClean="0"/>
              <a:t>Terrestrial but still tied to water</a:t>
            </a:r>
          </a:p>
          <a:p>
            <a:pPr lvl="2"/>
            <a:r>
              <a:rPr lang="en-US" dirty="0" smtClean="0"/>
              <a:t>Cutaneous respiration – skin has to stay moist for gas exchange</a:t>
            </a:r>
          </a:p>
          <a:p>
            <a:pPr lvl="3"/>
            <a:r>
              <a:rPr lang="en-US" dirty="0" smtClean="0"/>
              <a:t>Some amphibians also have lungs</a:t>
            </a:r>
          </a:p>
          <a:p>
            <a:pPr lvl="3"/>
            <a:r>
              <a:rPr lang="en-US" dirty="0" smtClean="0"/>
              <a:t>Some have gills</a:t>
            </a:r>
          </a:p>
          <a:p>
            <a:pPr lvl="2"/>
            <a:r>
              <a:rPr lang="en-US" dirty="0" smtClean="0"/>
              <a:t>Eggs are laid in water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Urodela</a:t>
            </a:r>
            <a:r>
              <a:rPr lang="en-US" dirty="0" smtClean="0"/>
              <a:t> – </a:t>
            </a:r>
            <a:r>
              <a:rPr lang="en-US" dirty="0" err="1" smtClean="0"/>
              <a:t>salamaders</a:t>
            </a:r>
            <a:endParaRPr lang="en-US" dirty="0" smtClean="0"/>
          </a:p>
          <a:p>
            <a:pPr lvl="2"/>
            <a:r>
              <a:rPr lang="en-US" dirty="0" smtClean="0"/>
              <a:t>Some have gills, some have lungs</a:t>
            </a:r>
          </a:p>
          <a:p>
            <a:pPr lvl="2"/>
            <a:r>
              <a:rPr lang="en-US" dirty="0" smtClean="0"/>
              <a:t>Internal fertilization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93" y="3168203"/>
            <a:ext cx="4711214" cy="314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63893" y="647737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7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Chordates are deuterostome coelomates</a:t>
            </a:r>
          </a:p>
          <a:p>
            <a:pPr lvl="2"/>
            <a:r>
              <a:rPr lang="en-US" dirty="0" smtClean="0"/>
              <a:t>Remember that Echinoderms are also deuterostomes</a:t>
            </a:r>
          </a:p>
          <a:p>
            <a:endParaRPr lang="en-US" dirty="0"/>
          </a:p>
          <a:p>
            <a:r>
              <a:rPr lang="en-US" dirty="0" smtClean="0"/>
              <a:t>Phylum Chordata</a:t>
            </a:r>
          </a:p>
          <a:p>
            <a:pPr lvl="1"/>
            <a:r>
              <a:rPr lang="en-US" dirty="0" smtClean="0"/>
              <a:t>Subphylum </a:t>
            </a:r>
            <a:r>
              <a:rPr lang="en-US" dirty="0" err="1" smtClean="0"/>
              <a:t>Urochordata</a:t>
            </a:r>
            <a:endParaRPr lang="en-US" dirty="0" smtClean="0"/>
          </a:p>
          <a:p>
            <a:pPr lvl="3"/>
            <a:r>
              <a:rPr lang="en-US" dirty="0" smtClean="0"/>
              <a:t>Invertebrate chordates - tunicates</a:t>
            </a:r>
          </a:p>
          <a:p>
            <a:pPr lvl="1"/>
            <a:r>
              <a:rPr lang="en-US" dirty="0" smtClean="0"/>
              <a:t>Subphylum </a:t>
            </a:r>
            <a:r>
              <a:rPr lang="en-US" dirty="0" err="1" smtClean="0"/>
              <a:t>Cephalochordata</a:t>
            </a:r>
            <a:endParaRPr lang="en-US" dirty="0" smtClean="0"/>
          </a:p>
          <a:p>
            <a:pPr lvl="3"/>
            <a:r>
              <a:rPr lang="en-US" dirty="0" smtClean="0"/>
              <a:t>Invertebrate chordates - lancelets</a:t>
            </a:r>
          </a:p>
          <a:p>
            <a:pPr lvl="1"/>
            <a:r>
              <a:rPr lang="en-US" dirty="0" smtClean="0"/>
              <a:t>Subphylum Vertebrata</a:t>
            </a:r>
          </a:p>
          <a:p>
            <a:pPr lvl="3"/>
            <a:r>
              <a:rPr lang="en-US" dirty="0" smtClean="0"/>
              <a:t>Majority of this chapter will focus on the 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Anura</a:t>
            </a:r>
            <a:r>
              <a:rPr lang="en-US" dirty="0" smtClean="0"/>
              <a:t> – frogs and toads</a:t>
            </a:r>
          </a:p>
          <a:p>
            <a:pPr lvl="1"/>
            <a:r>
              <a:rPr lang="en-US" dirty="0" smtClean="0"/>
              <a:t>External fertilization</a:t>
            </a:r>
          </a:p>
          <a:p>
            <a:pPr lvl="1"/>
            <a:r>
              <a:rPr lang="en-US" dirty="0" smtClean="0"/>
              <a:t>Body plan that is specialized for movement, jumping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49" y="3400022"/>
            <a:ext cx="4600882" cy="302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0249" y="64278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1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Apoda</a:t>
            </a:r>
            <a:r>
              <a:rPr lang="en-US" dirty="0" smtClean="0"/>
              <a:t> – </a:t>
            </a:r>
            <a:r>
              <a:rPr lang="en-US" dirty="0" err="1" smtClean="0"/>
              <a:t>caecillians</a:t>
            </a:r>
            <a:endParaRPr lang="en-US" dirty="0" smtClean="0"/>
          </a:p>
          <a:p>
            <a:pPr lvl="2"/>
            <a:r>
              <a:rPr lang="en-US" dirty="0" smtClean="0"/>
              <a:t>Legless amphibians, evolutionary reversal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2666629"/>
            <a:ext cx="5370490" cy="374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4406" y="6527186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dirty="0" smtClean="0">
                <a:hlinkClick r:id="rId3"/>
              </a:rPr>
              <a:t>Siphonopas </a:t>
            </a:r>
            <a:r>
              <a:rPr lang="en-US" sz="800" dirty="0" err="1" smtClean="0">
                <a:hlinkClick r:id="rId3"/>
              </a:rPr>
              <a:t>paulensis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</a:t>
            </a:r>
            <a:r>
              <a:rPr lang="en-US" sz="800" dirty="0" err="1"/>
              <a:t>Ariovaldo</a:t>
            </a:r>
            <a:r>
              <a:rPr lang="en-US" sz="800" dirty="0"/>
              <a:t> </a:t>
            </a:r>
            <a:r>
              <a:rPr lang="en-US" sz="800" dirty="0" err="1"/>
              <a:t>Giaretta</a:t>
            </a:r>
            <a:r>
              <a:rPr lang="en-US" sz="800" dirty="0" smtClean="0"/>
              <a:t>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841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5763"/>
            <a:ext cx="7886700" cy="5301200"/>
          </a:xfrm>
        </p:spPr>
        <p:txBody>
          <a:bodyPr/>
          <a:lstStyle/>
          <a:p>
            <a:r>
              <a:rPr lang="en-US" dirty="0" smtClean="0"/>
              <a:t>Amniotes – reptiles, birds, mammals</a:t>
            </a:r>
          </a:p>
          <a:p>
            <a:pPr lvl="2"/>
            <a:r>
              <a:rPr lang="en-US" dirty="0" smtClean="0"/>
              <a:t>Egg protected by amniotic membranes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9" y="2267266"/>
            <a:ext cx="4546081" cy="3760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0249" y="64278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22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16687"/>
            <a:ext cx="7886700" cy="3060275"/>
          </a:xfrm>
        </p:spPr>
        <p:txBody>
          <a:bodyPr/>
          <a:lstStyle/>
          <a:p>
            <a:r>
              <a:rPr lang="en-US" dirty="0" smtClean="0"/>
              <a:t>First amniotes evolved from amphibian ancestors approximately 340 million years ago</a:t>
            </a:r>
          </a:p>
          <a:p>
            <a:pPr lvl="2"/>
            <a:r>
              <a:rPr lang="en-US" dirty="0" smtClean="0"/>
              <a:t>Initial split was into </a:t>
            </a:r>
            <a:r>
              <a:rPr lang="en-US" dirty="0" err="1" smtClean="0"/>
              <a:t>Synapsids</a:t>
            </a:r>
            <a:r>
              <a:rPr lang="en-US" dirty="0" smtClean="0"/>
              <a:t> and </a:t>
            </a:r>
            <a:r>
              <a:rPr lang="en-US" dirty="0" err="1" smtClean="0"/>
              <a:t>Sauropsids</a:t>
            </a:r>
            <a:endParaRPr lang="en-US" dirty="0" smtClean="0"/>
          </a:p>
          <a:p>
            <a:pPr lvl="4"/>
            <a:r>
              <a:rPr lang="en-US" dirty="0" err="1" smtClean="0"/>
              <a:t>Synapsids</a:t>
            </a:r>
            <a:r>
              <a:rPr lang="en-US" dirty="0" smtClean="0"/>
              <a:t> – mammals, 1 temporal fenestrae</a:t>
            </a:r>
          </a:p>
          <a:p>
            <a:pPr lvl="4"/>
            <a:r>
              <a:rPr lang="en-US" dirty="0" err="1" smtClean="0"/>
              <a:t>Sauropsids</a:t>
            </a:r>
            <a:r>
              <a:rPr lang="en-US" dirty="0" smtClean="0"/>
              <a:t> – anapsids and </a:t>
            </a:r>
            <a:r>
              <a:rPr lang="en-US" dirty="0" err="1" smtClean="0"/>
              <a:t>diapsids</a:t>
            </a:r>
            <a:endParaRPr lang="en-US" dirty="0" smtClean="0"/>
          </a:p>
          <a:p>
            <a:pPr lvl="5"/>
            <a:r>
              <a:rPr lang="en-US" dirty="0" smtClean="0"/>
              <a:t>Anapsids – no temporal fenestrae, turtles</a:t>
            </a:r>
          </a:p>
          <a:p>
            <a:pPr lvl="5"/>
            <a:r>
              <a:rPr lang="en-US" dirty="0" err="1" smtClean="0"/>
              <a:t>Diapsids</a:t>
            </a:r>
            <a:r>
              <a:rPr lang="en-US" dirty="0" smtClean="0"/>
              <a:t> – 2 temporal fenestrae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16" y="421907"/>
            <a:ext cx="4359767" cy="243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862012"/>
            <a:ext cx="90582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 and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Lepidosaurs</a:t>
            </a:r>
            <a:r>
              <a:rPr lang="en-US" dirty="0" smtClean="0"/>
              <a:t> – lizards, snakes, tuataras</a:t>
            </a:r>
          </a:p>
          <a:p>
            <a:r>
              <a:rPr lang="en-US" dirty="0" smtClean="0"/>
              <a:t>Archosaurs – dinosaurs, crocs and alligators, birds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Tetrapods</a:t>
            </a:r>
            <a:r>
              <a:rPr lang="en-US" dirty="0" smtClean="0"/>
              <a:t> (snakes have secondarily lost their legs)</a:t>
            </a:r>
          </a:p>
          <a:p>
            <a:r>
              <a:rPr lang="en-US" dirty="0" smtClean="0"/>
              <a:t>Scaly skin</a:t>
            </a:r>
          </a:p>
          <a:p>
            <a:r>
              <a:rPr lang="en-US" dirty="0" smtClean="0"/>
              <a:t>Ectotherms – body heat is dependent on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6" y="171943"/>
            <a:ext cx="7886700" cy="1325563"/>
          </a:xfrm>
        </p:spPr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6" y="1497506"/>
            <a:ext cx="347971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Dinosaurs</a:t>
            </a:r>
          </a:p>
          <a:p>
            <a:pPr lvl="2"/>
            <a:r>
              <a:rPr lang="en-US" dirty="0" smtClean="0"/>
              <a:t>Dominant vertebrate until 65 million years ago</a:t>
            </a:r>
          </a:p>
          <a:p>
            <a:pPr lvl="2"/>
            <a:r>
              <a:rPr lang="en-US" dirty="0" smtClean="0"/>
              <a:t>Might have been endothermic</a:t>
            </a:r>
          </a:p>
          <a:p>
            <a:pPr lvl="2"/>
            <a:r>
              <a:rPr lang="en-US" dirty="0" smtClean="0"/>
              <a:t>Evidence of parental care</a:t>
            </a:r>
          </a:p>
          <a:p>
            <a:pPr lvl="2"/>
            <a:r>
              <a:rPr lang="en-US" dirty="0" smtClean="0"/>
              <a:t>Dinosaurs are not considered to be more closely related to modern day birds and crocs (not as much to the other modern day reptiles)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5" y="1497506"/>
            <a:ext cx="4912951" cy="46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3815" y="6256730"/>
            <a:ext cx="362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Fossils of a stegosaur (</a:t>
            </a:r>
            <a:r>
              <a:rPr lang="en-US" sz="800" i="1" dirty="0">
                <a:hlinkClick r:id="rId3"/>
              </a:rPr>
              <a:t>Stegosaurus </a:t>
            </a:r>
            <a:r>
              <a:rPr lang="en-US" sz="800" i="1" dirty="0" err="1">
                <a:hlinkClick r:id="rId3"/>
              </a:rPr>
              <a:t>stenops</a:t>
            </a:r>
            <a:r>
              <a:rPr lang="en-US" sz="800" dirty="0">
                <a:hlinkClick r:id="rId3"/>
              </a:rPr>
              <a:t>, DMNH 2249), and its babies being attacked by an </a:t>
            </a:r>
            <a:r>
              <a:rPr lang="en-US" sz="800" dirty="0" err="1">
                <a:hlinkClick r:id="rId3"/>
              </a:rPr>
              <a:t>allosaur</a:t>
            </a:r>
            <a:r>
              <a:rPr lang="en-US" sz="800" dirty="0">
                <a:hlinkClick r:id="rId3"/>
              </a:rPr>
              <a:t> (</a:t>
            </a:r>
            <a:r>
              <a:rPr lang="en-US" sz="800" i="1" dirty="0" err="1">
                <a:hlinkClick r:id="rId3"/>
              </a:rPr>
              <a:t>Allosaurus</a:t>
            </a:r>
            <a:r>
              <a:rPr lang="en-US" sz="800" i="1" dirty="0">
                <a:hlinkClick r:id="rId3"/>
              </a:rPr>
              <a:t> </a:t>
            </a:r>
            <a:r>
              <a:rPr lang="en-US" sz="800" i="1" dirty="0" err="1">
                <a:hlinkClick r:id="rId3"/>
              </a:rPr>
              <a:t>fragilis</a:t>
            </a:r>
            <a:r>
              <a:rPr lang="en-US" sz="800" dirty="0">
                <a:hlinkClick r:id="rId3"/>
              </a:rPr>
              <a:t>, DMNH 1483) at the Denver Museum of Science and Nature</a:t>
            </a:r>
            <a:r>
              <a:rPr lang="en-US" sz="800" dirty="0" smtClean="0">
                <a:hlinkClick r:id="rId3"/>
              </a:rPr>
              <a:t>  </a:t>
            </a:r>
            <a:r>
              <a:rPr lang="en-US" sz="800" dirty="0" smtClean="0"/>
              <a:t>©Luke Jones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6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Crocodilia</a:t>
            </a:r>
            <a:r>
              <a:rPr lang="en-US" dirty="0" smtClean="0"/>
              <a:t> – crocs, alligators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20" y="2353312"/>
            <a:ext cx="6139960" cy="407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2020" y="652909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857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Sphenodontia</a:t>
            </a:r>
            <a:r>
              <a:rPr lang="en-US" dirty="0" smtClean="0"/>
              <a:t> – tuataras</a:t>
            </a:r>
          </a:p>
          <a:p>
            <a:pPr lvl="2"/>
            <a:r>
              <a:rPr lang="en-US" dirty="0" smtClean="0"/>
              <a:t>2 species living in New Zealand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39" y="2740976"/>
            <a:ext cx="4465706" cy="357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23237" y="651621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49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09" y="183894"/>
            <a:ext cx="7886700" cy="985880"/>
          </a:xfrm>
        </p:spPr>
        <p:txBody>
          <a:bodyPr/>
          <a:lstStyle/>
          <a:p>
            <a:r>
              <a:rPr lang="en-US" dirty="0" smtClean="0"/>
              <a:t>Characteristics of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09" y="1405495"/>
            <a:ext cx="5220215" cy="5168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chordates possess these 4 characteristics at some point during development</a:t>
            </a:r>
          </a:p>
          <a:p>
            <a:pPr lvl="1"/>
            <a:r>
              <a:rPr lang="en-US" dirty="0" smtClean="0"/>
              <a:t>Notochord</a:t>
            </a:r>
          </a:p>
          <a:p>
            <a:pPr lvl="3"/>
            <a:r>
              <a:rPr lang="en-US" dirty="0" smtClean="0"/>
              <a:t>Flexible, rod-shaped structure that runs along nerve chord</a:t>
            </a:r>
          </a:p>
          <a:p>
            <a:pPr lvl="3"/>
            <a:r>
              <a:rPr lang="en-US" dirty="0" smtClean="0"/>
              <a:t>In vertebrates, notochord develops into vertebrae</a:t>
            </a:r>
          </a:p>
          <a:p>
            <a:pPr lvl="1"/>
            <a:r>
              <a:rPr lang="en-US" dirty="0" smtClean="0"/>
              <a:t>Dorsal hollow nerve cord</a:t>
            </a:r>
          </a:p>
          <a:p>
            <a:pPr lvl="3"/>
            <a:r>
              <a:rPr lang="en-US" dirty="0" smtClean="0"/>
              <a:t>In vertebrates, develops into spinal cord</a:t>
            </a:r>
          </a:p>
          <a:p>
            <a:pPr lvl="1"/>
            <a:r>
              <a:rPr lang="en-US" dirty="0" smtClean="0"/>
              <a:t>Pharyngeal gill slits</a:t>
            </a:r>
          </a:p>
          <a:p>
            <a:pPr lvl="3"/>
            <a:r>
              <a:rPr lang="en-US" dirty="0" smtClean="0"/>
              <a:t>Vertebrate fish – develop into gill supports</a:t>
            </a:r>
          </a:p>
          <a:p>
            <a:pPr lvl="3"/>
            <a:r>
              <a:rPr lang="en-US" dirty="0" smtClean="0"/>
              <a:t>In </a:t>
            </a:r>
            <a:r>
              <a:rPr lang="en-US" dirty="0" err="1" smtClean="0"/>
              <a:t>tetrapods</a:t>
            </a:r>
            <a:r>
              <a:rPr lang="en-US" dirty="0" smtClean="0"/>
              <a:t> (4 limbed vertebrates) – develop into parts of ears and tonsils</a:t>
            </a:r>
          </a:p>
          <a:p>
            <a:pPr lvl="1"/>
            <a:r>
              <a:rPr lang="en-US" dirty="0" smtClean="0"/>
              <a:t>Post-anal 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68" y="2825578"/>
            <a:ext cx="3331673" cy="155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17549" y="6573795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3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Squamata</a:t>
            </a:r>
            <a:r>
              <a:rPr lang="en-US" dirty="0" smtClean="0"/>
              <a:t> – lizards and snakes</a:t>
            </a:r>
          </a:p>
          <a:p>
            <a:pPr lvl="2"/>
            <a:r>
              <a:rPr lang="en-US" dirty="0" smtClean="0"/>
              <a:t>Largest group of reptiles</a:t>
            </a:r>
          </a:p>
          <a:p>
            <a:pPr lvl="2"/>
            <a:r>
              <a:rPr lang="en-US" dirty="0" smtClean="0"/>
              <a:t>Found everywhere but Antarctica </a:t>
            </a:r>
          </a:p>
          <a:p>
            <a:pPr lvl="2"/>
            <a:r>
              <a:rPr lang="en-US" dirty="0" smtClean="0"/>
              <a:t>diverse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3" y="3058688"/>
            <a:ext cx="4607374" cy="345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97223" y="656324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565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5161"/>
            <a:ext cx="7886700" cy="4811802"/>
          </a:xfrm>
        </p:spPr>
        <p:txBody>
          <a:bodyPr/>
          <a:lstStyle/>
          <a:p>
            <a:r>
              <a:rPr lang="en-US" dirty="0" err="1" smtClean="0"/>
              <a:t>Testudines</a:t>
            </a:r>
            <a:r>
              <a:rPr lang="en-US" dirty="0" smtClean="0"/>
              <a:t> – turtles</a:t>
            </a:r>
          </a:p>
          <a:p>
            <a:pPr lvl="1"/>
            <a:r>
              <a:rPr lang="en-US" dirty="0" smtClean="0"/>
              <a:t>Shell</a:t>
            </a:r>
          </a:p>
          <a:p>
            <a:pPr lvl="3"/>
            <a:r>
              <a:rPr lang="en-US" dirty="0" smtClean="0"/>
              <a:t>Ventral surface – plastron</a:t>
            </a:r>
          </a:p>
          <a:p>
            <a:pPr lvl="3"/>
            <a:r>
              <a:rPr lang="en-US" dirty="0" smtClean="0"/>
              <a:t>Dorsal surface – carapace, forms from ribs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48" y="3052294"/>
            <a:ext cx="4258792" cy="353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0248" y="659084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3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48" y="210581"/>
            <a:ext cx="7886700" cy="665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189"/>
            <a:ext cx="7886700" cy="5133774"/>
          </a:xfrm>
        </p:spPr>
        <p:txBody>
          <a:bodyPr>
            <a:normAutofit/>
          </a:bodyPr>
          <a:lstStyle/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Have high metabolic rate, flight is metabolically expensive</a:t>
            </a:r>
          </a:p>
          <a:p>
            <a:r>
              <a:rPr lang="en-US" dirty="0" smtClean="0"/>
              <a:t>Modifications for flight:</a:t>
            </a:r>
          </a:p>
          <a:p>
            <a:pPr lvl="2"/>
            <a:r>
              <a:rPr lang="en-US" dirty="0" smtClean="0"/>
              <a:t>Feathers – modified scales</a:t>
            </a:r>
          </a:p>
          <a:p>
            <a:pPr lvl="3"/>
            <a:r>
              <a:rPr lang="en-US" dirty="0" smtClean="0"/>
              <a:t>Also aid in insulation</a:t>
            </a:r>
          </a:p>
          <a:p>
            <a:pPr lvl="2"/>
            <a:r>
              <a:rPr lang="en-US" dirty="0" smtClean="0"/>
              <a:t>Hollow bones</a:t>
            </a:r>
          </a:p>
          <a:p>
            <a:pPr lvl="2"/>
            <a:r>
              <a:rPr lang="en-US" dirty="0" smtClean="0"/>
              <a:t>Sternum in shape of keel</a:t>
            </a:r>
          </a:p>
          <a:p>
            <a:pPr lvl="2"/>
            <a:r>
              <a:rPr lang="en-US" dirty="0" smtClean="0"/>
              <a:t>Efficient respiration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81" y="2588654"/>
            <a:ext cx="2401263" cy="385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781" y="6440948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b="1" dirty="0" smtClean="0">
                <a:hlinkClick r:id="rId3"/>
              </a:rPr>
              <a:t>Aptenodytes </a:t>
            </a:r>
            <a:r>
              <a:rPr lang="en-US" sz="800" b="1" dirty="0" err="1" smtClean="0">
                <a:hlinkClick r:id="rId3"/>
              </a:rPr>
              <a:t>forsteri</a:t>
            </a:r>
            <a:r>
              <a:rPr lang="en-US" sz="800" b="1" dirty="0" smtClean="0">
                <a:hlinkClick r:id="rId3"/>
              </a:rPr>
              <a:t> 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©Ian Duffy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23011"/>
          <a:stretch/>
        </p:blipFill>
        <p:spPr>
          <a:xfrm>
            <a:off x="1118996" y="4655474"/>
            <a:ext cx="3953439" cy="18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5899" y="6593348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b="1" dirty="0" smtClean="0">
                <a:hlinkClick r:id="rId6"/>
              </a:rPr>
              <a:t>Bald Eagle in Flight </a:t>
            </a:r>
            <a:r>
              <a:rPr lang="en-US" sz="800" dirty="0" smtClean="0"/>
              <a:t>© Jean Beaufort,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8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7896" cy="4351338"/>
          </a:xfrm>
        </p:spPr>
        <p:txBody>
          <a:bodyPr/>
          <a:lstStyle/>
          <a:p>
            <a:r>
              <a:rPr lang="en-US" dirty="0"/>
              <a:t>Evolution still unclear but birds are more closely related to dinosaurs than modern day </a:t>
            </a:r>
            <a:r>
              <a:rPr lang="en-US" dirty="0" smtClean="0"/>
              <a:t>reptiles</a:t>
            </a:r>
          </a:p>
          <a:p>
            <a:pPr lvl="2"/>
            <a:r>
              <a:rPr lang="en-US" i="1" dirty="0" smtClean="0"/>
              <a:t>Archaeopteryx</a:t>
            </a:r>
            <a:r>
              <a:rPr lang="en-US" dirty="0" smtClean="0"/>
              <a:t> – important fossil, intermediate to birds and dinosaurs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7" t="1" b="9083"/>
          <a:stretch/>
        </p:blipFill>
        <p:spPr>
          <a:xfrm>
            <a:off x="5241701" y="862885"/>
            <a:ext cx="3283708" cy="495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29054" y="610356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99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Hair </a:t>
            </a:r>
          </a:p>
          <a:p>
            <a:r>
              <a:rPr lang="en-US" dirty="0" smtClean="0"/>
              <a:t>Mammary glands</a:t>
            </a:r>
          </a:p>
          <a:p>
            <a:r>
              <a:rPr lang="en-US" dirty="0" smtClean="0"/>
              <a:t>Types of teeth indicate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Monotremes</a:t>
            </a:r>
            <a:r>
              <a:rPr lang="en-US" dirty="0" smtClean="0"/>
              <a:t> – platypus and echidnas</a:t>
            </a:r>
          </a:p>
          <a:p>
            <a:pPr lvl="2"/>
            <a:r>
              <a:rPr lang="en-US" dirty="0" smtClean="0"/>
              <a:t>Lay eggs – eggs are leathery like turtle eggs</a:t>
            </a:r>
          </a:p>
          <a:p>
            <a:pPr lvl="2"/>
            <a:r>
              <a:rPr lang="en-US" dirty="0" smtClean="0"/>
              <a:t>No teeth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6" y="3628065"/>
            <a:ext cx="3316224" cy="215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0" y="3600765"/>
            <a:ext cx="3316224" cy="24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5549" y="616002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50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518347" cy="4351338"/>
          </a:xfrm>
        </p:spPr>
        <p:txBody>
          <a:bodyPr/>
          <a:lstStyle/>
          <a:p>
            <a:r>
              <a:rPr lang="en-US" dirty="0" smtClean="0"/>
              <a:t>Marsupials</a:t>
            </a:r>
          </a:p>
          <a:p>
            <a:pPr lvl="2"/>
            <a:r>
              <a:rPr lang="en-US" dirty="0" smtClean="0"/>
              <a:t>Embryo continues development in a pouch</a:t>
            </a:r>
          </a:p>
          <a:p>
            <a:pPr lvl="2"/>
            <a:r>
              <a:rPr lang="en-US" dirty="0" smtClean="0"/>
              <a:t>Mainly in Australia</a:t>
            </a:r>
          </a:p>
          <a:p>
            <a:pPr lvl="2"/>
            <a:r>
              <a:rPr lang="en-US" dirty="0" smtClean="0"/>
              <a:t>One species in North America, opossum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9" y="1236372"/>
            <a:ext cx="4606604" cy="460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3059" y="5961519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Marsupialia collage </a:t>
            </a:r>
            <a:r>
              <a:rPr lang="en-US" sz="800" dirty="0" smtClean="0"/>
              <a:t>©Danielle </a:t>
            </a:r>
            <a:r>
              <a:rPr lang="en-US" sz="800" dirty="0" err="1" smtClean="0"/>
              <a:t>Pugliesi</a:t>
            </a:r>
            <a:r>
              <a:rPr lang="en-US" sz="800" dirty="0" smtClean="0"/>
              <a:t>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50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Eutherians</a:t>
            </a:r>
          </a:p>
          <a:p>
            <a:pPr lvl="2"/>
            <a:r>
              <a:rPr lang="en-US" dirty="0" smtClean="0"/>
              <a:t>Most of the mammals</a:t>
            </a:r>
          </a:p>
          <a:p>
            <a:pPr lvl="2"/>
            <a:r>
              <a:rPr lang="en-US" dirty="0" smtClean="0"/>
              <a:t>True placental mammals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Order Primates – lemurs, monkeys, apes, humans</a:t>
            </a:r>
          </a:p>
          <a:p>
            <a:pPr lvl="3"/>
            <a:r>
              <a:rPr lang="en-US" dirty="0" smtClean="0"/>
              <a:t>Prosimians – smaller brain, nocturnal</a:t>
            </a:r>
          </a:p>
          <a:p>
            <a:pPr lvl="5"/>
            <a:r>
              <a:rPr lang="en-US" dirty="0" smtClean="0"/>
              <a:t>Lemurs, bush babies</a:t>
            </a:r>
          </a:p>
          <a:p>
            <a:pPr lvl="3"/>
            <a:r>
              <a:rPr lang="en-US" dirty="0" smtClean="0"/>
              <a:t>Anthropoids- monkeys, apes,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Anthropoids</a:t>
            </a:r>
          </a:p>
          <a:p>
            <a:pPr lvl="2"/>
            <a:r>
              <a:rPr lang="en-US" dirty="0" smtClean="0"/>
              <a:t>Old World Monkeys (Africa and Asia)</a:t>
            </a:r>
          </a:p>
          <a:p>
            <a:pPr lvl="4"/>
            <a:r>
              <a:rPr lang="en-US" dirty="0" smtClean="0"/>
              <a:t>Apes – no tails, spend most of the time on the ground, more intelligent</a:t>
            </a:r>
          </a:p>
          <a:p>
            <a:pPr lvl="6"/>
            <a:r>
              <a:rPr lang="en-US" dirty="0" smtClean="0"/>
              <a:t>Chimps (our closest relative)</a:t>
            </a:r>
          </a:p>
          <a:p>
            <a:pPr lvl="6"/>
            <a:r>
              <a:rPr lang="en-US" dirty="0" smtClean="0"/>
              <a:t>Gorilla</a:t>
            </a:r>
          </a:p>
          <a:p>
            <a:pPr lvl="6"/>
            <a:r>
              <a:rPr lang="en-US" dirty="0" smtClean="0"/>
              <a:t>Orangutans</a:t>
            </a:r>
          </a:p>
          <a:p>
            <a:pPr lvl="6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New World Monkeys (South America)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Primates</a:t>
            </a:r>
          </a:p>
          <a:p>
            <a:pPr lvl="2"/>
            <a:r>
              <a:rPr lang="en-US" dirty="0" smtClean="0"/>
              <a:t>Family </a:t>
            </a:r>
            <a:r>
              <a:rPr lang="en-US" dirty="0" err="1" smtClean="0"/>
              <a:t>Hominidae</a:t>
            </a:r>
            <a:r>
              <a:rPr lang="en-US" dirty="0" smtClean="0"/>
              <a:t> – hominoids (chimps, gorilla, humans)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" y="3000777"/>
            <a:ext cx="7861476" cy="261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8627" y="596151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84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Subphylum </a:t>
            </a:r>
            <a:r>
              <a:rPr lang="en-US" dirty="0" err="1" smtClean="0"/>
              <a:t>Urochordata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530"/>
            <a:ext cx="7886700" cy="4842433"/>
          </a:xfrm>
        </p:spPr>
        <p:txBody>
          <a:bodyPr/>
          <a:lstStyle/>
          <a:p>
            <a:r>
              <a:rPr lang="en-US" dirty="0" smtClean="0"/>
              <a:t>Tunicates</a:t>
            </a:r>
          </a:p>
          <a:p>
            <a:pPr lvl="2"/>
            <a:r>
              <a:rPr lang="en-US" dirty="0" smtClean="0"/>
              <a:t>Larvae is motile</a:t>
            </a:r>
          </a:p>
          <a:p>
            <a:pPr lvl="2"/>
            <a:r>
              <a:rPr lang="en-US" dirty="0" smtClean="0"/>
              <a:t>Adults are sessile on the ocean floor</a:t>
            </a:r>
          </a:p>
          <a:p>
            <a:pPr lvl="4"/>
            <a:r>
              <a:rPr lang="en-US" dirty="0" smtClean="0"/>
              <a:t>Filter feeders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9"/>
          <a:stretch/>
        </p:blipFill>
        <p:spPr>
          <a:xfrm>
            <a:off x="3813093" y="3222066"/>
            <a:ext cx="4937880" cy="230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7" y="2812553"/>
            <a:ext cx="2820677" cy="359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01301" y="553561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94174" y="6437799"/>
            <a:ext cx="4535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5"/>
              </a:rPr>
              <a:t>Group of blue sea squirts of genus </a:t>
            </a:r>
            <a:r>
              <a:rPr lang="en-US" sz="800" i="1" dirty="0" err="1">
                <a:hlinkClick r:id="rId5"/>
              </a:rPr>
              <a:t>Rhopalaea</a:t>
            </a:r>
            <a:r>
              <a:rPr lang="en-US" sz="800" dirty="0">
                <a:hlinkClick r:id="rId5"/>
              </a:rPr>
              <a:t> from East Timor</a:t>
            </a:r>
            <a:r>
              <a:rPr lang="en-US" sz="800" dirty="0" smtClean="0">
                <a:hlinkClick r:id="rId5"/>
              </a:rPr>
              <a:t> </a:t>
            </a:r>
            <a:r>
              <a:rPr lang="en-US" sz="800" dirty="0" smtClean="0"/>
              <a:t> © </a:t>
            </a:r>
            <a:r>
              <a:rPr lang="en-US" sz="800" dirty="0"/>
              <a:t>Nick </a:t>
            </a:r>
            <a:r>
              <a:rPr lang="en-US" sz="800" dirty="0" err="1" smtClean="0"/>
              <a:t>Hobgood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6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2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1" y="465031"/>
            <a:ext cx="6882864" cy="597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9600" y="5601729"/>
            <a:ext cx="3118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sapiens </a:t>
            </a:r>
            <a:r>
              <a:rPr lang="en-US" dirty="0" smtClean="0"/>
              <a:t>appeared about </a:t>
            </a:r>
          </a:p>
          <a:p>
            <a:r>
              <a:rPr lang="en-US" dirty="0" smtClean="0"/>
              <a:t>200,000 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1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20" y="262095"/>
            <a:ext cx="7886700" cy="858367"/>
          </a:xfrm>
        </p:spPr>
        <p:txBody>
          <a:bodyPr/>
          <a:lstStyle/>
          <a:p>
            <a:r>
              <a:rPr lang="en-US" dirty="0" smtClean="0"/>
              <a:t>Addressing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0462"/>
            <a:ext cx="7886700" cy="4351338"/>
          </a:xfrm>
        </p:spPr>
        <p:txBody>
          <a:bodyPr/>
          <a:lstStyle/>
          <a:p>
            <a:r>
              <a:rPr lang="en-US" dirty="0" smtClean="0"/>
              <a:t>We are one species, </a:t>
            </a:r>
            <a:r>
              <a:rPr lang="en-US" i="1" dirty="0" smtClean="0"/>
              <a:t>Homo sapiens</a:t>
            </a:r>
          </a:p>
          <a:p>
            <a:pPr lvl="2"/>
            <a:r>
              <a:rPr lang="en-US" dirty="0" smtClean="0"/>
              <a:t>Fairly new species, only ~200,000 year old</a:t>
            </a:r>
          </a:p>
          <a:p>
            <a:pPr lvl="2"/>
            <a:r>
              <a:rPr lang="en-US" dirty="0" smtClean="0"/>
              <a:t>Originated in Northern Africa</a:t>
            </a:r>
          </a:p>
          <a:p>
            <a:pPr lvl="4"/>
            <a:r>
              <a:rPr lang="en-US" dirty="0" smtClean="0"/>
              <a:t>Dark skin to protect from UV rays</a:t>
            </a:r>
          </a:p>
          <a:p>
            <a:pPr lvl="4"/>
            <a:r>
              <a:rPr lang="en-US" dirty="0" smtClean="0"/>
              <a:t>As humans began to migrate north, mutations that caused lighter skin were tolerated with less UV exposure</a:t>
            </a:r>
          </a:p>
          <a:p>
            <a:pPr lvl="2"/>
            <a:r>
              <a:rPr lang="en-US" dirty="0" smtClean="0"/>
              <a:t>Biology doesn’t recognize different races, it is a social construct</a:t>
            </a:r>
          </a:p>
          <a:p>
            <a:pPr lvl="3"/>
            <a:r>
              <a:rPr lang="en-US" dirty="0" smtClean="0"/>
              <a:t>Only recognizes genetic diversity</a:t>
            </a:r>
          </a:p>
          <a:p>
            <a:pPr lvl="3"/>
            <a:r>
              <a:rPr lang="en-US" dirty="0" smtClean="0"/>
              <a:t>All humans are 99.9% genetically </a:t>
            </a:r>
            <a:r>
              <a:rPr lang="en-US" smtClean="0"/>
              <a:t>the same</a:t>
            </a:r>
            <a:endParaRPr lang="en-US" dirty="0" smtClean="0"/>
          </a:p>
          <a:p>
            <a:pPr lvl="5"/>
            <a:r>
              <a:rPr lang="en-US" dirty="0" smtClean="0"/>
              <a:t>However, cultural isolation can highlight these very slight differences</a:t>
            </a:r>
            <a:endParaRPr lang="en-US" dirty="0"/>
          </a:p>
        </p:txBody>
      </p:sp>
      <p:pic>
        <p:nvPicPr>
          <p:cNvPr id="1026" name="Picture 2" descr="About Us – Secure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67" y="4654006"/>
            <a:ext cx="6095866" cy="205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77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5" t="2420" r="1566"/>
          <a:stretch/>
        </p:blipFill>
        <p:spPr>
          <a:xfrm>
            <a:off x="76200" y="138113"/>
            <a:ext cx="8924192" cy="67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40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628185" cy="64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Subphylum </a:t>
            </a:r>
            <a:r>
              <a:rPr lang="en-US" dirty="0" err="1" smtClean="0"/>
              <a:t>Cephalochordata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Lancelets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05" y="1916954"/>
            <a:ext cx="4553738" cy="41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5905" y="631189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6" y="2729508"/>
            <a:ext cx="3209138" cy="254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5636" y="5300292"/>
            <a:ext cx="31999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 smtClean="0">
                <a:hlinkClick r:id="rId5"/>
              </a:rPr>
              <a:t>: </a:t>
            </a:r>
            <a:r>
              <a:rPr lang="en-US" sz="800" dirty="0" err="1" smtClean="0">
                <a:hlinkClick r:id="rId5"/>
              </a:rPr>
              <a:t>Branchiostoma</a:t>
            </a:r>
            <a:r>
              <a:rPr lang="en-US" sz="800" dirty="0" smtClean="0">
                <a:hlinkClick r:id="rId5"/>
              </a:rPr>
              <a:t> </a:t>
            </a:r>
            <a:r>
              <a:rPr lang="en-US" sz="800" dirty="0" err="1" smtClean="0">
                <a:hlinkClick r:id="rId5"/>
              </a:rPr>
              <a:t>lanceolatum</a:t>
            </a:r>
            <a:r>
              <a:rPr lang="en-US" sz="800" dirty="0" smtClean="0">
                <a:hlinkClick r:id="rId5"/>
              </a:rPr>
              <a:t> </a:t>
            </a:r>
            <a:r>
              <a:rPr lang="en-US" sz="800" dirty="0" smtClean="0"/>
              <a:t> © Hans </a:t>
            </a:r>
            <a:r>
              <a:rPr lang="en-US" sz="800" dirty="0" err="1" smtClean="0"/>
              <a:t>Hillewaert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6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66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7351"/>
            <a:ext cx="7886700" cy="5229612"/>
          </a:xfrm>
        </p:spPr>
        <p:txBody>
          <a:bodyPr>
            <a:normAutofit/>
          </a:bodyPr>
          <a:lstStyle/>
          <a:p>
            <a:r>
              <a:rPr lang="en-US" dirty="0" smtClean="0"/>
              <a:t>The rest of the chapter will talk about Subphylum Vertebrata</a:t>
            </a:r>
          </a:p>
          <a:p>
            <a:pPr lvl="2"/>
            <a:r>
              <a:rPr lang="en-US" dirty="0" smtClean="0"/>
              <a:t>Fish </a:t>
            </a:r>
          </a:p>
          <a:p>
            <a:pPr lvl="3"/>
            <a:r>
              <a:rPr lang="en-US" dirty="0" smtClean="0"/>
              <a:t>Jawless fish</a:t>
            </a:r>
          </a:p>
          <a:p>
            <a:pPr lvl="3"/>
            <a:r>
              <a:rPr lang="en-US" dirty="0" smtClean="0"/>
              <a:t>Jawed fish</a:t>
            </a:r>
          </a:p>
          <a:p>
            <a:pPr lvl="4"/>
            <a:r>
              <a:rPr lang="en-US" dirty="0" err="1" smtClean="0"/>
              <a:t>Cartilageneous</a:t>
            </a:r>
            <a:r>
              <a:rPr lang="en-US" dirty="0" smtClean="0"/>
              <a:t> fish</a:t>
            </a:r>
          </a:p>
          <a:p>
            <a:pPr lvl="4"/>
            <a:r>
              <a:rPr lang="en-US" dirty="0" smtClean="0"/>
              <a:t>Bony Fish</a:t>
            </a:r>
          </a:p>
          <a:p>
            <a:pPr lvl="5"/>
            <a:r>
              <a:rPr lang="en-US" dirty="0" smtClean="0"/>
              <a:t>Ray-finned fish</a:t>
            </a:r>
          </a:p>
          <a:p>
            <a:pPr lvl="5"/>
            <a:r>
              <a:rPr lang="en-US" dirty="0" smtClean="0"/>
              <a:t>Lobed-finned fish</a:t>
            </a:r>
          </a:p>
          <a:p>
            <a:pPr lvl="2"/>
            <a:r>
              <a:rPr lang="en-US" dirty="0" smtClean="0"/>
              <a:t>Amphibians</a:t>
            </a:r>
          </a:p>
          <a:p>
            <a:pPr lvl="2"/>
            <a:r>
              <a:rPr lang="en-US" dirty="0" smtClean="0"/>
              <a:t>Reptiles</a:t>
            </a:r>
          </a:p>
          <a:p>
            <a:pPr lvl="2"/>
            <a:r>
              <a:rPr lang="en-US" dirty="0" smtClean="0"/>
              <a:t>Birds</a:t>
            </a:r>
          </a:p>
          <a:p>
            <a:pPr lvl="2"/>
            <a:r>
              <a:rPr lang="en-US" dirty="0" smtClean="0"/>
              <a:t>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486"/>
            <a:ext cx="7886700" cy="4982477"/>
          </a:xfrm>
        </p:spPr>
        <p:txBody>
          <a:bodyPr/>
          <a:lstStyle/>
          <a:p>
            <a:r>
              <a:rPr lang="en-US" dirty="0" smtClean="0"/>
              <a:t>Cranium</a:t>
            </a:r>
          </a:p>
          <a:p>
            <a:pPr lvl="1"/>
            <a:r>
              <a:rPr lang="en-US" dirty="0" smtClean="0"/>
              <a:t>Cartilaginous, bony or fibrous structure surrounding the brain</a:t>
            </a:r>
          </a:p>
          <a:p>
            <a:r>
              <a:rPr lang="en-US" dirty="0" smtClean="0"/>
              <a:t>Vertebral column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3" t="9829" r="17502" b="14007"/>
          <a:stretch/>
        </p:blipFill>
        <p:spPr>
          <a:xfrm>
            <a:off x="4489621" y="2643929"/>
            <a:ext cx="2578445" cy="395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89621" y="6490788"/>
            <a:ext cx="3690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Modified Illustration from Anatomy &amp; Physiology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 </a:t>
            </a:r>
            <a:r>
              <a:rPr lang="en-US" sz="800" dirty="0" err="1" smtClean="0"/>
              <a:t>Jmrchn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20" y="326490"/>
            <a:ext cx="7886700" cy="690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9453"/>
            <a:ext cx="7886700" cy="5077510"/>
          </a:xfrm>
        </p:spPr>
        <p:txBody>
          <a:bodyPr/>
          <a:lstStyle/>
          <a:p>
            <a:r>
              <a:rPr lang="en-US" dirty="0" smtClean="0"/>
              <a:t>Fish are the most diverse group of vertebrates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" y="2785057"/>
            <a:ext cx="2152918" cy="322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8530" y="6311899"/>
            <a:ext cx="28055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Seahorse ultra close up </a:t>
            </a:r>
            <a:r>
              <a:rPr lang="en-US" sz="800" dirty="0" smtClean="0"/>
              <a:t>© Bone Clones,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06" y="1868265"/>
            <a:ext cx="2859110" cy="214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40602" y="6609364"/>
            <a:ext cx="72747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6"/>
              </a:rPr>
              <a:t>Muraena </a:t>
            </a:r>
            <a:r>
              <a:rPr lang="en-US" sz="800" dirty="0" err="1">
                <a:hlinkClick r:id="rId6"/>
              </a:rPr>
              <a:t>helena</a:t>
            </a:r>
            <a:r>
              <a:rPr lang="en-US" sz="800" dirty="0">
                <a:hlinkClick r:id="rId6"/>
              </a:rPr>
              <a:t> (Moray eel) in Sala </a:t>
            </a:r>
            <a:r>
              <a:rPr lang="en-US" sz="800" dirty="0" err="1">
                <a:hlinkClick r:id="rId6"/>
              </a:rPr>
              <a:t>Maremagnum</a:t>
            </a:r>
            <a:r>
              <a:rPr lang="en-US" sz="800" dirty="0">
                <a:hlinkClick r:id="rId6"/>
              </a:rPr>
              <a:t> of Aquarium </a:t>
            </a:r>
            <a:r>
              <a:rPr lang="en-US" sz="800" dirty="0" err="1">
                <a:hlinkClick r:id="rId6"/>
              </a:rPr>
              <a:t>Finisterrae</a:t>
            </a:r>
            <a:r>
              <a:rPr lang="en-US" sz="800" dirty="0">
                <a:hlinkClick r:id="rId6"/>
              </a:rPr>
              <a:t> (House of the Fishes), in Corunna, Galicia, Spain </a:t>
            </a:r>
            <a:r>
              <a:rPr lang="en-US" sz="800" dirty="0"/>
              <a:t>© </a:t>
            </a:r>
            <a:r>
              <a:rPr lang="en-US" sz="800" dirty="0" smtClean="0"/>
              <a:t>Papa Lima Whiskey,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72" y="4342010"/>
            <a:ext cx="4185634" cy="19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07" y="6374146"/>
            <a:ext cx="3052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8"/>
              </a:rPr>
              <a:t>Whale shark Georgia aquarium </a:t>
            </a:r>
            <a:r>
              <a:rPr lang="en-US" sz="800" dirty="0" smtClean="0"/>
              <a:t>© Zac Wolfe,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7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15" y="157248"/>
            <a:ext cx="7886700" cy="1325563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60" y="1103871"/>
            <a:ext cx="7886700" cy="4694152"/>
          </a:xfrm>
        </p:spPr>
        <p:txBody>
          <a:bodyPr/>
          <a:lstStyle/>
          <a:p>
            <a:pPr lvl="2"/>
            <a:r>
              <a:rPr lang="en-US" dirty="0" smtClean="0"/>
              <a:t>Jawless fish</a:t>
            </a:r>
          </a:p>
          <a:p>
            <a:pPr lvl="2"/>
            <a:r>
              <a:rPr lang="en-US" dirty="0" smtClean="0"/>
              <a:t>Jawed Fish</a:t>
            </a:r>
          </a:p>
          <a:p>
            <a:pPr lvl="4"/>
            <a:r>
              <a:rPr lang="en-US" dirty="0" smtClean="0"/>
              <a:t>The evolution of jaws in the fish was a big evolutionary step for vertebrates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17" y="2429434"/>
            <a:ext cx="4568772" cy="388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29015" y="6441361"/>
            <a:ext cx="3720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Bone Clones image of Great White Shark jaw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 Bone Clones,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7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3163</TotalTime>
  <Words>1454</Words>
  <Application>Microsoft Office PowerPoint</Application>
  <PresentationFormat>On-screen Show (4:3)</PresentationFormat>
  <Paragraphs>247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Office Theme</vt:lpstr>
      <vt:lpstr>Chapter 29  Chordates Vertebrates</vt:lpstr>
      <vt:lpstr>Phylum Chordata</vt:lpstr>
      <vt:lpstr>Characteristics of Chordates</vt:lpstr>
      <vt:lpstr>Subphylum Urochordata</vt:lpstr>
      <vt:lpstr>Subphylum Cephalochordata</vt:lpstr>
      <vt:lpstr>PowerPoint Presentation</vt:lpstr>
      <vt:lpstr>PowerPoint Presentation</vt:lpstr>
      <vt:lpstr>Fish</vt:lpstr>
      <vt:lpstr>Fish</vt:lpstr>
      <vt:lpstr>Fish</vt:lpstr>
      <vt:lpstr>Fish</vt:lpstr>
      <vt:lpstr>Fish</vt:lpstr>
      <vt:lpstr>Fish</vt:lpstr>
      <vt:lpstr>Fish </vt:lpstr>
      <vt:lpstr>Fish</vt:lpstr>
      <vt:lpstr>Fish</vt:lpstr>
      <vt:lpstr>PowerPoint Presentation</vt:lpstr>
      <vt:lpstr>Amphibians</vt:lpstr>
      <vt:lpstr>Amphibians</vt:lpstr>
      <vt:lpstr>Amphibians</vt:lpstr>
      <vt:lpstr>Amphibians</vt:lpstr>
      <vt:lpstr>PowerPoint Presentation</vt:lpstr>
      <vt:lpstr>PowerPoint Presentation</vt:lpstr>
      <vt:lpstr>PowerPoint Presentation</vt:lpstr>
      <vt:lpstr>Reptiles and Birds</vt:lpstr>
      <vt:lpstr>Reptiles</vt:lpstr>
      <vt:lpstr>Reptiles</vt:lpstr>
      <vt:lpstr>Reptiles</vt:lpstr>
      <vt:lpstr>Reptiles</vt:lpstr>
      <vt:lpstr>Reptiles</vt:lpstr>
      <vt:lpstr>Reptiles</vt:lpstr>
      <vt:lpstr>Birds</vt:lpstr>
      <vt:lpstr>Birds</vt:lpstr>
      <vt:lpstr>Mammals</vt:lpstr>
      <vt:lpstr>Mammals</vt:lpstr>
      <vt:lpstr>Mammals </vt:lpstr>
      <vt:lpstr>Mammals</vt:lpstr>
      <vt:lpstr>Mammals</vt:lpstr>
      <vt:lpstr>Mammals</vt:lpstr>
      <vt:lpstr>PowerPoint Presentation</vt:lpstr>
      <vt:lpstr>Addressing Diversity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80</cp:revision>
  <dcterms:created xsi:type="dcterms:W3CDTF">2016-05-25T20:39:40Z</dcterms:created>
  <dcterms:modified xsi:type="dcterms:W3CDTF">2020-10-14T19:54:34Z</dcterms:modified>
</cp:coreProperties>
</file>