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80" r:id="rId20"/>
    <p:sldId id="277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01" r:id="rId36"/>
    <p:sldId id="294" r:id="rId37"/>
    <p:sldId id="295" r:id="rId38"/>
    <p:sldId id="296" r:id="rId39"/>
    <p:sldId id="297" r:id="rId40"/>
    <p:sldId id="298" r:id="rId41"/>
    <p:sldId id="309" r:id="rId42"/>
    <p:sldId id="299" r:id="rId43"/>
    <p:sldId id="300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1" r:id="rId52"/>
    <p:sldId id="31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9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6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0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FFA79-504A-46FD-967E-7AC78BC678A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D9679-3969-4A7B-8E59-2EEAE6A74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ycelium_RH_(1)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nx.org/contents/185cbf87-c72e-48f5-b51e-f14f21b5eabd@10.61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creativecommons.org/publicdomain/mark/1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ysOmq71fcM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publicdomain/mark/1.0/" TargetMode="External"/><Relationship Id="rId4" Type="http://schemas.openxmlformats.org/officeDocument/2006/relationships/hyperlink" Target="https://commons.wikimedia.org/wiki/File:Closed_Brain_Coral_copy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Zooplankton2_300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publicdomain/mark/1.0/" TargetMode="External"/><Relationship Id="rId4" Type="http://schemas.openxmlformats.org/officeDocument/2006/relationships/hyperlink" Target="https://commons.wikimedia.org/wiki/File:Closed_Brain_Coral_copy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tazoan_Phylogenetic_Tree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publicdomain/mark/1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rotovsdeuterostomes.sv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publicdomain/mark/1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ustrellidra_hispida_2090a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Sipunculid_Trochophore_Larva.jpg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creativecommons.org/publicdomain/mark/1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ir_of_Rotifers,_likely_Euchlanis,_from_Northeast_US_Pond_sample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publicdomain/mark/1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youtube.com/watch?v=55wChToy5f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publicdomain/mark/1.0/" TargetMode="External"/><Relationship Id="rId4" Type="http://schemas.openxmlformats.org/officeDocument/2006/relationships/hyperlink" Target="https://commons.wikimedia.org/wiki/File:Nemertea_R%C3%A9union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S0Bal56bF2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x.org/contents/185cbf87-c72e-48f5-b51e-f14f21b5eabd@10.6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commons.wikimedia.org/wiki/File:Dirofilaria-immitis-dog-heart.jpg" TargetMode="External"/><Relationship Id="rId2" Type="http://schemas.openxmlformats.org/officeDocument/2006/relationships/hyperlink" Target="https://www.youtube.com/watch?v=ADiGY5jyNm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s://creativecommons.org/publicdomain/mark/1.0/" TargetMode="External"/><Relationship Id="rId4" Type="http://schemas.openxmlformats.org/officeDocument/2006/relationships/hyperlink" Target="https://commons.wikimedia.org/wiki/File:Ascaris-suum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BDOMEN_(PSF)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Anatomy_of_a_shrimp_2.png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creativecommons.org/publicdomain/mark/1.0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nx.org/contents/185cbf87-c72e-48f5-b51e-f14f21b5eabd@10.6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_mq_63fEdI" TargetMode="External"/><Relationship Id="rId2" Type="http://schemas.openxmlformats.org/officeDocument/2006/relationships/hyperlink" Target="https://www.youtube.com/watch?v=L5lrbcLX_r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nx.org/contents/185cbf87-c72e-48f5-b51e-f14f21b5eabd@10.61" TargetMode="Externa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CL_-_spiderweb_(21605254163)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he_horseshoe_crab_looks_like_Darth_Vader.jpg" TargetMode="External"/><Relationship Id="rId5" Type="http://schemas.openxmlformats.org/officeDocument/2006/relationships/image" Target="../media/image36.jpg"/><Relationship Id="rId4" Type="http://schemas.openxmlformats.org/officeDocument/2006/relationships/hyperlink" Target="https://creativecommons.org/publicdomain/mark/1.0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mPZNtCZmWI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7E1rq7zHL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s/185cbf87-c72e-48f5-b51e-f14f21b5eabd@10.61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28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Invertebrates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15200" cy="1655762"/>
          </a:xfrm>
        </p:spPr>
        <p:txBody>
          <a:bodyPr/>
          <a:lstStyle/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Biology II</a:t>
            </a:r>
          </a:p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BSC 2011</a:t>
            </a:r>
          </a:p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Capers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8313"/>
            <a:ext cx="2539682" cy="203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7879" y="4226011"/>
            <a:ext cx="3069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photo here representing</a:t>
            </a:r>
          </a:p>
          <a:p>
            <a:r>
              <a:rPr lang="en-US" dirty="0" smtClean="0"/>
              <a:t>chapter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6041068"/>
            <a:ext cx="2162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Mycelium</a:t>
            </a:r>
            <a:r>
              <a:rPr lang="en-US" sz="800" dirty="0" smtClean="0"/>
              <a:t>  (c) Rob </a:t>
            </a:r>
            <a:r>
              <a:rPr lang="en-US" sz="800" dirty="0" err="1" smtClean="0"/>
              <a:t>Hille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7" y="3437754"/>
            <a:ext cx="4119737" cy="246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5881773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6"/>
              </a:rPr>
              <a:t>http://cnx.org/contents/185cbf87-c72e-48f5-b51e-f14f21b5eabd@10.61</a:t>
            </a:r>
            <a:endParaRPr lang="en-US" sz="800" dirty="0"/>
          </a:p>
        </p:txBody>
      </p:sp>
      <p:sp>
        <p:nvSpPr>
          <p:cNvPr id="11" name="Footer Placeholder 5"/>
          <p:cNvSpPr>
            <a:spLocks noGrp="1"/>
          </p:cNvSpPr>
          <p:nvPr/>
        </p:nvSpPr>
        <p:spPr>
          <a:xfrm>
            <a:off x="1143000" y="6390658"/>
            <a:ext cx="7142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 smtClean="0">
                <a:latin typeface="Comic Sans MS" panose="030F0702030302020204" pitchFamily="66" charset="0"/>
              </a:rPr>
              <a:t>OpenStax</a:t>
            </a:r>
            <a:r>
              <a:rPr lang="en-US" sz="1600" dirty="0" smtClean="0">
                <a:latin typeface="Comic Sans MS" panose="030F0702030302020204" pitchFamily="66" charset="0"/>
              </a:rPr>
              <a:t> Biology - https://openstax.org/details/books/biology, </a:t>
            </a:r>
          </a:p>
          <a:p>
            <a:r>
              <a:rPr lang="en-US" sz="1600" dirty="0" smtClean="0">
                <a:latin typeface="Comic Sans MS" panose="030F0702030302020204" pitchFamily="66" charset="0"/>
              </a:rPr>
              <a:t>PowerPoint made by Dr. Capers - www.jcapers-irsc.weebly.com 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</a:p>
          <a:p>
            <a:pPr lvl="2"/>
            <a:r>
              <a:rPr lang="en-US" dirty="0" smtClean="0"/>
              <a:t>Asexual – budding (as we see in corals)</a:t>
            </a:r>
          </a:p>
          <a:p>
            <a:pPr lvl="2"/>
            <a:r>
              <a:rPr lang="en-US" dirty="0" smtClean="0"/>
              <a:t>Sexual – release of gametes into the water</a:t>
            </a:r>
          </a:p>
          <a:p>
            <a:pPr lvl="2"/>
            <a:endParaRPr lang="en-US" dirty="0"/>
          </a:p>
          <a:p>
            <a:r>
              <a:rPr lang="en-US" dirty="0" smtClean="0"/>
              <a:t>Primitive nervous system – nerve net</a:t>
            </a:r>
          </a:p>
          <a:p>
            <a:r>
              <a:rPr lang="en-US" dirty="0" smtClean="0"/>
              <a:t>Gastrovascular cavity</a:t>
            </a:r>
          </a:p>
          <a:p>
            <a:pPr lvl="2"/>
            <a:r>
              <a:rPr lang="en-US" dirty="0" smtClean="0"/>
              <a:t>One opening, serves as both mouth and anus</a:t>
            </a:r>
          </a:p>
          <a:p>
            <a:pPr lvl="2"/>
            <a:r>
              <a:rPr lang="en-US" dirty="0" smtClean="0"/>
              <a:t>Digestion takes place here, exchange of gases,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carnivorous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Cnidaria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Anthozoa</a:t>
            </a:r>
            <a:endParaRPr lang="en-US" dirty="0" smtClean="0"/>
          </a:p>
          <a:p>
            <a:r>
              <a:rPr lang="en-US" dirty="0" smtClean="0"/>
              <a:t>Class </a:t>
            </a:r>
            <a:r>
              <a:rPr lang="en-US" dirty="0" err="1" smtClean="0"/>
              <a:t>Scyphozoa</a:t>
            </a:r>
            <a:endParaRPr lang="en-US" dirty="0" smtClean="0"/>
          </a:p>
          <a:p>
            <a:r>
              <a:rPr lang="en-US" dirty="0" smtClean="0"/>
              <a:t>Class </a:t>
            </a:r>
            <a:r>
              <a:rPr lang="en-US" dirty="0" err="1" smtClean="0"/>
              <a:t>Cubozoa</a:t>
            </a:r>
            <a:endParaRPr lang="en-US" dirty="0" smtClean="0"/>
          </a:p>
          <a:p>
            <a:r>
              <a:rPr lang="en-US" dirty="0" smtClean="0"/>
              <a:t>Class Hydrozoa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1673"/>
            <a:ext cx="7886700" cy="5185290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Anthozoa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“Anthos” = flower; “</a:t>
            </a:r>
            <a:r>
              <a:rPr lang="en-US" dirty="0" err="1" smtClean="0"/>
              <a:t>zoa</a:t>
            </a:r>
            <a:r>
              <a:rPr lang="en-US" dirty="0" smtClean="0"/>
              <a:t>” = animals</a:t>
            </a:r>
          </a:p>
          <a:p>
            <a:pPr lvl="2"/>
            <a:r>
              <a:rPr lang="en-US" dirty="0" smtClean="0"/>
              <a:t>Corals, sea anemones</a:t>
            </a:r>
          </a:p>
          <a:p>
            <a:pPr lvl="2"/>
            <a:r>
              <a:rPr lang="en-US" dirty="0" smtClean="0"/>
              <a:t>Polyp body plan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Watch 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www.youtube.com/watch?v=ysOmq71fcMk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5" y="3448318"/>
            <a:ext cx="4216887" cy="316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62508" y="6642556"/>
            <a:ext cx="2749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4"/>
              </a:rPr>
              <a:t>Closed Brain Coral </a:t>
            </a:r>
            <a:r>
              <a:rPr lang="en-US" sz="800" dirty="0" smtClean="0"/>
              <a:t>(c) </a:t>
            </a:r>
            <a:r>
              <a:rPr lang="en-US" sz="800" dirty="0" err="1" smtClean="0"/>
              <a:t>RevolverOcelet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5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489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1825"/>
            <a:ext cx="7886700" cy="5095138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Scyphozoa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scyphos</a:t>
            </a:r>
            <a:r>
              <a:rPr lang="en-US" dirty="0" smtClean="0"/>
              <a:t>” = cup; “</a:t>
            </a:r>
            <a:r>
              <a:rPr lang="en-US" dirty="0" err="1" smtClean="0"/>
              <a:t>zoa</a:t>
            </a:r>
            <a:r>
              <a:rPr lang="en-US" dirty="0" smtClean="0"/>
              <a:t>” = animal</a:t>
            </a:r>
          </a:p>
          <a:p>
            <a:pPr lvl="1"/>
            <a:r>
              <a:rPr lang="en-US" dirty="0" smtClean="0"/>
              <a:t>Medusa is prominent</a:t>
            </a:r>
          </a:p>
          <a:p>
            <a:pPr lvl="1"/>
            <a:r>
              <a:rPr lang="en-US" dirty="0" smtClean="0"/>
              <a:t>“jellies”</a:t>
            </a:r>
            <a:endParaRPr lang="en-US" dirty="0"/>
          </a:p>
        </p:txBody>
      </p:sp>
      <p:pic>
        <p:nvPicPr>
          <p:cNvPr id="1026" name="Picture 2" descr="Part a shows a photo of a bright red jellyfish with a dome-shaped body. Long tentacles drift from the bottom edge of the dome, and ribbon-like appendages trail from the middle of the body. Part b shows a cross-section of a jellyfish, which has nematocyst-bearing tentacles hanging from the bottom of the dome. Underneath the middle of the dome is an opening that serves as both a mouth and an anus. The opening leads to a gastrovascular cavity that is lined with a gastrodermis. The outer surface of the body is covered with an epidermis. Between the epidermis and gastrodermis is the mesogle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3" y="2673065"/>
            <a:ext cx="7343373" cy="315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038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8946"/>
            <a:ext cx="7886700" cy="5108017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Cubozoa</a:t>
            </a:r>
            <a:endParaRPr lang="en-US" dirty="0" smtClean="0"/>
          </a:p>
          <a:p>
            <a:pPr lvl="1"/>
            <a:r>
              <a:rPr lang="en-US" dirty="0" smtClean="0"/>
              <a:t>Box shaped medusa – “box jellies”</a:t>
            </a:r>
          </a:p>
          <a:p>
            <a:pPr lvl="1"/>
            <a:r>
              <a:rPr lang="en-US" dirty="0" smtClean="0"/>
              <a:t>Most dangerous of all the cnidarians</a:t>
            </a:r>
            <a:endParaRPr lang="en-US" dirty="0"/>
          </a:p>
        </p:txBody>
      </p:sp>
      <p:pic>
        <p:nvPicPr>
          <p:cNvPr id="2050" name="Picture 2" descr="Photo A shows a person holding a small vial with a white jelly inside. The jelly is no bigger than a human fingernail. Illustration B shows a thimble-shaped jelly with two thick protrusions visible on either side. Tentacles radiate from the protrusions, and more tentacles radiate from the back. Photo C shows a “Danger, no swimming” sign on a beach, with a picture of a jell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65927"/>
            <a:ext cx="7894011" cy="3171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176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0462"/>
            <a:ext cx="7886700" cy="5056501"/>
          </a:xfrm>
        </p:spPr>
        <p:txBody>
          <a:bodyPr/>
          <a:lstStyle/>
          <a:p>
            <a:r>
              <a:rPr lang="en-US" dirty="0" smtClean="0"/>
              <a:t>Class Hydrozoa</a:t>
            </a:r>
          </a:p>
          <a:p>
            <a:pPr lvl="1"/>
            <a:r>
              <a:rPr lang="en-US" dirty="0" smtClean="0"/>
              <a:t>Both polyp and medusa forms</a:t>
            </a:r>
          </a:p>
          <a:p>
            <a:pPr lvl="1"/>
            <a:r>
              <a:rPr lang="en-US" dirty="0" smtClean="0"/>
              <a:t>Includes </a:t>
            </a:r>
            <a:r>
              <a:rPr lang="en-US" i="1" dirty="0" smtClean="0"/>
              <a:t>Hydra</a:t>
            </a:r>
            <a:r>
              <a:rPr lang="en-US" dirty="0" smtClean="0"/>
              <a:t> and Portuguese-man-of-war</a:t>
            </a:r>
            <a:endParaRPr lang="en-US" dirty="0"/>
          </a:p>
        </p:txBody>
      </p:sp>
      <p:pic>
        <p:nvPicPr>
          <p:cNvPr id="3074" name="Picture 2" descr=" Photo a shows Obelia, which has a body composed of branching polyps. Photo b shows a Portuguese Man O’ War, which has ribbon-like tentacles dangling from a clear, bulbous structure, resembling an inflated plastic bag. Photo c shows Velella bae, which resembles a flying saucer with a blue bottom and a clear, dome-shaped top. Photo d shows a hydra with long tentacles, extending from a tube-shaped bod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7" b="55604"/>
          <a:stretch/>
        </p:blipFill>
        <p:spPr bwMode="auto">
          <a:xfrm>
            <a:off x="3477296" y="2533418"/>
            <a:ext cx="3078050" cy="413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475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Ctenophora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“comb-bearers”</a:t>
            </a:r>
          </a:p>
          <a:p>
            <a:r>
              <a:rPr lang="en-US" dirty="0" smtClean="0"/>
              <a:t>Ctenophores (comb jellies) are also diploblastic and have radial symmetry</a:t>
            </a:r>
          </a:p>
          <a:p>
            <a:pPr lvl="2"/>
            <a:r>
              <a:rPr lang="en-US" dirty="0" smtClean="0"/>
              <a:t>They do not have </a:t>
            </a:r>
            <a:r>
              <a:rPr lang="en-US" dirty="0" err="1" smtClean="0"/>
              <a:t>cnidocytes</a:t>
            </a:r>
            <a:r>
              <a:rPr lang="en-US" dirty="0" smtClean="0"/>
              <a:t> like the cnidarians</a:t>
            </a:r>
          </a:p>
          <a:p>
            <a:pPr lvl="2"/>
            <a:r>
              <a:rPr lang="en-US" dirty="0" smtClean="0"/>
              <a:t>They also have a complete gut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59" y="3773510"/>
            <a:ext cx="3900213" cy="253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35487" y="6311899"/>
            <a:ext cx="27687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Zooplankton2300</a:t>
            </a:r>
            <a:r>
              <a:rPr lang="en-US" sz="800" dirty="0" smtClean="0">
                <a:hlinkClick r:id="rId4"/>
              </a:rPr>
              <a:t> </a:t>
            </a:r>
            <a:r>
              <a:rPr lang="en-US" sz="800" dirty="0" smtClean="0"/>
              <a:t>(c) Shane Anderson,</a:t>
            </a:r>
            <a:r>
              <a:rPr lang="en-US" sz="800" dirty="0"/>
              <a:t> </a:t>
            </a:r>
            <a:r>
              <a:rPr lang="en-US" sz="800" u="sng" dirty="0">
                <a:hlinkClick r:id="rId5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145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 move onto the Bilateral animals</a:t>
            </a:r>
          </a:p>
          <a:p>
            <a:pPr lvl="2"/>
            <a:r>
              <a:rPr lang="en-US" dirty="0" smtClean="0"/>
              <a:t>Have bilateral symmetry</a:t>
            </a:r>
          </a:p>
          <a:p>
            <a:pPr lvl="2"/>
            <a:r>
              <a:rPr lang="en-US" dirty="0" smtClean="0"/>
              <a:t>Triploblastic – ectoderm, mesoderm, endoderm</a:t>
            </a:r>
          </a:p>
          <a:p>
            <a:pPr lvl="2"/>
            <a:r>
              <a:rPr lang="en-US" dirty="0" smtClean="0"/>
              <a:t>3 groups –</a:t>
            </a:r>
          </a:p>
          <a:p>
            <a:pPr lvl="4"/>
            <a:r>
              <a:rPr lang="en-US" dirty="0" smtClean="0"/>
              <a:t>Platyhelminthes – acoelomates</a:t>
            </a:r>
          </a:p>
          <a:p>
            <a:pPr lvl="4"/>
            <a:r>
              <a:rPr lang="en-US" dirty="0" smtClean="0"/>
              <a:t>Protostomes - coelomates</a:t>
            </a:r>
          </a:p>
          <a:p>
            <a:pPr lvl="6"/>
            <a:r>
              <a:rPr lang="en-US" dirty="0" err="1" smtClean="0"/>
              <a:t>Lophotrochozoans</a:t>
            </a:r>
            <a:r>
              <a:rPr lang="en-US" dirty="0" smtClean="0"/>
              <a:t> (sometimes Platyhelminthes lumped into this group)</a:t>
            </a:r>
          </a:p>
          <a:p>
            <a:pPr lvl="6"/>
            <a:r>
              <a:rPr lang="en-US" dirty="0" err="1" smtClean="0"/>
              <a:t>Ecdysozoans</a:t>
            </a:r>
            <a:endParaRPr lang="en-US" dirty="0" smtClean="0"/>
          </a:p>
          <a:p>
            <a:pPr lvl="4"/>
            <a:r>
              <a:rPr lang="en-US" dirty="0" smtClean="0"/>
              <a:t>Deuterostomes - coelomates</a:t>
            </a:r>
          </a:p>
          <a:p>
            <a:pPr lvl="6"/>
            <a:r>
              <a:rPr lang="en-US" dirty="0" smtClean="0"/>
              <a:t>Echinoderms</a:t>
            </a:r>
          </a:p>
          <a:p>
            <a:pPr lvl="6"/>
            <a:r>
              <a:rPr lang="en-US" dirty="0" smtClean="0"/>
              <a:t>Chordates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Platyhelminthes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Platyhelminthes are the flatworms</a:t>
            </a:r>
          </a:p>
          <a:p>
            <a:r>
              <a:rPr lang="en-US" dirty="0" smtClean="0"/>
              <a:t>Have a gastrovascular cavity – do not have complete gut</a:t>
            </a:r>
          </a:p>
          <a:p>
            <a:r>
              <a:rPr lang="en-US" dirty="0" smtClean="0"/>
              <a:t>Hermaphroditic </a:t>
            </a:r>
          </a:p>
          <a:p>
            <a:r>
              <a:rPr lang="en-US" dirty="0" smtClean="0"/>
              <a:t>Flame cells – primitive excretory system</a:t>
            </a:r>
          </a:p>
          <a:p>
            <a:r>
              <a:rPr lang="en-US" dirty="0" smtClean="0"/>
              <a:t>Some are free-living, some are parasitic</a:t>
            </a:r>
          </a:p>
          <a:p>
            <a:endParaRPr lang="en-US" dirty="0"/>
          </a:p>
          <a:p>
            <a:r>
              <a:rPr lang="en-US" dirty="0" smtClean="0"/>
              <a:t>Start to see development of cephalization in the animals</a:t>
            </a:r>
          </a:p>
          <a:p>
            <a:pPr lvl="2"/>
            <a:r>
              <a:rPr lang="en-US" dirty="0" smtClean="0"/>
              <a:t>Head region where sensory organs are congregated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Platyhelminthes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1825625"/>
            <a:ext cx="3203122" cy="4351338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Turbellaria</a:t>
            </a:r>
            <a:r>
              <a:rPr lang="en-US" dirty="0" smtClean="0"/>
              <a:t> – </a:t>
            </a:r>
            <a:r>
              <a:rPr lang="en-US" dirty="0" err="1" smtClean="0"/>
              <a:t>planaria</a:t>
            </a:r>
            <a:endParaRPr lang="en-US" dirty="0" smtClean="0"/>
          </a:p>
          <a:p>
            <a:r>
              <a:rPr lang="en-US" dirty="0" smtClean="0"/>
              <a:t>Class </a:t>
            </a:r>
            <a:r>
              <a:rPr lang="en-US" dirty="0" err="1" smtClean="0"/>
              <a:t>Trematoda</a:t>
            </a:r>
            <a:r>
              <a:rPr lang="en-US" dirty="0" smtClean="0"/>
              <a:t> – flukes</a:t>
            </a:r>
          </a:p>
          <a:p>
            <a:r>
              <a:rPr lang="en-US" dirty="0" smtClean="0"/>
              <a:t>Class </a:t>
            </a:r>
            <a:r>
              <a:rPr lang="en-US" dirty="0" err="1" smtClean="0"/>
              <a:t>Cestoda</a:t>
            </a:r>
            <a:r>
              <a:rPr lang="en-US" dirty="0" smtClean="0"/>
              <a:t> – tapeworms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73" y="1690689"/>
            <a:ext cx="5365922" cy="475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37973" y="6539525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58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t="2612" b="5283"/>
          <a:stretch/>
        </p:blipFill>
        <p:spPr>
          <a:xfrm>
            <a:off x="1059751" y="0"/>
            <a:ext cx="7024497" cy="663261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472638" y="6642556"/>
            <a:ext cx="30652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Metazoan Phylogenetic Tree  </a:t>
            </a:r>
            <a:r>
              <a:rPr lang="en-US" sz="800" dirty="0" smtClean="0"/>
              <a:t>(c) </a:t>
            </a:r>
            <a:r>
              <a:rPr lang="en-US" sz="800" dirty="0" err="1"/>
              <a:t>Schierwater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50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463"/>
          </a:xfrm>
        </p:spPr>
        <p:txBody>
          <a:bodyPr/>
          <a:lstStyle/>
          <a:p>
            <a:r>
              <a:rPr lang="en-US" dirty="0" smtClean="0"/>
              <a:t>Protostomes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4589"/>
            <a:ext cx="7886700" cy="5032374"/>
          </a:xfrm>
        </p:spPr>
        <p:txBody>
          <a:bodyPr/>
          <a:lstStyle/>
          <a:p>
            <a:r>
              <a:rPr lang="en-US" dirty="0" smtClean="0"/>
              <a:t>During embryological development, a blastopore will start to develop in the blastula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32" y="2292439"/>
            <a:ext cx="4758753" cy="434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11467" y="6531337"/>
            <a:ext cx="29290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protovsdeuterostomes</a:t>
            </a:r>
            <a:r>
              <a:rPr lang="en-US" sz="800" dirty="0" smtClean="0"/>
              <a:t> (c) </a:t>
            </a:r>
            <a:r>
              <a:rPr lang="en-US" sz="800" dirty="0" err="1" smtClean="0"/>
              <a:t>YassinMrabet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132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042" y="262095"/>
            <a:ext cx="7886700" cy="1325563"/>
          </a:xfrm>
        </p:spPr>
        <p:txBody>
          <a:bodyPr/>
          <a:lstStyle/>
          <a:p>
            <a:r>
              <a:rPr lang="en-US" dirty="0" smtClean="0"/>
              <a:t>Protostomes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Lophotrochozoa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35778" cy="4351338"/>
          </a:xfrm>
        </p:spPr>
        <p:txBody>
          <a:bodyPr/>
          <a:lstStyle/>
          <a:p>
            <a:r>
              <a:rPr lang="en-US" dirty="0" smtClean="0"/>
              <a:t>A lot of the </a:t>
            </a:r>
            <a:r>
              <a:rPr lang="en-US" dirty="0" err="1" smtClean="0"/>
              <a:t>lophotrochozoans</a:t>
            </a:r>
            <a:r>
              <a:rPr lang="en-US" dirty="0" smtClean="0"/>
              <a:t> have a </a:t>
            </a:r>
            <a:r>
              <a:rPr lang="en-US" dirty="0" err="1" smtClean="0"/>
              <a:t>lophophore</a:t>
            </a:r>
            <a:endParaRPr lang="en-US" dirty="0" smtClean="0"/>
          </a:p>
          <a:p>
            <a:pPr lvl="2"/>
            <a:r>
              <a:rPr lang="en-US" dirty="0" smtClean="0"/>
              <a:t>Used to filter feed and used in gas exchange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A lot have a larval form called a </a:t>
            </a:r>
            <a:r>
              <a:rPr lang="en-US" dirty="0" err="1" smtClean="0"/>
              <a:t>trochophore</a:t>
            </a:r>
            <a:r>
              <a:rPr lang="en-US" dirty="0" smtClean="0"/>
              <a:t> larvae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92" y="1587658"/>
            <a:ext cx="2092595" cy="262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1765" y="6326029"/>
            <a:ext cx="26965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b="1" dirty="0">
                <a:hlinkClick r:id="rId3"/>
              </a:rPr>
              <a:t>Flustrellidra </a:t>
            </a:r>
            <a:r>
              <a:rPr lang="en-US" sz="800" b="1" dirty="0" err="1">
                <a:hlinkClick r:id="rId3"/>
              </a:rPr>
              <a:t>hispida</a:t>
            </a:r>
            <a:r>
              <a:rPr lang="en-US" sz="800" b="1" dirty="0">
                <a:hlinkClick r:id="rId3"/>
              </a:rPr>
              <a:t> 2090a</a:t>
            </a:r>
            <a:r>
              <a:rPr lang="en-US" sz="800" dirty="0" smtClean="0">
                <a:hlinkClick r:id="rId3"/>
              </a:rPr>
              <a:t> </a:t>
            </a:r>
            <a:r>
              <a:rPr lang="en-US" sz="800" dirty="0" smtClean="0"/>
              <a:t>(c) </a:t>
            </a:r>
            <a:r>
              <a:rPr lang="en-US" sz="800" dirty="0" err="1" smtClean="0"/>
              <a:t>Arruz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91" y="4161509"/>
            <a:ext cx="2092595" cy="255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1765" y="6541473"/>
            <a:ext cx="30348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b="1" dirty="0" smtClean="0">
                <a:hlinkClick r:id="rId6"/>
              </a:rPr>
              <a:t>Spinuculid </a:t>
            </a:r>
            <a:r>
              <a:rPr lang="en-US" sz="800" b="1" dirty="0" err="1" smtClean="0">
                <a:hlinkClick r:id="rId6"/>
              </a:rPr>
              <a:t>Trochophore</a:t>
            </a:r>
            <a:r>
              <a:rPr lang="en-US" sz="800" b="1" dirty="0" smtClean="0">
                <a:hlinkClick r:id="rId6"/>
              </a:rPr>
              <a:t> Larvae</a:t>
            </a:r>
            <a:r>
              <a:rPr lang="en-US" sz="800" dirty="0" smtClean="0">
                <a:hlinkClick r:id="rId6"/>
              </a:rPr>
              <a:t> </a:t>
            </a:r>
            <a:r>
              <a:rPr lang="en-US" sz="800" dirty="0" smtClean="0"/>
              <a:t>(c) M Ready,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862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Protostomes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Lophotrochozoa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Rotifera</a:t>
            </a:r>
            <a:endParaRPr lang="en-US" dirty="0" smtClean="0"/>
          </a:p>
          <a:p>
            <a:pPr lvl="2"/>
            <a:r>
              <a:rPr lang="en-US" dirty="0" smtClean="0"/>
              <a:t>Microscopic animals – part of the zooplankton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61" y="2844413"/>
            <a:ext cx="4427080" cy="376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37224" y="6642556"/>
            <a:ext cx="4982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b="1" dirty="0">
                <a:hlinkClick r:id="rId3"/>
              </a:rPr>
              <a:t>Pair of Rotifers, likely </a:t>
            </a:r>
            <a:r>
              <a:rPr lang="en-US" sz="800" b="1" dirty="0" err="1">
                <a:hlinkClick r:id="rId3"/>
              </a:rPr>
              <a:t>Euchlanis</a:t>
            </a:r>
            <a:r>
              <a:rPr lang="en-US" sz="800" b="1" dirty="0">
                <a:hlinkClick r:id="rId3"/>
              </a:rPr>
              <a:t>, from Northeast US Pond sample </a:t>
            </a:r>
            <a:r>
              <a:rPr lang="en-US" sz="800" dirty="0" smtClean="0"/>
              <a:t>(c) Matthew A Robinson,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244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Protostomes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Lophotrochozoan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2586"/>
            <a:ext cx="7886700" cy="4644377"/>
          </a:xfrm>
        </p:spPr>
        <p:txBody>
          <a:bodyPr/>
          <a:lstStyle/>
          <a:p>
            <a:r>
              <a:rPr lang="en-US" dirty="0" smtClean="0"/>
              <a:t>Phylum Nemertea- ribbon worms</a:t>
            </a:r>
          </a:p>
          <a:p>
            <a:pPr lvl="2"/>
            <a:r>
              <a:rPr lang="en-US" dirty="0" smtClean="0"/>
              <a:t>Named after Greek sea-nymph </a:t>
            </a:r>
            <a:r>
              <a:rPr lang="en-US" dirty="0" err="1" smtClean="0"/>
              <a:t>Nemertes</a:t>
            </a:r>
            <a:endParaRPr lang="en-US" dirty="0" smtClean="0"/>
          </a:p>
          <a:p>
            <a:pPr lvl="2"/>
            <a:r>
              <a:rPr lang="en-US" dirty="0"/>
              <a:t>Watch 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www.youtube.com/watch?v=55wChToy5fM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1" y="3097903"/>
            <a:ext cx="4243375" cy="319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46317" y="6642556"/>
            <a:ext cx="28504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b="1" dirty="0" smtClean="0">
                <a:hlinkClick r:id="rId4"/>
              </a:rPr>
              <a:t>Nemertea Reunion </a:t>
            </a:r>
            <a:r>
              <a:rPr lang="en-US" sz="800" dirty="0" smtClean="0"/>
              <a:t>(c) </a:t>
            </a:r>
            <a:r>
              <a:rPr lang="en-US" sz="800" dirty="0"/>
              <a:t>Philippe </a:t>
            </a:r>
            <a:r>
              <a:rPr lang="en-US" sz="800" dirty="0" err="1"/>
              <a:t>Bourjon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5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6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Protostomes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Lophotrochozoa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Mollusca</a:t>
            </a:r>
          </a:p>
          <a:p>
            <a:pPr lvl="2"/>
            <a:r>
              <a:rPr lang="en-US" dirty="0" smtClean="0"/>
              <a:t>Latin “</a:t>
            </a:r>
            <a:r>
              <a:rPr lang="en-US" dirty="0" err="1" smtClean="0"/>
              <a:t>mollis</a:t>
            </a:r>
            <a:r>
              <a:rPr lang="en-US" dirty="0" smtClean="0"/>
              <a:t>” = soft bodied</a:t>
            </a:r>
          </a:p>
          <a:p>
            <a:pPr lvl="2"/>
            <a:r>
              <a:rPr lang="en-US" dirty="0" smtClean="0"/>
              <a:t>Predominantly marine</a:t>
            </a:r>
          </a:p>
          <a:p>
            <a:pPr lvl="2"/>
            <a:r>
              <a:rPr lang="en-US" dirty="0" smtClean="0"/>
              <a:t>Body plan: mantle (secretes shell), muscular foot, visceral mass (where the organs are)</a:t>
            </a:r>
          </a:p>
          <a:p>
            <a:pPr lvl="2"/>
            <a:r>
              <a:rPr lang="en-US" dirty="0" smtClean="0"/>
              <a:t>Complete digestive system</a:t>
            </a:r>
          </a:p>
          <a:p>
            <a:pPr lvl="2"/>
            <a:r>
              <a:rPr lang="en-US" dirty="0" smtClean="0"/>
              <a:t>Have gills for respiration</a:t>
            </a:r>
          </a:p>
          <a:p>
            <a:pPr lvl="2"/>
            <a:r>
              <a:rPr lang="en-US" dirty="0" smtClean="0"/>
              <a:t>Open circulatory system (except for the cephalopods that have a closed circulatory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Mollusca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Polyplacophora</a:t>
            </a:r>
            <a:endParaRPr lang="en-US" dirty="0" smtClean="0"/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Gastropoda</a:t>
            </a:r>
            <a:endParaRPr lang="en-US" dirty="0" smtClean="0"/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Bivalvia</a:t>
            </a:r>
            <a:endParaRPr lang="en-US" dirty="0" smtClean="0"/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Cephalopoda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Polyplacophora</a:t>
            </a:r>
            <a:endParaRPr lang="en-US" dirty="0" smtClean="0"/>
          </a:p>
          <a:p>
            <a:pPr lvl="2"/>
            <a:r>
              <a:rPr lang="en-US" dirty="0" smtClean="0"/>
              <a:t>Many plates</a:t>
            </a:r>
          </a:p>
          <a:p>
            <a:pPr lvl="2"/>
            <a:r>
              <a:rPr lang="en-US" dirty="0" smtClean="0"/>
              <a:t>Have a radula to scrap algae off rocks</a:t>
            </a:r>
            <a:endParaRPr lang="en-US" dirty="0"/>
          </a:p>
        </p:txBody>
      </p:sp>
      <p:pic>
        <p:nvPicPr>
          <p:cNvPr id="4098" name="Picture 2" descr="The photo shows a chiton, which has an oval body with plate-like armor divided into segmen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1" y="3083327"/>
            <a:ext cx="5087155" cy="337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7973" y="6539525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199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23493"/>
            <a:ext cx="7886700" cy="4953470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Gastropoda</a:t>
            </a:r>
            <a:endParaRPr lang="en-US" dirty="0" smtClean="0"/>
          </a:p>
          <a:p>
            <a:pPr lvl="2"/>
            <a:r>
              <a:rPr lang="en-US" dirty="0" smtClean="0"/>
              <a:t>Greek “</a:t>
            </a:r>
            <a:r>
              <a:rPr lang="en-US" dirty="0" err="1" smtClean="0"/>
              <a:t>gastros</a:t>
            </a:r>
            <a:r>
              <a:rPr lang="en-US" dirty="0" smtClean="0"/>
              <a:t>” = stomach; “</a:t>
            </a:r>
            <a:r>
              <a:rPr lang="en-US" dirty="0" err="1" smtClean="0"/>
              <a:t>podas</a:t>
            </a:r>
            <a:r>
              <a:rPr lang="en-US" dirty="0" smtClean="0"/>
              <a:t>” = foot</a:t>
            </a:r>
          </a:p>
          <a:p>
            <a:pPr lvl="2"/>
            <a:r>
              <a:rPr lang="en-US" dirty="0" smtClean="0"/>
              <a:t>Snails, slugs (slugs don’t have a shell), conchs, nudibranchs</a:t>
            </a:r>
            <a:endParaRPr lang="en-US" dirty="0"/>
          </a:p>
        </p:txBody>
      </p:sp>
      <p:pic>
        <p:nvPicPr>
          <p:cNvPr id="6146" name="Picture 2" descr="The photo on the left shows a land snail with a coiled shell and long tentacles. The photo on the right shows a slug, which looks like a snail without a shel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2" y="2975019"/>
            <a:ext cx="7319076" cy="304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6593" y="6311899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364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61" y="885467"/>
            <a:ext cx="7886700" cy="4351338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Bivalvia</a:t>
            </a:r>
            <a:endParaRPr lang="en-US" dirty="0" smtClean="0"/>
          </a:p>
          <a:p>
            <a:pPr lvl="2"/>
            <a:r>
              <a:rPr lang="en-US" dirty="0" smtClean="0"/>
              <a:t>Clams, oysters, scallops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3" y="2117869"/>
            <a:ext cx="6569229" cy="433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3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3639"/>
            <a:ext cx="7886700" cy="5713324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err="1" smtClean="0"/>
              <a:t>Cephalopoda</a:t>
            </a:r>
            <a:r>
              <a:rPr lang="en-US" dirty="0" smtClean="0"/>
              <a:t> – “head-foot”</a:t>
            </a:r>
          </a:p>
          <a:p>
            <a:pPr lvl="2"/>
            <a:r>
              <a:rPr lang="en-US" dirty="0" smtClean="0"/>
              <a:t>Octopus, squid, nautilus</a:t>
            </a:r>
          </a:p>
          <a:p>
            <a:pPr lvl="2"/>
            <a:r>
              <a:rPr lang="en-US" dirty="0" smtClean="0"/>
              <a:t>Most unique group of </a:t>
            </a:r>
            <a:r>
              <a:rPr lang="en-US" dirty="0" err="1" smtClean="0"/>
              <a:t>molluscs</a:t>
            </a:r>
            <a:endParaRPr lang="en-US" dirty="0" smtClean="0"/>
          </a:p>
          <a:p>
            <a:pPr lvl="4"/>
            <a:r>
              <a:rPr lang="en-US" dirty="0" smtClean="0"/>
              <a:t>Closed circulatory system</a:t>
            </a:r>
          </a:p>
          <a:p>
            <a:pPr lvl="4"/>
            <a:r>
              <a:rPr lang="en-US" dirty="0" smtClean="0"/>
              <a:t>“intelligent” group of invertebrates</a:t>
            </a:r>
          </a:p>
          <a:p>
            <a:pPr lvl="4"/>
            <a:r>
              <a:rPr lang="en-US" dirty="0"/>
              <a:t>Watch 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www.youtube.com/watch?v=S0Bal56bF2E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 descr="Part a shows a nautilus with a coiled, brown-and-white striped shell. Tentacles stick out from the front end. Part b shows a cuttlefish wish a squat body and short tentacles that blends into its surroundings. Part c shows a reef squid with an eye located behind its long beak. Long, thick tentacles project back from the body. Part d shows an octopus with bright blue rings all over its bod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25" b="56048"/>
          <a:stretch/>
        </p:blipFill>
        <p:spPr bwMode="auto">
          <a:xfrm>
            <a:off x="628650" y="3016239"/>
            <a:ext cx="3956229" cy="311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rt a shows a nautilus with a coiled, brown-and-white striped shell. Tentacles stick out from the front end. Part b shows a cuttlefish wish a squat body and short tentacles that blends into its surroundings. Part c shows a reef squid with an eye located behind its long beak. Long, thick tentacles project back from the body. Part d shows an octopus with bright blue rings all over its bod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0" t="51569" b="5806"/>
          <a:stretch/>
        </p:blipFill>
        <p:spPr bwMode="auto">
          <a:xfrm>
            <a:off x="4778063" y="3016239"/>
            <a:ext cx="4125652" cy="311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6593" y="6311899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4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580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36" y="120471"/>
            <a:ext cx="7886700" cy="793929"/>
          </a:xfrm>
        </p:spPr>
        <p:txBody>
          <a:bodyPr/>
          <a:lstStyle/>
          <a:p>
            <a:r>
              <a:rPr lang="en-US" dirty="0" smtClean="0"/>
              <a:t>Invertebrates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980"/>
            <a:ext cx="7886700" cy="4579983"/>
          </a:xfrm>
        </p:spPr>
        <p:txBody>
          <a:bodyPr/>
          <a:lstStyle/>
          <a:p>
            <a:r>
              <a:rPr lang="en-US" dirty="0" smtClean="0"/>
              <a:t>All of the animals without vertebrate</a:t>
            </a:r>
          </a:p>
          <a:p>
            <a:r>
              <a:rPr lang="en-US" dirty="0" smtClean="0"/>
              <a:t>About 97% of all the animals on Earth</a:t>
            </a:r>
          </a:p>
          <a:p>
            <a:r>
              <a:rPr lang="en-US" dirty="0" smtClean="0"/>
              <a:t>Many are aquatic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63" y="170107"/>
            <a:ext cx="7886700" cy="1325563"/>
          </a:xfrm>
        </p:spPr>
        <p:txBody>
          <a:bodyPr/>
          <a:lstStyle/>
          <a:p>
            <a:r>
              <a:rPr lang="en-US" dirty="0" smtClean="0"/>
              <a:t>Protostomes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Lophotrochozoa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893" y="1495670"/>
            <a:ext cx="7886700" cy="4351338"/>
          </a:xfrm>
        </p:spPr>
        <p:txBody>
          <a:bodyPr/>
          <a:lstStyle/>
          <a:p>
            <a:r>
              <a:rPr lang="en-US" dirty="0" smtClean="0"/>
              <a:t>Phylum Annelida</a:t>
            </a:r>
          </a:p>
          <a:p>
            <a:pPr lvl="1"/>
            <a:r>
              <a:rPr lang="en-US" dirty="0" smtClean="0"/>
              <a:t>Latin “annulus” = little ring</a:t>
            </a:r>
          </a:p>
          <a:p>
            <a:pPr lvl="1"/>
            <a:r>
              <a:rPr lang="en-US" dirty="0" smtClean="0"/>
              <a:t>Segmented worms – repeated body segments</a:t>
            </a:r>
          </a:p>
          <a:p>
            <a:pPr lvl="1"/>
            <a:r>
              <a:rPr lang="en-US" dirty="0" smtClean="0"/>
              <a:t>Most advanced worms</a:t>
            </a:r>
          </a:p>
          <a:p>
            <a:pPr lvl="1"/>
            <a:r>
              <a:rPr lang="en-US" dirty="0" smtClean="0"/>
              <a:t>Complete digestive system</a:t>
            </a:r>
          </a:p>
          <a:p>
            <a:pPr lvl="1"/>
            <a:r>
              <a:rPr lang="en-US" dirty="0" smtClean="0"/>
              <a:t>Closed circulatory system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572" b="15185"/>
          <a:stretch/>
        </p:blipFill>
        <p:spPr>
          <a:xfrm>
            <a:off x="1790163" y="3916863"/>
            <a:ext cx="6558566" cy="284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5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01521"/>
            <a:ext cx="7886700" cy="5275442"/>
          </a:xfrm>
        </p:spPr>
        <p:txBody>
          <a:bodyPr/>
          <a:lstStyle/>
          <a:p>
            <a:r>
              <a:rPr lang="en-US" dirty="0" smtClean="0"/>
              <a:t>Phylum Annelida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Oligiochaeta</a:t>
            </a:r>
            <a:r>
              <a:rPr lang="en-US" dirty="0" smtClean="0"/>
              <a:t> – earthworm</a:t>
            </a:r>
          </a:p>
          <a:p>
            <a:pPr lvl="3"/>
            <a:r>
              <a:rPr lang="en-US" dirty="0" smtClean="0"/>
              <a:t>Latin “</a:t>
            </a:r>
            <a:r>
              <a:rPr lang="en-US" dirty="0" err="1" smtClean="0"/>
              <a:t>oligos</a:t>
            </a:r>
            <a:r>
              <a:rPr lang="en-US" dirty="0" smtClean="0"/>
              <a:t>” = few, “chaeta” = bristles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Hirudinea</a:t>
            </a:r>
            <a:r>
              <a:rPr lang="en-US" dirty="0" smtClean="0"/>
              <a:t> – leeches</a:t>
            </a:r>
          </a:p>
          <a:p>
            <a:pPr lvl="3"/>
            <a:r>
              <a:rPr lang="en-US" dirty="0" smtClean="0"/>
              <a:t>Latin “</a:t>
            </a:r>
            <a:r>
              <a:rPr lang="en-US" dirty="0" err="1" smtClean="0"/>
              <a:t>hirudo</a:t>
            </a:r>
            <a:r>
              <a:rPr lang="en-US" dirty="0" smtClean="0"/>
              <a:t>” = leech</a:t>
            </a:r>
          </a:p>
          <a:p>
            <a:pPr lvl="2"/>
            <a:r>
              <a:rPr lang="en-US" dirty="0" smtClean="0"/>
              <a:t>Class Polychaeta – marine worms</a:t>
            </a:r>
            <a:endParaRPr lang="en-US" dirty="0"/>
          </a:p>
        </p:txBody>
      </p:sp>
      <p:pic>
        <p:nvPicPr>
          <p:cNvPr id="8194" name="Picture 2" descr="Part a shows an earthworm, and part b shows a large leech trying to latch onto a person’s hand. Part c shows a worm on that is anchored to the ocean floor. Featherlike appendages extend from the tube-like bod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8" y="3580327"/>
            <a:ext cx="8508099" cy="221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6593" y="6311899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67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 smtClean="0"/>
          </a:p>
          <a:p>
            <a:pPr lvl="2"/>
            <a:r>
              <a:rPr lang="en-US" dirty="0" smtClean="0"/>
              <a:t>Huge group of animals</a:t>
            </a:r>
          </a:p>
          <a:p>
            <a:pPr lvl="3"/>
            <a:r>
              <a:rPr lang="en-US" dirty="0" smtClean="0"/>
              <a:t>Includes the Arthropods and Nematodes</a:t>
            </a:r>
          </a:p>
          <a:p>
            <a:pPr lvl="3"/>
            <a:r>
              <a:rPr lang="en-US" dirty="0" smtClean="0"/>
              <a:t>External covering called cuticle that molts - </a:t>
            </a:r>
            <a:r>
              <a:rPr lang="en-US" dirty="0" err="1" smtClean="0"/>
              <a:t>ecdysis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67" y="257404"/>
            <a:ext cx="7886700" cy="1325563"/>
          </a:xfrm>
        </p:spPr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2967"/>
            <a:ext cx="7886700" cy="4593996"/>
          </a:xfrm>
        </p:spPr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Nematoda</a:t>
            </a:r>
            <a:endParaRPr lang="en-US" dirty="0" smtClean="0"/>
          </a:p>
          <a:p>
            <a:pPr lvl="2"/>
            <a:r>
              <a:rPr lang="en-US" dirty="0" smtClean="0"/>
              <a:t>Greek “</a:t>
            </a:r>
            <a:r>
              <a:rPr lang="en-US" dirty="0" err="1" smtClean="0"/>
              <a:t>nematos</a:t>
            </a:r>
            <a:r>
              <a:rPr lang="en-US" dirty="0" smtClean="0"/>
              <a:t>” = thread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pseudocoelomates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Many are parasitic (complex life cycles)</a:t>
            </a:r>
          </a:p>
          <a:p>
            <a:pPr lvl="2"/>
            <a:r>
              <a:rPr lang="en-US" dirty="0" smtClean="0"/>
              <a:t>Why are C </a:t>
            </a:r>
            <a:r>
              <a:rPr lang="en-US" dirty="0" err="1" smtClean="0"/>
              <a:t>elegans</a:t>
            </a:r>
            <a:r>
              <a:rPr lang="en-US" dirty="0" smtClean="0"/>
              <a:t> used for research? – watch </a:t>
            </a:r>
            <a:r>
              <a:rPr lang="en-US" dirty="0"/>
              <a:t>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www.youtube.com/watch?v=ADiGY5jyNmk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5" y="3864747"/>
            <a:ext cx="3670479" cy="255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2275" y="6451321"/>
            <a:ext cx="2371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4"/>
              </a:rPr>
              <a:t>Asaris-suum</a:t>
            </a:r>
            <a:r>
              <a:rPr lang="en-US" sz="800" dirty="0" smtClean="0"/>
              <a:t> (c) Alan Walker,</a:t>
            </a:r>
            <a:r>
              <a:rPr lang="en-US" sz="800" dirty="0"/>
              <a:t> </a:t>
            </a:r>
            <a:r>
              <a:rPr lang="en-US" sz="800" u="sng" dirty="0">
                <a:hlinkClick r:id="rId5"/>
              </a:rPr>
              <a:t>Public domain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36" y="3861477"/>
            <a:ext cx="3913031" cy="255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6419621"/>
            <a:ext cx="30700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</a:t>
            </a:r>
            <a:r>
              <a:rPr lang="en-US" sz="800" b="1" dirty="0">
                <a:hlinkClick r:id="rId7"/>
              </a:rPr>
              <a:t>Dirofilaria-immitis-dog-heart</a:t>
            </a:r>
            <a:r>
              <a:rPr lang="en-US" sz="800" dirty="0" smtClean="0"/>
              <a:t> (c) Alan Walker,</a:t>
            </a:r>
            <a:r>
              <a:rPr lang="en-US" sz="800" dirty="0"/>
              <a:t> </a:t>
            </a:r>
            <a:r>
              <a:rPr lang="en-US" sz="800" u="sng" dirty="0">
                <a:hlinkClick r:id="rId5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668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05" y="133306"/>
            <a:ext cx="7886700" cy="1325563"/>
          </a:xfrm>
        </p:spPr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282"/>
            <a:ext cx="7886700" cy="30265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Greek “</a:t>
            </a:r>
            <a:r>
              <a:rPr lang="en-US" dirty="0" err="1" smtClean="0"/>
              <a:t>artho</a:t>
            </a:r>
            <a:r>
              <a:rPr lang="en-US" dirty="0" smtClean="0"/>
              <a:t>” = jointed; “</a:t>
            </a:r>
            <a:r>
              <a:rPr lang="en-US" dirty="0" err="1" smtClean="0"/>
              <a:t>poda</a:t>
            </a:r>
            <a:r>
              <a:rPr lang="en-US" dirty="0" smtClean="0"/>
              <a:t>” = legs</a:t>
            </a:r>
          </a:p>
          <a:p>
            <a:pPr lvl="2"/>
            <a:r>
              <a:rPr lang="en-US" dirty="0" smtClean="0"/>
              <a:t>This group dominates the animal kingdom</a:t>
            </a:r>
          </a:p>
          <a:p>
            <a:pPr lvl="2"/>
            <a:r>
              <a:rPr lang="en-US" dirty="0" smtClean="0"/>
              <a:t>Exoskeleton made of chitin</a:t>
            </a:r>
          </a:p>
          <a:p>
            <a:pPr lvl="3"/>
            <a:r>
              <a:rPr lang="en-US" dirty="0" smtClean="0"/>
              <a:t>Have muscles that are attached to exoskeleton</a:t>
            </a:r>
          </a:p>
          <a:p>
            <a:pPr lvl="2"/>
            <a:r>
              <a:rPr lang="en-US" dirty="0" smtClean="0"/>
              <a:t>Open circulatory system</a:t>
            </a:r>
          </a:p>
          <a:p>
            <a:pPr lvl="4"/>
            <a:r>
              <a:rPr lang="en-US" dirty="0" err="1" smtClean="0"/>
              <a:t>Hemocoel</a:t>
            </a:r>
            <a:r>
              <a:rPr lang="en-US" dirty="0" smtClean="0"/>
              <a:t> – cavity containing organs</a:t>
            </a:r>
          </a:p>
          <a:p>
            <a:pPr lvl="2"/>
            <a:r>
              <a:rPr lang="en-US" dirty="0" smtClean="0"/>
              <a:t>Respiration:</a:t>
            </a:r>
          </a:p>
          <a:p>
            <a:pPr lvl="4"/>
            <a:r>
              <a:rPr lang="en-US" dirty="0" smtClean="0"/>
              <a:t>Gills found in crustaceans</a:t>
            </a:r>
          </a:p>
          <a:p>
            <a:pPr lvl="4"/>
            <a:r>
              <a:rPr lang="en-US" dirty="0" smtClean="0"/>
              <a:t>Tracheae (tubes) in insects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7" y="4378817"/>
            <a:ext cx="2641759" cy="228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38567" y="6658953"/>
            <a:ext cx="2175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Abdomen</a:t>
            </a:r>
            <a:r>
              <a:rPr lang="en-US" sz="800" dirty="0" smtClean="0"/>
              <a:t> (c) </a:t>
            </a:r>
            <a:r>
              <a:rPr lang="en-US" sz="800" dirty="0" err="1" smtClean="0"/>
              <a:t>Foresman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4168102"/>
            <a:ext cx="3321134" cy="249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4276" y="6642556"/>
            <a:ext cx="24545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6"/>
              </a:rPr>
              <a:t>Anatomy of a Shrimp 2 </a:t>
            </a:r>
            <a:r>
              <a:rPr lang="en-US" sz="800" dirty="0" smtClean="0"/>
              <a:t>(c) JCD,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609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Hexapoda</a:t>
            </a:r>
            <a:endParaRPr lang="en-US" dirty="0" smtClean="0"/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Myriapoda</a:t>
            </a:r>
            <a:endParaRPr lang="en-US" dirty="0" smtClean="0"/>
          </a:p>
          <a:p>
            <a:pPr lvl="2"/>
            <a:r>
              <a:rPr lang="en-US" dirty="0" smtClean="0"/>
              <a:t>Subphylum Crustacea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Chelicerata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3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Hexapoda</a:t>
            </a:r>
            <a:r>
              <a:rPr lang="en-US" dirty="0" smtClean="0"/>
              <a:t> – 6 legs, includes the insects</a:t>
            </a:r>
          </a:p>
          <a:p>
            <a:pPr lvl="2"/>
            <a:r>
              <a:rPr lang="en-US" dirty="0" smtClean="0"/>
              <a:t>Respiration – openings (spiracles) in exoskeleton lead to tubes (tracheae) that branch through body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553726"/>
            <a:ext cx="4364375" cy="248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8650" y="6560387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81" y="4335850"/>
            <a:ext cx="3021169" cy="15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Myriapoda</a:t>
            </a:r>
            <a:r>
              <a:rPr lang="en-US" dirty="0" smtClean="0"/>
              <a:t> (Greek “</a:t>
            </a:r>
            <a:r>
              <a:rPr lang="en-US" dirty="0" err="1" smtClean="0"/>
              <a:t>murias</a:t>
            </a:r>
            <a:r>
              <a:rPr lang="en-US" dirty="0" smtClean="0"/>
              <a:t>” = thousand)</a:t>
            </a:r>
          </a:p>
          <a:p>
            <a:pPr lvl="4"/>
            <a:r>
              <a:rPr lang="en-US" dirty="0" err="1" smtClean="0"/>
              <a:t>Chilopods</a:t>
            </a:r>
            <a:r>
              <a:rPr lang="en-US" dirty="0" smtClean="0"/>
              <a:t> – centipedes (1 set of legs per segment)</a:t>
            </a:r>
          </a:p>
          <a:p>
            <a:pPr lvl="6"/>
            <a:r>
              <a:rPr lang="en-US" dirty="0" smtClean="0"/>
              <a:t>carnivores</a:t>
            </a:r>
          </a:p>
          <a:p>
            <a:pPr lvl="4"/>
            <a:r>
              <a:rPr lang="en-US" dirty="0" err="1" smtClean="0"/>
              <a:t>Diplopoda</a:t>
            </a:r>
            <a:r>
              <a:rPr lang="en-US" dirty="0" smtClean="0"/>
              <a:t> – millipedes (2 sets of legs per segment)</a:t>
            </a:r>
          </a:p>
          <a:p>
            <a:pPr lvl="6"/>
            <a:r>
              <a:rPr lang="en-US" dirty="0" smtClean="0"/>
              <a:t>herbivores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13" y="4241895"/>
            <a:ext cx="3316224" cy="220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1" y="4241895"/>
            <a:ext cx="4069400" cy="220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8650" y="6560387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4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126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Subphylum Crustacea</a:t>
            </a:r>
          </a:p>
          <a:p>
            <a:pPr lvl="2"/>
            <a:r>
              <a:rPr lang="en-US" dirty="0" smtClean="0"/>
              <a:t>Mostly aquatic</a:t>
            </a:r>
          </a:p>
          <a:p>
            <a:pPr lvl="2"/>
            <a:r>
              <a:rPr lang="en-US" dirty="0" smtClean="0"/>
              <a:t>Respiration – gills</a:t>
            </a:r>
          </a:p>
          <a:p>
            <a:pPr lvl="2"/>
            <a:r>
              <a:rPr lang="en-US" dirty="0" smtClean="0"/>
              <a:t>Covering is referred to as a carapace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9" y="3677060"/>
            <a:ext cx="7167362" cy="296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92290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096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65915"/>
            <a:ext cx="7886700" cy="5211048"/>
          </a:xfrm>
        </p:spPr>
        <p:txBody>
          <a:bodyPr/>
          <a:lstStyle/>
          <a:p>
            <a:r>
              <a:rPr lang="en-US" dirty="0" smtClean="0"/>
              <a:t>Subphylum Crustacea </a:t>
            </a:r>
          </a:p>
          <a:p>
            <a:pPr lvl="2"/>
            <a:r>
              <a:rPr lang="en-US" dirty="0" smtClean="0"/>
              <a:t>Giant </a:t>
            </a:r>
            <a:r>
              <a:rPr lang="en-US" dirty="0"/>
              <a:t>isopod – watch 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www.youtube.com/watch?v=L5lrbcLX_rw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Largest </a:t>
            </a:r>
            <a:r>
              <a:rPr lang="en-US" dirty="0"/>
              <a:t>land crab: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www.youtube.com/watch?v=Z_mq_63fEdI</a:t>
            </a:r>
            <a:r>
              <a:rPr lang="en-US" dirty="0" smtClean="0"/>
              <a:t> 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r>
              <a:rPr lang="en-US" dirty="0" smtClean="0"/>
              <a:t>Larval form in this group is mainly the </a:t>
            </a:r>
            <a:r>
              <a:rPr lang="en-US" dirty="0" err="1" smtClean="0"/>
              <a:t>naupilus</a:t>
            </a:r>
            <a:r>
              <a:rPr lang="en-US" dirty="0" smtClean="0"/>
              <a:t> larvae</a:t>
            </a:r>
            <a:endParaRPr lang="en-US" dirty="0"/>
          </a:p>
        </p:txBody>
      </p:sp>
      <p:pic>
        <p:nvPicPr>
          <p:cNvPr id="9218" name="Picture 2" descr="Micrograph a shows a shrimp nauplius larva, which has a teardrop-shaped body with tentacles and long, frilly arms at the wide end. Micrograph b shows a barnacle cypris larva, which is similar in shape to a clam. Micrograph c shows green crab zoea larva, which resembles a shrimp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20" b="8637"/>
          <a:stretch/>
        </p:blipFill>
        <p:spPr bwMode="auto">
          <a:xfrm>
            <a:off x="3477296" y="4203656"/>
            <a:ext cx="1751527" cy="218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2290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5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669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47" y="159065"/>
            <a:ext cx="7886700" cy="871246"/>
          </a:xfrm>
        </p:spPr>
        <p:txBody>
          <a:bodyPr/>
          <a:lstStyle/>
          <a:p>
            <a:r>
              <a:rPr lang="en-US" dirty="0" smtClean="0"/>
              <a:t>Let’s talk about a few terms: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0311"/>
            <a:ext cx="7886700" cy="514665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Parazoa</a:t>
            </a:r>
            <a:r>
              <a:rPr lang="en-US" dirty="0" smtClean="0"/>
              <a:t> </a:t>
            </a:r>
            <a:r>
              <a:rPr lang="en-US" sz="1700" dirty="0" smtClean="0"/>
              <a:t>(“beside the animals”) </a:t>
            </a:r>
            <a:r>
              <a:rPr lang="en-US" dirty="0" smtClean="0"/>
              <a:t>– no true embryonic tissues</a:t>
            </a:r>
          </a:p>
          <a:p>
            <a:pPr lvl="1"/>
            <a:r>
              <a:rPr lang="en-US" dirty="0" smtClean="0"/>
              <a:t>Sponges</a:t>
            </a:r>
          </a:p>
          <a:p>
            <a:pPr lvl="1"/>
            <a:r>
              <a:rPr lang="en-US" dirty="0" smtClean="0"/>
              <a:t>Symmetry – asymmetrical (no symmetry)</a:t>
            </a:r>
          </a:p>
          <a:p>
            <a:r>
              <a:rPr lang="en-US" dirty="0" err="1" smtClean="0"/>
              <a:t>Eumetazoa</a:t>
            </a:r>
            <a:r>
              <a:rPr lang="en-US" dirty="0" smtClean="0"/>
              <a:t> (</a:t>
            </a:r>
            <a:r>
              <a:rPr lang="en-US" dirty="0" err="1" smtClean="0"/>
              <a:t>Metazoa</a:t>
            </a:r>
            <a:r>
              <a:rPr lang="en-US" dirty="0" smtClean="0"/>
              <a:t>) – true embryonic tissues</a:t>
            </a:r>
          </a:p>
          <a:p>
            <a:pPr lvl="1"/>
            <a:r>
              <a:rPr lang="en-US" dirty="0" smtClean="0"/>
              <a:t>All other animals (except sponges)</a:t>
            </a:r>
          </a:p>
          <a:p>
            <a:pPr lvl="1"/>
            <a:r>
              <a:rPr lang="en-US" dirty="0" smtClean="0"/>
              <a:t>Symmetry: </a:t>
            </a:r>
          </a:p>
          <a:p>
            <a:pPr lvl="3"/>
            <a:r>
              <a:rPr lang="en-US" dirty="0" smtClean="0"/>
              <a:t>Radial Symmetry</a:t>
            </a:r>
          </a:p>
          <a:p>
            <a:pPr lvl="4"/>
            <a:r>
              <a:rPr lang="en-US" dirty="0" smtClean="0"/>
              <a:t>Diploblastic – 2 embryonic tissues (endoderm and ectoderm)</a:t>
            </a:r>
          </a:p>
          <a:p>
            <a:pPr lvl="4"/>
            <a:r>
              <a:rPr lang="en-US" dirty="0" smtClean="0"/>
              <a:t>Cnidarians and Ctenophores</a:t>
            </a:r>
          </a:p>
          <a:p>
            <a:pPr lvl="3"/>
            <a:r>
              <a:rPr lang="en-US" dirty="0" smtClean="0"/>
              <a:t>Bilateral Symmetry </a:t>
            </a:r>
          </a:p>
          <a:p>
            <a:pPr lvl="4"/>
            <a:r>
              <a:rPr lang="en-US" dirty="0" smtClean="0"/>
              <a:t>Triploblastic – 3 embryonic tissues (endoderm, mesoderm, ectoderm)</a:t>
            </a:r>
          </a:p>
          <a:p>
            <a:pPr lvl="4"/>
            <a:r>
              <a:rPr lang="en-US" dirty="0" smtClean="0"/>
              <a:t>3 main groups:</a:t>
            </a:r>
          </a:p>
          <a:p>
            <a:pPr lvl="6"/>
            <a:r>
              <a:rPr lang="en-US" dirty="0" smtClean="0"/>
              <a:t>Platyhelminthes</a:t>
            </a:r>
          </a:p>
          <a:p>
            <a:pPr lvl="6"/>
            <a:r>
              <a:rPr lang="en-US" dirty="0" smtClean="0"/>
              <a:t>Protostomes – mouth first</a:t>
            </a:r>
          </a:p>
          <a:p>
            <a:pPr lvl="6"/>
            <a:r>
              <a:rPr lang="en-US" dirty="0" smtClean="0"/>
              <a:t>Deuterostomes – anus first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12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Protostome</a:t>
            </a:r>
            <a:br>
              <a:rPr lang="en-US" dirty="0" smtClean="0"/>
            </a:br>
            <a:r>
              <a:rPr lang="en-US" dirty="0" err="1" smtClean="0"/>
              <a:t>Superphylum</a:t>
            </a:r>
            <a:r>
              <a:rPr lang="en-US" dirty="0" smtClean="0"/>
              <a:t> </a:t>
            </a:r>
            <a:r>
              <a:rPr lang="en-US" dirty="0" err="1" smtClean="0"/>
              <a:t>Ecdysozoa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Arthropoda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Chelicerata</a:t>
            </a:r>
            <a:r>
              <a:rPr lang="en-US" dirty="0" smtClean="0"/>
              <a:t> – spiders, horseshoe crabs</a:t>
            </a:r>
          </a:p>
          <a:p>
            <a:pPr lvl="2"/>
            <a:r>
              <a:rPr lang="en-US" dirty="0" smtClean="0"/>
              <a:t>Chelicerae – claw-like or fang-like mouth parts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3584962"/>
            <a:ext cx="4468969" cy="259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9497" y="6311899"/>
            <a:ext cx="25154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3"/>
              </a:rPr>
              <a:t>Spider Web </a:t>
            </a:r>
            <a:r>
              <a:rPr lang="en-US" sz="800" dirty="0" smtClean="0"/>
              <a:t>(c) </a:t>
            </a:r>
            <a:r>
              <a:rPr lang="en-US" sz="800" dirty="0" err="1" smtClean="0"/>
              <a:t>vastateparkstaff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88" y="3584961"/>
            <a:ext cx="3456002" cy="259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98373" y="6419621"/>
            <a:ext cx="36166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Caption: </a:t>
            </a:r>
            <a:r>
              <a:rPr lang="en-US" sz="800" dirty="0" smtClean="0">
                <a:hlinkClick r:id="rId6"/>
              </a:rPr>
              <a:t>The horseshoe crab looks like Darth Vader </a:t>
            </a:r>
            <a:r>
              <a:rPr lang="en-US" sz="800" dirty="0" smtClean="0"/>
              <a:t>(c) Adam </a:t>
            </a:r>
            <a:r>
              <a:rPr lang="en-US" sz="800" dirty="0" err="1" smtClean="0"/>
              <a:t>Sofen</a:t>
            </a:r>
            <a:r>
              <a:rPr lang="en-US" sz="800" dirty="0" smtClean="0"/>
              <a:t>,</a:t>
            </a:r>
            <a:r>
              <a:rPr lang="en-US" sz="800" dirty="0"/>
              <a:t> </a:t>
            </a:r>
            <a:r>
              <a:rPr lang="en-US" sz="800" u="sng" dirty="0">
                <a:hlinkClick r:id="rId4"/>
              </a:rPr>
              <a:t>Public domain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160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Image result for complete versus incomplete metamorph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22" y="815546"/>
            <a:ext cx="8620454" cy="547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0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 until this point, we’ve talked about the protostome animals</a:t>
            </a:r>
          </a:p>
          <a:p>
            <a:r>
              <a:rPr lang="en-US" dirty="0" smtClean="0"/>
              <a:t>We will now talk about the deuterostome animals</a:t>
            </a:r>
          </a:p>
          <a:p>
            <a:pPr lvl="2"/>
            <a:r>
              <a:rPr lang="en-US" dirty="0" smtClean="0"/>
              <a:t>Deuterostomes</a:t>
            </a:r>
          </a:p>
          <a:p>
            <a:pPr lvl="4"/>
            <a:r>
              <a:rPr lang="en-US" dirty="0" smtClean="0"/>
              <a:t>Echinoderms</a:t>
            </a:r>
          </a:p>
          <a:p>
            <a:pPr lvl="4"/>
            <a:r>
              <a:rPr lang="en-US" dirty="0" smtClean="0"/>
              <a:t>Chordates</a:t>
            </a:r>
          </a:p>
          <a:p>
            <a:pPr lvl="5"/>
            <a:r>
              <a:rPr lang="en-US" dirty="0" smtClean="0"/>
              <a:t>This chapter only deals with the invertebrate chordates</a:t>
            </a:r>
          </a:p>
          <a:p>
            <a:pPr lvl="5"/>
            <a:r>
              <a:rPr lang="en-US" dirty="0" smtClean="0"/>
              <a:t>The next chapter will deal with the Vertebrates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Deuterostome</a:t>
            </a:r>
            <a:br>
              <a:rPr lang="en-US" dirty="0" smtClean="0"/>
            </a:br>
            <a:r>
              <a:rPr lang="en-US" dirty="0" smtClean="0"/>
              <a:t>Phylum Echinodermata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Echinodermata</a:t>
            </a:r>
          </a:p>
          <a:p>
            <a:pPr lvl="2"/>
            <a:r>
              <a:rPr lang="en-US" dirty="0" err="1" smtClean="0"/>
              <a:t>Echino</a:t>
            </a:r>
            <a:r>
              <a:rPr lang="en-US" dirty="0" smtClean="0"/>
              <a:t> – “spiny”, derma – “skin”</a:t>
            </a:r>
          </a:p>
          <a:p>
            <a:pPr lvl="2"/>
            <a:r>
              <a:rPr lang="en-US" dirty="0" smtClean="0"/>
              <a:t>Adult echinoderms exhibit </a:t>
            </a:r>
            <a:r>
              <a:rPr lang="en-US" dirty="0" err="1" smtClean="0"/>
              <a:t>pentaradial</a:t>
            </a:r>
            <a:r>
              <a:rPr lang="en-US" dirty="0" smtClean="0"/>
              <a:t> symmetry </a:t>
            </a:r>
          </a:p>
          <a:p>
            <a:pPr lvl="2"/>
            <a:r>
              <a:rPr lang="en-US" dirty="0" smtClean="0"/>
              <a:t>Larval forms have bilateral symmetry</a:t>
            </a:r>
          </a:p>
          <a:p>
            <a:pPr lvl="2"/>
            <a:r>
              <a:rPr lang="en-US" dirty="0" smtClean="0"/>
              <a:t>Capable of regeneration</a:t>
            </a:r>
          </a:p>
          <a:p>
            <a:pPr lvl="2"/>
            <a:r>
              <a:rPr lang="en-US" dirty="0" smtClean="0"/>
              <a:t>Water vascular system</a:t>
            </a:r>
          </a:p>
          <a:p>
            <a:pPr lvl="2"/>
            <a:r>
              <a:rPr lang="en-US" dirty="0" smtClean="0"/>
              <a:t>Up until this point, we’ve seen further development of cephalization in the animals, but the Echinoderms lack a head region</a:t>
            </a:r>
          </a:p>
          <a:p>
            <a:pPr lvl="4"/>
            <a:r>
              <a:rPr lang="en-US" dirty="0" smtClean="0"/>
              <a:t>Do have a nerve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546"/>
            <a:ext cx="7886700" cy="6022417"/>
          </a:xfrm>
        </p:spPr>
        <p:txBody>
          <a:bodyPr/>
          <a:lstStyle/>
          <a:p>
            <a:r>
              <a:rPr lang="en-US" dirty="0" smtClean="0"/>
              <a:t>Phylum Echinodermata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Asteroidea</a:t>
            </a:r>
            <a:r>
              <a:rPr lang="en-US" dirty="0" smtClean="0"/>
              <a:t> – Sea Star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Ophiuroidea</a:t>
            </a:r>
            <a:r>
              <a:rPr lang="en-US" dirty="0" smtClean="0"/>
              <a:t> – brittle stars</a:t>
            </a:r>
          </a:p>
          <a:p>
            <a:pPr lvl="3"/>
            <a:r>
              <a:rPr lang="en-US" dirty="0" smtClean="0"/>
              <a:t>Greek “</a:t>
            </a:r>
            <a:r>
              <a:rPr lang="en-US" dirty="0" err="1" smtClean="0"/>
              <a:t>ophis</a:t>
            </a:r>
            <a:r>
              <a:rPr lang="en-US" dirty="0" smtClean="0"/>
              <a:t>” = snake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Echinoidea</a:t>
            </a:r>
            <a:r>
              <a:rPr lang="en-US" dirty="0" smtClean="0"/>
              <a:t> – sea urchins, sand dollars</a:t>
            </a:r>
          </a:p>
          <a:p>
            <a:pPr lvl="2"/>
            <a:r>
              <a:rPr lang="en-US" dirty="0" smtClean="0"/>
              <a:t>Class </a:t>
            </a:r>
            <a:r>
              <a:rPr lang="en-US" dirty="0" err="1" smtClean="0"/>
              <a:t>Crinoidea</a:t>
            </a:r>
            <a:r>
              <a:rPr lang="en-US" dirty="0" smtClean="0"/>
              <a:t> – sea lilies</a:t>
            </a:r>
          </a:p>
          <a:p>
            <a:pPr lvl="3"/>
            <a:r>
              <a:rPr lang="en-US" dirty="0" smtClean="0"/>
              <a:t>Greek “</a:t>
            </a:r>
            <a:r>
              <a:rPr lang="en-US" dirty="0" err="1" smtClean="0"/>
              <a:t>krinon</a:t>
            </a:r>
            <a:r>
              <a:rPr lang="en-US" dirty="0" smtClean="0"/>
              <a:t>” = </a:t>
            </a:r>
            <a:r>
              <a:rPr lang="en-US" dirty="0" err="1" smtClean="0"/>
              <a:t>lillies</a:t>
            </a:r>
            <a:endParaRPr lang="en-US" dirty="0" smtClean="0"/>
          </a:p>
          <a:p>
            <a:pPr lvl="2"/>
            <a:r>
              <a:rPr lang="en-US" dirty="0" smtClean="0"/>
              <a:t>Class Holothuroidea – sea cucumbers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3308870"/>
            <a:ext cx="5967512" cy="333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92290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90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55" y="553270"/>
            <a:ext cx="8364090" cy="5935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0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Deuterostomes</a:t>
            </a:r>
            <a:br>
              <a:rPr lang="en-US" dirty="0" smtClean="0"/>
            </a:br>
            <a:r>
              <a:rPr lang="en-US" dirty="0" smtClean="0"/>
              <a:t>Phylum Chordata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Chordata</a:t>
            </a:r>
          </a:p>
          <a:p>
            <a:pPr lvl="2"/>
            <a:r>
              <a:rPr lang="en-US" dirty="0" smtClean="0"/>
              <a:t>All chordates possess the following characteristics at some point during their life cycle.  Some of these traits might only be present during embryological development:</a:t>
            </a:r>
          </a:p>
          <a:p>
            <a:pPr lvl="4"/>
            <a:r>
              <a:rPr lang="en-US" dirty="0" smtClean="0"/>
              <a:t>Dorsal hollow nerve cord</a:t>
            </a:r>
          </a:p>
          <a:p>
            <a:pPr lvl="4"/>
            <a:r>
              <a:rPr lang="en-US" dirty="0" smtClean="0"/>
              <a:t>Notochord</a:t>
            </a:r>
          </a:p>
          <a:p>
            <a:pPr lvl="4"/>
            <a:r>
              <a:rPr lang="en-US" dirty="0" smtClean="0"/>
              <a:t>Post anal tail</a:t>
            </a:r>
          </a:p>
          <a:p>
            <a:pPr lvl="4"/>
            <a:r>
              <a:rPr lang="en-US" dirty="0" smtClean="0"/>
              <a:t>Pharyngeal gill slits</a:t>
            </a:r>
          </a:p>
          <a:p>
            <a:pPr lvl="4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40" y="4593541"/>
            <a:ext cx="3915016" cy="182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92290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576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Phylum Chordata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Urochordata</a:t>
            </a:r>
            <a:r>
              <a:rPr lang="en-US" dirty="0" smtClean="0"/>
              <a:t> – invertebrates</a:t>
            </a:r>
          </a:p>
          <a:p>
            <a:pPr lvl="2"/>
            <a:r>
              <a:rPr lang="en-US" dirty="0" smtClean="0"/>
              <a:t>Subphylum </a:t>
            </a:r>
            <a:r>
              <a:rPr lang="en-US" dirty="0" err="1" smtClean="0"/>
              <a:t>Cephalochordata</a:t>
            </a:r>
            <a:r>
              <a:rPr lang="en-US" dirty="0" smtClean="0"/>
              <a:t> - invertebrates</a:t>
            </a:r>
          </a:p>
          <a:p>
            <a:pPr lvl="2"/>
            <a:r>
              <a:rPr lang="en-US" dirty="0" smtClean="0"/>
              <a:t>Subphylum Vertebrata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Deuterostome</a:t>
            </a:r>
            <a:br>
              <a:rPr lang="en-US" dirty="0" smtClean="0"/>
            </a:br>
            <a:r>
              <a:rPr lang="en-US" dirty="0" smtClean="0"/>
              <a:t>Phylum Chordata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Urochordata</a:t>
            </a:r>
            <a:r>
              <a:rPr lang="en-US" dirty="0" smtClean="0"/>
              <a:t> – tunicates</a:t>
            </a:r>
          </a:p>
          <a:p>
            <a:pPr lvl="2"/>
            <a:r>
              <a:rPr lang="en-US" dirty="0" smtClean="0"/>
              <a:t>Larvae resembles tadpole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3" y="3206840"/>
            <a:ext cx="8875754" cy="258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4123" y="6155345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8528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Deuterostome</a:t>
            </a:r>
            <a:br>
              <a:rPr lang="en-US" dirty="0" smtClean="0"/>
            </a:br>
            <a:r>
              <a:rPr lang="en-US" dirty="0" smtClean="0"/>
              <a:t>Phylum Chordata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Subphylum </a:t>
            </a:r>
            <a:r>
              <a:rPr lang="en-US" dirty="0" err="1" smtClean="0"/>
              <a:t>Cephalochordata</a:t>
            </a:r>
            <a:r>
              <a:rPr lang="en-US" dirty="0" smtClean="0"/>
              <a:t> – lancelets</a:t>
            </a:r>
          </a:p>
          <a:p>
            <a:pPr lvl="2"/>
            <a:r>
              <a:rPr lang="en-US" dirty="0" smtClean="0"/>
              <a:t>Small filter feeders, bury in substrate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65" y="2884868"/>
            <a:ext cx="3884451" cy="355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80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Sponges – Phylum </a:t>
            </a:r>
            <a:r>
              <a:rPr lang="en-US" dirty="0" err="1" smtClean="0"/>
              <a:t>Porifera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0646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Latin “bearing pores”</a:t>
            </a:r>
          </a:p>
          <a:p>
            <a:r>
              <a:rPr lang="en-US" dirty="0" smtClean="0"/>
              <a:t>Sponges are the simplest of all the animals</a:t>
            </a:r>
          </a:p>
          <a:p>
            <a:r>
              <a:rPr lang="en-US" dirty="0" smtClean="0"/>
              <a:t>All are aquatic</a:t>
            </a:r>
          </a:p>
          <a:p>
            <a:r>
              <a:rPr lang="en-US" dirty="0" err="1" smtClean="0"/>
              <a:t>Parazoans</a:t>
            </a:r>
            <a:r>
              <a:rPr lang="en-US" dirty="0" smtClean="0"/>
              <a:t> – no true tissues</a:t>
            </a:r>
          </a:p>
          <a:p>
            <a:r>
              <a:rPr lang="en-US" dirty="0" smtClean="0"/>
              <a:t>Asymmetrical</a:t>
            </a:r>
          </a:p>
          <a:p>
            <a:endParaRPr lang="en-US" dirty="0"/>
          </a:p>
          <a:p>
            <a:r>
              <a:rPr lang="en-US" dirty="0" smtClean="0"/>
              <a:t>Adults are sessile but larvae have motility (will settle on substrate and grow)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05" y="2507388"/>
            <a:ext cx="3316224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7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next chapter will deal with the Vertebrate animals</a:t>
            </a:r>
          </a:p>
          <a:p>
            <a:r>
              <a:rPr lang="en-US" dirty="0" smtClean="0"/>
              <a:t>For a summary of how evolution took animals from invertebrate to vertebrate  life, </a:t>
            </a:r>
            <a:r>
              <a:rPr lang="en-US" dirty="0"/>
              <a:t>watch this: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www.youtube.com/watch?v=pmPZNtCZmWI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04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5" t="2420" r="1566"/>
          <a:stretch/>
        </p:blipFill>
        <p:spPr>
          <a:xfrm>
            <a:off x="76200" y="138113"/>
            <a:ext cx="8924192" cy="67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28185" cy="64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1" y="605307"/>
            <a:ext cx="7256977" cy="538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94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34096"/>
            <a:ext cx="7886700" cy="5442867"/>
          </a:xfrm>
        </p:spPr>
        <p:txBody>
          <a:bodyPr>
            <a:normAutofit/>
          </a:bodyPr>
          <a:lstStyle/>
          <a:p>
            <a:r>
              <a:rPr lang="en-US" dirty="0" smtClean="0"/>
              <a:t>Sponges have NO digestive, respiratory, circulatory, reproductive or nervous system</a:t>
            </a:r>
          </a:p>
          <a:p>
            <a:endParaRPr lang="en-US" dirty="0"/>
          </a:p>
          <a:p>
            <a:r>
              <a:rPr lang="en-US" dirty="0" smtClean="0"/>
              <a:t>They are filter feeders and trap particles in the water with the </a:t>
            </a:r>
            <a:r>
              <a:rPr lang="en-US" dirty="0" err="1" smtClean="0"/>
              <a:t>choanocytes</a:t>
            </a:r>
            <a:r>
              <a:rPr lang="en-US" dirty="0" smtClean="0"/>
              <a:t> as it flows through the osculum</a:t>
            </a:r>
          </a:p>
          <a:p>
            <a:pPr lvl="1"/>
            <a:r>
              <a:rPr lang="en-US" dirty="0" smtClean="0"/>
              <a:t>Watch </a:t>
            </a:r>
            <a:r>
              <a:rPr lang="en-US" dirty="0"/>
              <a:t>this video: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www.youtube.com/watch?v=T7E1rq7zHLc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Reproduction</a:t>
            </a:r>
          </a:p>
          <a:p>
            <a:pPr lvl="2"/>
            <a:r>
              <a:rPr lang="en-US" dirty="0" smtClean="0"/>
              <a:t>Asexual – through budding</a:t>
            </a:r>
          </a:p>
          <a:p>
            <a:pPr lvl="2"/>
            <a:r>
              <a:rPr lang="en-US" dirty="0" smtClean="0"/>
              <a:t>Sexual – sponges are hermaphroditic; release egg and sperm into the water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Cnidaria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Cnidarians are metazoans</a:t>
            </a:r>
          </a:p>
          <a:p>
            <a:pPr lvl="2"/>
            <a:r>
              <a:rPr lang="en-US" dirty="0" smtClean="0"/>
              <a:t>Diploblastic – endoderm and ectoderm</a:t>
            </a:r>
          </a:p>
          <a:p>
            <a:pPr lvl="2"/>
            <a:r>
              <a:rPr lang="en-US" dirty="0" smtClean="0"/>
              <a:t>Radial symmetry</a:t>
            </a:r>
          </a:p>
          <a:p>
            <a:r>
              <a:rPr lang="en-US" dirty="0" smtClean="0"/>
              <a:t>Cnidarians contain specialized cells called </a:t>
            </a:r>
            <a:r>
              <a:rPr lang="en-US" dirty="0" err="1" smtClean="0"/>
              <a:t>cnidocytes</a:t>
            </a:r>
            <a:r>
              <a:rPr lang="en-US" dirty="0" smtClean="0"/>
              <a:t> that contain nematocysts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87" y="4104068"/>
            <a:ext cx="331622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392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Cnidarians display 2 distinct body plans:</a:t>
            </a:r>
          </a:p>
          <a:p>
            <a:pPr lvl="2"/>
            <a:r>
              <a:rPr lang="en-US" dirty="0" smtClean="0"/>
              <a:t>Polyp - sessile</a:t>
            </a:r>
          </a:p>
          <a:p>
            <a:pPr lvl="2"/>
            <a:r>
              <a:rPr lang="en-US" dirty="0" smtClean="0"/>
              <a:t>Medusa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Some cnidarians display both body plans during life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20" y="3854970"/>
            <a:ext cx="3564185" cy="245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24437" y="6642556"/>
            <a:ext cx="4126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Download for free at </a:t>
            </a:r>
            <a:r>
              <a:rPr lang="en-US" sz="800" u="sng" dirty="0">
                <a:hlinkClick r:id="rId3"/>
              </a:rPr>
              <a:t>http://cnx.org/contents/185cbf87-c72e-48f5-b51e-f14f21b5eabd@10.61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63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18213</TotalTime>
  <Words>1580</Words>
  <Application>Microsoft Office PowerPoint</Application>
  <PresentationFormat>On-screen Show (4:3)</PresentationFormat>
  <Paragraphs>302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Office Theme</vt:lpstr>
      <vt:lpstr>Chapter 28 Invertebrates</vt:lpstr>
      <vt:lpstr>PowerPoint Presentation</vt:lpstr>
      <vt:lpstr>Invertebrates</vt:lpstr>
      <vt:lpstr>Let’s talk about a few terms:</vt:lpstr>
      <vt:lpstr>Sponges – Phylum Porifera</vt:lpstr>
      <vt:lpstr>PowerPoint Presentation</vt:lpstr>
      <vt:lpstr>PowerPoint Presentation</vt:lpstr>
      <vt:lpstr>Phylum Cnidaria</vt:lpstr>
      <vt:lpstr>PowerPoint Presentation</vt:lpstr>
      <vt:lpstr>PowerPoint Presentation</vt:lpstr>
      <vt:lpstr>Phylum Cnidaria</vt:lpstr>
      <vt:lpstr>PowerPoint Presentation</vt:lpstr>
      <vt:lpstr>PowerPoint Presentation</vt:lpstr>
      <vt:lpstr>PowerPoint Presentation</vt:lpstr>
      <vt:lpstr>PowerPoint Presentation</vt:lpstr>
      <vt:lpstr>Phylum Ctenophora</vt:lpstr>
      <vt:lpstr>PowerPoint Presentation</vt:lpstr>
      <vt:lpstr>Phylum Platyhelminthes</vt:lpstr>
      <vt:lpstr>Phylum Platyhelminthes</vt:lpstr>
      <vt:lpstr>Protostomes</vt:lpstr>
      <vt:lpstr>Protostomes Superphylum Lophotrochozoa</vt:lpstr>
      <vt:lpstr>Protostomes Superphylum Lophotrochozoa</vt:lpstr>
      <vt:lpstr>Protostomes Superphylum Lophotrochozoan</vt:lpstr>
      <vt:lpstr>Protostomes Superphylum Lophotrochozoa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Protostomes Superphylum Lophotrochozoa</vt:lpstr>
      <vt:lpstr>PowerPoint Presentation</vt:lpstr>
      <vt:lpstr>Protostome Superphylum Ecdysozoa</vt:lpstr>
      <vt:lpstr>Protostome Superphylum Ecdysozoa</vt:lpstr>
      <vt:lpstr>Protostome Superphylum Ecdysozoa</vt:lpstr>
      <vt:lpstr>PowerPoint Presentation</vt:lpstr>
      <vt:lpstr>Protostome Superphylum Ecdysozoa</vt:lpstr>
      <vt:lpstr>Protostome Superphylum Ecdysozoa</vt:lpstr>
      <vt:lpstr>Protostome Superphylum Ecdysozoa</vt:lpstr>
      <vt:lpstr>PowerPoint Presentation</vt:lpstr>
      <vt:lpstr>Protostome Superphylum Ecdysozoa</vt:lpstr>
      <vt:lpstr>PowerPoint Presentation</vt:lpstr>
      <vt:lpstr>PowerPoint Presentation</vt:lpstr>
      <vt:lpstr>Deuterostome Phylum Echinodermata</vt:lpstr>
      <vt:lpstr>PowerPoint Presentation</vt:lpstr>
      <vt:lpstr>PowerPoint Presentation</vt:lpstr>
      <vt:lpstr>Deuterostomes Phylum Chordata</vt:lpstr>
      <vt:lpstr> </vt:lpstr>
      <vt:lpstr>Deuterostome Phylum Chordata</vt:lpstr>
      <vt:lpstr>Deuterostome Phylum Chordata</vt:lpstr>
      <vt:lpstr>PowerPoint Presentation</vt:lpstr>
      <vt:lpstr>PowerPoint Presentation</vt:lpstr>
      <vt:lpstr>PowerPoint Presentation</vt:lpstr>
    </vt:vector>
  </TitlesOfParts>
  <Company>Indian River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Jennifer Capers</dc:creator>
  <cp:lastModifiedBy>Jennifer Capers</cp:lastModifiedBy>
  <cp:revision>98</cp:revision>
  <dcterms:created xsi:type="dcterms:W3CDTF">2016-05-25T20:39:40Z</dcterms:created>
  <dcterms:modified xsi:type="dcterms:W3CDTF">2019-03-06T16:22:07Z</dcterms:modified>
</cp:coreProperties>
</file>