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4" r:id="rId4"/>
    <p:sldId id="262" r:id="rId5"/>
    <p:sldId id="263" r:id="rId6"/>
    <p:sldId id="265" r:id="rId7"/>
    <p:sldId id="266" r:id="rId8"/>
    <p:sldId id="267" r:id="rId9"/>
    <p:sldId id="258" r:id="rId10"/>
    <p:sldId id="269" r:id="rId11"/>
    <p:sldId id="257" r:id="rId12"/>
    <p:sldId id="268" r:id="rId13"/>
    <p:sldId id="259" r:id="rId14"/>
    <p:sldId id="260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6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8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7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0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FA79-504A-46FD-967E-7AC78BC678A0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3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Group_of_orange_fungi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asi1000L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publicdomain/mark/1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sco1000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ublicdomainfiles.com/show_file.php?id=13484247628714" TargetMode="External"/><Relationship Id="rId5" Type="http://schemas.openxmlformats.org/officeDocument/2006/relationships/hyperlink" Target="https://commons.wikimedia.org/wiki/File:Aspergillus_in_SEM.jpg" TargetMode="External"/><Relationship Id="rId4" Type="http://schemas.openxmlformats.org/officeDocument/2006/relationships/hyperlink" Target="https://creativecommons.org/publicdomain/mark/1.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mark/1.0/" TargetMode="External"/><Relationship Id="rId2" Type="http://schemas.openxmlformats.org/officeDocument/2006/relationships/hyperlink" Target="https://commons.wikimedia.org/wiki/File:06_04_c_19a_arbuscular_mycorrhiza,_Glomeromycota_(M._Piepenbring)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Mycelium_RH_(1)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mark/1.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File:Rhizopus_zygospores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24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315200" cy="1655762"/>
          </a:xfrm>
        </p:spPr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Biology II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 2011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Capers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86" y="782035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57879" y="4226011"/>
            <a:ext cx="3069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photo here representing</a:t>
            </a:r>
          </a:p>
          <a:p>
            <a:r>
              <a:rPr lang="en-US" dirty="0" smtClean="0"/>
              <a:t>chapter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1" y="2990288"/>
            <a:ext cx="3509319" cy="2631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62681" y="5691062"/>
            <a:ext cx="68932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4"/>
              </a:rPr>
              <a:t>Group </a:t>
            </a:r>
            <a:r>
              <a:rPr lang="en-US" sz="800" dirty="0">
                <a:hlinkClick r:id="rId4"/>
              </a:rPr>
              <a:t>of orange fungi photographed at the King's Landing Historical Settlement in Prince William, New Brunswick, Canada.</a:t>
            </a:r>
            <a:r>
              <a:rPr lang="en-US" sz="800" dirty="0" smtClean="0">
                <a:hlinkClick r:id="rId4"/>
              </a:rPr>
              <a:t>  </a:t>
            </a:r>
            <a:r>
              <a:rPr lang="en-US" sz="800" dirty="0" smtClean="0"/>
              <a:t>(c) M </a:t>
            </a:r>
            <a:r>
              <a:rPr lang="en-US" sz="800" dirty="0" err="1" smtClean="0"/>
              <a:t>Kubica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5"/>
              </a:rPr>
              <a:t>Public domain</a:t>
            </a:r>
            <a:endParaRPr lang="en-US" sz="800" dirty="0"/>
          </a:p>
        </p:txBody>
      </p:sp>
      <p:sp>
        <p:nvSpPr>
          <p:cNvPr id="8" name="Footer Placeholder 5"/>
          <p:cNvSpPr>
            <a:spLocks noGrp="1"/>
          </p:cNvSpPr>
          <p:nvPr/>
        </p:nvSpPr>
        <p:spPr>
          <a:xfrm>
            <a:off x="938195" y="6157205"/>
            <a:ext cx="7142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Comic Sans MS" panose="030F0702030302020204" pitchFamily="66" charset="0"/>
              </a:rPr>
              <a:t>OpenStax</a:t>
            </a:r>
            <a:r>
              <a:rPr lang="en-US" sz="1600" dirty="0" smtClean="0">
                <a:latin typeface="Comic Sans MS" panose="030F0702030302020204" pitchFamily="66" charset="0"/>
              </a:rPr>
              <a:t> Biology - https://openstax.org/details/books/biology, 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PowerPoint made by Dr. Capers - www.jcapers-irsc.weebly.com 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Basidiomycota – club fungi</a:t>
            </a:r>
          </a:p>
          <a:p>
            <a:pPr lvl="2"/>
            <a:r>
              <a:rPr lang="en-US" dirty="0" smtClean="0"/>
              <a:t>Mushrooms, puffballs, shelf fungus, </a:t>
            </a:r>
            <a:r>
              <a:rPr lang="en-US" i="1" dirty="0" err="1" smtClean="0"/>
              <a:t>Coprinus</a:t>
            </a:r>
            <a:endParaRPr lang="en-US" i="1" dirty="0" smtClean="0"/>
          </a:p>
          <a:p>
            <a:pPr lvl="2"/>
            <a:r>
              <a:rPr lang="en-US" dirty="0" smtClean="0"/>
              <a:t>Spores:</a:t>
            </a:r>
          </a:p>
          <a:p>
            <a:pPr lvl="4"/>
            <a:r>
              <a:rPr lang="en-US" dirty="0" smtClean="0"/>
              <a:t>Asexual – </a:t>
            </a:r>
            <a:r>
              <a:rPr lang="en-US" dirty="0" smtClean="0"/>
              <a:t>some have asexual reproduction (used to be in </a:t>
            </a:r>
            <a:r>
              <a:rPr lang="en-US" dirty="0" err="1" smtClean="0"/>
              <a:t>Deuteromycota</a:t>
            </a:r>
            <a:r>
              <a:rPr lang="en-US" dirty="0" smtClean="0"/>
              <a:t>)</a:t>
            </a:r>
            <a:endParaRPr lang="en-US" dirty="0" smtClean="0"/>
          </a:p>
          <a:p>
            <a:pPr lvl="4"/>
            <a:r>
              <a:rPr lang="en-US" dirty="0" smtClean="0"/>
              <a:t>Sexual - </a:t>
            </a:r>
            <a:r>
              <a:rPr lang="en-US" dirty="0" err="1" smtClean="0"/>
              <a:t>basidiospores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29" y="0"/>
            <a:ext cx="7124700" cy="661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0" y="6583841"/>
            <a:ext cx="828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Light </a:t>
            </a:r>
            <a:r>
              <a:rPr lang="en-US" sz="800" dirty="0">
                <a:hlinkClick r:id="rId3"/>
              </a:rPr>
              <a:t>microscopy of </a:t>
            </a:r>
            <a:r>
              <a:rPr lang="en-US" sz="800" i="1" dirty="0" err="1">
                <a:hlinkClick r:id="rId3"/>
              </a:rPr>
              <a:t>Coprinus</a:t>
            </a:r>
            <a:r>
              <a:rPr lang="en-US" sz="800" dirty="0">
                <a:hlinkClick r:id="rId3"/>
              </a:rPr>
              <a:t> showing a sectional view of the mushroom </a:t>
            </a:r>
            <a:r>
              <a:rPr lang="en-US" sz="800" dirty="0" err="1">
                <a:hlinkClick r:id="rId3"/>
              </a:rPr>
              <a:t>Coprinus</a:t>
            </a:r>
            <a:r>
              <a:rPr lang="en-US" sz="800" dirty="0">
                <a:hlinkClick r:id="rId3"/>
              </a:rPr>
              <a:t> where the gills can be seen with </a:t>
            </a:r>
            <a:r>
              <a:rPr lang="en-US" sz="800" dirty="0" err="1">
                <a:hlinkClick r:id="rId3"/>
              </a:rPr>
              <a:t>basidiospores</a:t>
            </a:r>
            <a:r>
              <a:rPr lang="en-US" sz="800" dirty="0">
                <a:hlinkClick r:id="rId3"/>
              </a:rPr>
              <a:t> lining the gills. A=Gill, B=</a:t>
            </a:r>
            <a:r>
              <a:rPr lang="en-US" sz="800" dirty="0" err="1">
                <a:hlinkClick r:id="rId3"/>
              </a:rPr>
              <a:t>Basiospore</a:t>
            </a:r>
            <a:r>
              <a:rPr lang="en-US" sz="800" dirty="0">
                <a:hlinkClick r:id="rId3"/>
              </a:rPr>
              <a:t>. Scale bar = 0.3mm</a:t>
            </a:r>
            <a:r>
              <a:rPr lang="en-US" sz="800" dirty="0"/>
              <a:t>.</a:t>
            </a:r>
            <a:r>
              <a:rPr lang="en-US" sz="800" dirty="0" smtClean="0"/>
              <a:t> </a:t>
            </a:r>
          </a:p>
          <a:p>
            <a:r>
              <a:rPr lang="en-US" sz="800" dirty="0" smtClean="0"/>
              <a:t>(c) Jon Houseman,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734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Ascomycota – sac fungi</a:t>
            </a:r>
          </a:p>
          <a:p>
            <a:pPr lvl="2"/>
            <a:r>
              <a:rPr lang="en-US" dirty="0" smtClean="0"/>
              <a:t>Largest group of fungi</a:t>
            </a:r>
          </a:p>
          <a:p>
            <a:pPr lvl="2"/>
            <a:r>
              <a:rPr lang="en-US" dirty="0" smtClean="0"/>
              <a:t>Includes yeasts, truffles, morels</a:t>
            </a:r>
            <a:endParaRPr lang="en-US" i="1" dirty="0" smtClean="0"/>
          </a:p>
          <a:p>
            <a:pPr lvl="2"/>
            <a:r>
              <a:rPr lang="en-US" dirty="0" smtClean="0"/>
              <a:t>Some parasitize plants</a:t>
            </a:r>
          </a:p>
          <a:p>
            <a:pPr lvl="2"/>
            <a:r>
              <a:rPr lang="en-US" dirty="0" smtClean="0"/>
              <a:t>Spores:</a:t>
            </a:r>
          </a:p>
          <a:p>
            <a:pPr lvl="3"/>
            <a:r>
              <a:rPr lang="en-US" dirty="0" smtClean="0"/>
              <a:t>Asexual – </a:t>
            </a:r>
            <a:r>
              <a:rPr lang="en-US" dirty="0" err="1" smtClean="0"/>
              <a:t>conidiospores</a:t>
            </a:r>
            <a:endParaRPr lang="en-US" dirty="0" smtClean="0"/>
          </a:p>
          <a:p>
            <a:pPr lvl="3"/>
            <a:r>
              <a:rPr lang="en-US" dirty="0" smtClean="0"/>
              <a:t>Sexual - </a:t>
            </a:r>
            <a:r>
              <a:rPr lang="en-US" dirty="0" err="1" smtClean="0"/>
              <a:t>ascospores</a:t>
            </a:r>
            <a:endParaRPr lang="en-US" dirty="0" smtClean="0"/>
          </a:p>
          <a:p>
            <a:pPr lvl="2"/>
            <a:r>
              <a:rPr lang="en-US" dirty="0" smtClean="0"/>
              <a:t>Ascus – sac-like structure that produces haploid spores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9" y="92231"/>
            <a:ext cx="8248650" cy="646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01818" y="6381043"/>
            <a:ext cx="80794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Light </a:t>
            </a:r>
            <a:r>
              <a:rPr lang="en-US" sz="800" dirty="0">
                <a:hlinkClick r:id="rId3"/>
              </a:rPr>
              <a:t>microscopy of </a:t>
            </a:r>
            <a:r>
              <a:rPr lang="en-US" sz="800" i="1" dirty="0" err="1">
                <a:hlinkClick r:id="rId3"/>
              </a:rPr>
              <a:t>Peziza</a:t>
            </a:r>
            <a:r>
              <a:rPr lang="en-US" sz="800" dirty="0">
                <a:hlinkClick r:id="rId3"/>
              </a:rPr>
              <a:t> showing the </a:t>
            </a:r>
            <a:r>
              <a:rPr lang="en-US" sz="800" dirty="0" err="1">
                <a:hlinkClick r:id="rId3"/>
              </a:rPr>
              <a:t>hymenial</a:t>
            </a:r>
            <a:r>
              <a:rPr lang="en-US" sz="800" dirty="0">
                <a:hlinkClick r:id="rId3"/>
              </a:rPr>
              <a:t> layer with the ascus on the </a:t>
            </a:r>
            <a:r>
              <a:rPr lang="en-US" sz="800" dirty="0" err="1">
                <a:hlinkClick r:id="rId3"/>
              </a:rPr>
              <a:t>ascocarp</a:t>
            </a:r>
            <a:r>
              <a:rPr lang="en-US" sz="800" dirty="0">
                <a:hlinkClick r:id="rId3"/>
              </a:rPr>
              <a:t> mycelium and the </a:t>
            </a:r>
            <a:r>
              <a:rPr lang="en-US" sz="800" dirty="0" err="1">
                <a:hlinkClick r:id="rId3"/>
              </a:rPr>
              <a:t>ascospores</a:t>
            </a:r>
            <a:r>
              <a:rPr lang="en-US" sz="800" dirty="0">
                <a:hlinkClick r:id="rId3"/>
              </a:rPr>
              <a:t> can be seen within the ascus</a:t>
            </a:r>
            <a:r>
              <a:rPr lang="en-US" sz="800" dirty="0"/>
              <a:t>.</a:t>
            </a:r>
            <a:r>
              <a:rPr lang="en-US" sz="800" dirty="0" smtClean="0"/>
              <a:t>   (c) Jan Houseman,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99670" y="6507688"/>
            <a:ext cx="28248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 </a:t>
            </a:r>
            <a:r>
              <a:rPr lang="en-US" sz="800" dirty="0">
                <a:hlinkClick r:id="rId5"/>
              </a:rPr>
              <a:t>fungi in microscope</a:t>
            </a:r>
            <a:r>
              <a:rPr lang="en-US" sz="800" dirty="0" smtClean="0">
                <a:hlinkClick r:id="rId5"/>
              </a:rPr>
              <a:t>  </a:t>
            </a:r>
            <a:r>
              <a:rPr lang="en-US" sz="800" dirty="0" smtClean="0"/>
              <a:t>(c) Jan Houseman,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101818" y="6645843"/>
            <a:ext cx="78566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6"/>
              </a:rPr>
              <a:t>Magnified </a:t>
            </a:r>
            <a:r>
              <a:rPr lang="en-US" sz="800" dirty="0">
                <a:hlinkClick r:id="rId6"/>
              </a:rPr>
              <a:t>at 1200x, this 1971 photomicrograph depicted two conidiophores of a </a:t>
            </a:r>
            <a:r>
              <a:rPr lang="en-US" sz="800" dirty="0" err="1">
                <a:hlinkClick r:id="rId6"/>
              </a:rPr>
              <a:t>Penicillium</a:t>
            </a:r>
            <a:r>
              <a:rPr lang="en-US" sz="800" dirty="0">
                <a:hlinkClick r:id="rId6"/>
              </a:rPr>
              <a:t> </a:t>
            </a:r>
            <a:r>
              <a:rPr lang="en-US" sz="800" dirty="0" err="1">
                <a:hlinkClick r:id="rId6"/>
              </a:rPr>
              <a:t>glabrum</a:t>
            </a:r>
            <a:r>
              <a:rPr lang="en-US" sz="800" dirty="0">
                <a:hlinkClick r:id="rId6"/>
              </a:rPr>
              <a:t> fungus. The fungal conidiophore is a stalk</a:t>
            </a:r>
            <a:r>
              <a:rPr lang="en-US" sz="800" dirty="0" smtClean="0">
                <a:hlinkClick r:id="rId6"/>
              </a:rPr>
              <a:t>   </a:t>
            </a:r>
            <a:r>
              <a:rPr lang="en-US" sz="800" dirty="0" smtClean="0"/>
              <a:t>(c) Lucille Georg,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520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Asexual fungi – Imperfect Fungi</a:t>
            </a:r>
          </a:p>
          <a:p>
            <a:pPr lvl="2"/>
            <a:r>
              <a:rPr lang="en-US" dirty="0" smtClean="0"/>
              <a:t>Used to be phylum </a:t>
            </a:r>
            <a:r>
              <a:rPr lang="en-US" dirty="0" err="1" smtClean="0"/>
              <a:t>Deuteromycota</a:t>
            </a:r>
            <a:endParaRPr lang="en-US" dirty="0" smtClean="0"/>
          </a:p>
          <a:p>
            <a:pPr lvl="3"/>
            <a:r>
              <a:rPr lang="en-US" dirty="0" smtClean="0"/>
              <a:t>Molecular evidence shows these might be Ascomycota and Basidiomycota</a:t>
            </a:r>
          </a:p>
          <a:p>
            <a:pPr lvl="3"/>
            <a:r>
              <a:rPr lang="en-US" dirty="0" smtClean="0"/>
              <a:t>Hyphae give “fuzzy” appearance, commonly known as mold</a:t>
            </a:r>
          </a:p>
          <a:p>
            <a:pPr lvl="3"/>
            <a:r>
              <a:rPr lang="en-US" dirty="0" smtClean="0"/>
              <a:t>Includes </a:t>
            </a:r>
            <a:r>
              <a:rPr lang="en-US" i="1" dirty="0" smtClean="0"/>
              <a:t>Aspergillus</a:t>
            </a:r>
            <a:r>
              <a:rPr lang="en-US" dirty="0" smtClean="0"/>
              <a:t> and </a:t>
            </a:r>
            <a:r>
              <a:rPr lang="en-US" i="1" dirty="0" err="1" smtClean="0"/>
              <a:t>Penicillium</a:t>
            </a:r>
            <a:endParaRPr lang="en-US" i="1" dirty="0" smtClean="0"/>
          </a:p>
          <a:p>
            <a:pPr lvl="4"/>
            <a:r>
              <a:rPr lang="en-US" dirty="0" smtClean="0"/>
              <a:t>Look at Ascomycota life cycle figure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34" y="210579"/>
            <a:ext cx="7886700" cy="783069"/>
          </a:xfrm>
        </p:spPr>
        <p:txBody>
          <a:bodyPr/>
          <a:lstStyle/>
          <a:p>
            <a:r>
              <a:rPr lang="en-US" dirty="0" smtClean="0"/>
              <a:t>Classification of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01521"/>
            <a:ext cx="7886700" cy="5275442"/>
          </a:xfrm>
        </p:spPr>
        <p:txBody>
          <a:bodyPr/>
          <a:lstStyle/>
          <a:p>
            <a:r>
              <a:rPr lang="en-US" dirty="0" err="1" smtClean="0"/>
              <a:t>Glomeromycota</a:t>
            </a:r>
            <a:endParaRPr lang="en-US" dirty="0" smtClean="0"/>
          </a:p>
          <a:p>
            <a:pPr lvl="2"/>
            <a:r>
              <a:rPr lang="en-US" dirty="0" smtClean="0"/>
              <a:t>New phylum</a:t>
            </a:r>
          </a:p>
          <a:p>
            <a:pPr lvl="2"/>
            <a:r>
              <a:rPr lang="en-US" dirty="0" smtClean="0"/>
              <a:t>Close association with roots of plants </a:t>
            </a:r>
          </a:p>
          <a:p>
            <a:pPr lvl="3"/>
            <a:r>
              <a:rPr lang="en-US" dirty="0" smtClean="0"/>
              <a:t>Arbuscular Mycorrhizae (</a:t>
            </a:r>
            <a:r>
              <a:rPr lang="en-US" dirty="0" err="1" smtClean="0"/>
              <a:t>endomycorrhizae</a:t>
            </a:r>
            <a:r>
              <a:rPr lang="en-US" dirty="0" smtClean="0"/>
              <a:t>) and </a:t>
            </a:r>
            <a:r>
              <a:rPr lang="en-US" dirty="0" err="1" smtClean="0"/>
              <a:t>Ectomycorrhizae</a:t>
            </a:r>
            <a:endParaRPr lang="en-US" dirty="0" smtClean="0"/>
          </a:p>
          <a:p>
            <a:pPr lvl="4"/>
            <a:r>
              <a:rPr lang="en-US" dirty="0" smtClean="0"/>
              <a:t>Carbon supplied to fungus by plant, fungus helps the plant to uptake minerals from the soil</a:t>
            </a:r>
          </a:p>
          <a:p>
            <a:pPr lvl="4"/>
            <a:r>
              <a:rPr lang="en-US" dirty="0" smtClean="0"/>
              <a:t>80-90% of all plants have this symbiotic relationship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5198" y="6655457"/>
            <a:ext cx="49968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2"/>
              </a:rPr>
              <a:t>Biologische </a:t>
            </a:r>
            <a:r>
              <a:rPr lang="en-US" sz="800" dirty="0">
                <a:hlinkClick r:id="rId2"/>
              </a:rPr>
              <a:t>Schemata, </a:t>
            </a:r>
            <a:r>
              <a:rPr lang="en-US" sz="800" dirty="0" err="1">
                <a:hlinkClick r:id="rId2"/>
              </a:rPr>
              <a:t>gezeichnet</a:t>
            </a:r>
            <a:r>
              <a:rPr lang="en-US" sz="800" dirty="0">
                <a:hlinkClick r:id="rId2"/>
              </a:rPr>
              <a:t> und </a:t>
            </a:r>
            <a:r>
              <a:rPr lang="en-US" sz="800" dirty="0" err="1">
                <a:hlinkClick r:id="rId2"/>
              </a:rPr>
              <a:t>freigegeben</a:t>
            </a:r>
            <a:r>
              <a:rPr lang="en-US" sz="800" dirty="0">
                <a:hlinkClick r:id="rId2"/>
              </a:rPr>
              <a:t> von M. </a:t>
            </a:r>
            <a:r>
              <a:rPr lang="en-US" sz="800" dirty="0" err="1" smtClean="0">
                <a:hlinkClick r:id="rId2"/>
              </a:rPr>
              <a:t>Piepenbring</a:t>
            </a:r>
            <a:r>
              <a:rPr lang="en-US" sz="800" dirty="0" smtClean="0"/>
              <a:t>   (c)</a:t>
            </a:r>
            <a:r>
              <a:rPr lang="en-US" sz="800" dirty="0"/>
              <a:t> M. </a:t>
            </a:r>
            <a:r>
              <a:rPr lang="en-US" sz="800" dirty="0" err="1"/>
              <a:t>Piepenbring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3"/>
              </a:rPr>
              <a:t>Public domain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26852" b="31770"/>
          <a:stretch/>
        </p:blipFill>
        <p:spPr>
          <a:xfrm>
            <a:off x="2240924" y="3260705"/>
            <a:ext cx="4984764" cy="339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9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42284" y="223458"/>
            <a:ext cx="7886700" cy="716699"/>
          </a:xfrm>
        </p:spPr>
        <p:txBody>
          <a:bodyPr/>
          <a:lstStyle/>
          <a:p>
            <a:r>
              <a:rPr lang="en-US" dirty="0" smtClean="0"/>
              <a:t>Ecology of Fungi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09709" y="1117286"/>
            <a:ext cx="7886700" cy="561836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Important decomposers</a:t>
            </a:r>
          </a:p>
          <a:p>
            <a:r>
              <a:rPr lang="en-US" dirty="0" smtClean="0"/>
              <a:t>Mutualistic relationships</a:t>
            </a:r>
          </a:p>
          <a:p>
            <a:pPr lvl="2"/>
            <a:r>
              <a:rPr lang="en-US" dirty="0" smtClean="0"/>
              <a:t>Fungus/Plant mutualism - Mycorrhizae</a:t>
            </a:r>
          </a:p>
          <a:p>
            <a:pPr lvl="2"/>
            <a:r>
              <a:rPr lang="en-US" dirty="0" smtClean="0"/>
              <a:t>Fungus/Animal </a:t>
            </a:r>
            <a:r>
              <a:rPr lang="en-US" dirty="0"/>
              <a:t>mutualism </a:t>
            </a:r>
            <a:endParaRPr lang="en-US" dirty="0" smtClean="0"/>
          </a:p>
          <a:p>
            <a:pPr lvl="4"/>
            <a:r>
              <a:rPr lang="en-US" dirty="0" smtClean="0"/>
              <a:t>Some fungi mycelium can protect insect colonies</a:t>
            </a:r>
          </a:p>
          <a:p>
            <a:pPr lvl="4"/>
            <a:r>
              <a:rPr lang="en-US" dirty="0" smtClean="0"/>
              <a:t>Leaf cutting ants – cut leaves and pile them, cultivate fungi that breakdown the cellulose to a point where the ants can consume the sugars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Parasitic relationships</a:t>
            </a:r>
          </a:p>
          <a:p>
            <a:pPr lvl="2"/>
            <a:r>
              <a:rPr lang="en-US" dirty="0" smtClean="0"/>
              <a:t>Diseases in plants</a:t>
            </a:r>
          </a:p>
          <a:p>
            <a:pPr lvl="2"/>
            <a:r>
              <a:rPr lang="en-US" dirty="0" smtClean="0"/>
              <a:t>Diseases in animals</a:t>
            </a:r>
          </a:p>
          <a:p>
            <a:r>
              <a:rPr lang="en-US" dirty="0" smtClean="0"/>
              <a:t>Lichens</a:t>
            </a:r>
          </a:p>
          <a:p>
            <a:pPr lvl="2"/>
            <a:r>
              <a:rPr lang="en-US" dirty="0" smtClean="0"/>
              <a:t>Symbiotic relationship between fungus and cyanobacteria (bacteria that photosynthesizes)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797" y="3348506"/>
            <a:ext cx="2720205" cy="2215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5160614" y="5648469"/>
            <a:ext cx="31357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Download for free at </a:t>
            </a:r>
            <a:r>
              <a:rPr lang="en-US" sz="600" u="sng" dirty="0">
                <a:hlinkClick r:id="rId3"/>
              </a:rPr>
              <a:t>http://cnx.org/contents/185cbf87-c72e-48f5-b51e-f14f21b5eabd@10.61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2220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89" y="223459"/>
            <a:ext cx="7886700" cy="871246"/>
          </a:xfrm>
        </p:spPr>
        <p:txBody>
          <a:bodyPr/>
          <a:lstStyle/>
          <a:p>
            <a:r>
              <a:rPr lang="en-US" dirty="0" smtClean="0"/>
              <a:t>Fungal Parasites and Pathogens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36" y="1094704"/>
            <a:ext cx="3981987" cy="5512157"/>
          </a:xfrm>
        </p:spPr>
        <p:txBody>
          <a:bodyPr/>
          <a:lstStyle/>
          <a:p>
            <a:r>
              <a:rPr lang="en-US" dirty="0" smtClean="0"/>
              <a:t>Plant pathogens</a:t>
            </a:r>
          </a:p>
          <a:p>
            <a:pPr lvl="1"/>
            <a:r>
              <a:rPr lang="en-US" dirty="0" smtClean="0"/>
              <a:t>Crops can be decimated by fungal infections</a:t>
            </a:r>
          </a:p>
          <a:p>
            <a:r>
              <a:rPr lang="en-US" dirty="0" smtClean="0"/>
              <a:t>Animal Pathogens</a:t>
            </a:r>
          </a:p>
          <a:p>
            <a:pPr lvl="1"/>
            <a:r>
              <a:rPr lang="en-US" dirty="0" smtClean="0"/>
              <a:t>Most fungal infections in humans are more of a nuisance</a:t>
            </a:r>
          </a:p>
          <a:p>
            <a:pPr lvl="2"/>
            <a:r>
              <a:rPr lang="en-US" dirty="0" smtClean="0"/>
              <a:t>Ringworm, athlete’s foot, yeast infections</a:t>
            </a:r>
          </a:p>
          <a:p>
            <a:pPr lvl="2"/>
            <a:r>
              <a:rPr lang="en-US" dirty="0" smtClean="0"/>
              <a:t>More serious disease in immunocompromised individuals</a:t>
            </a:r>
          </a:p>
          <a:p>
            <a:pPr lvl="1"/>
            <a:r>
              <a:rPr lang="en-US" dirty="0" smtClean="0"/>
              <a:t>Toxins from mushrooms can be fatal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644345"/>
            <a:ext cx="4378817" cy="4412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1999" y="6422193"/>
            <a:ext cx="31357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Download for free at </a:t>
            </a:r>
            <a:r>
              <a:rPr lang="en-US" sz="600" u="sng" dirty="0">
                <a:hlinkClick r:id="rId3"/>
              </a:rPr>
              <a:t>http://cnx.org/contents/185cbf87-c72e-48f5-b51e-f14f21b5eabd@10.61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5685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35" y="365126"/>
            <a:ext cx="8232015" cy="1325563"/>
          </a:xfrm>
        </p:spPr>
        <p:txBody>
          <a:bodyPr/>
          <a:lstStyle/>
          <a:p>
            <a:r>
              <a:rPr lang="en-US" dirty="0" smtClean="0"/>
              <a:t>Importance of Fungi in Human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Fungi that infect insects help control insect populations</a:t>
            </a:r>
          </a:p>
          <a:p>
            <a:r>
              <a:rPr lang="en-US" dirty="0" smtClean="0"/>
              <a:t>Production of antibiotics</a:t>
            </a:r>
          </a:p>
          <a:p>
            <a:r>
              <a:rPr lang="en-US" dirty="0" smtClean="0"/>
              <a:t>Edible mushrooms</a:t>
            </a:r>
          </a:p>
          <a:p>
            <a:r>
              <a:rPr lang="en-US" dirty="0" smtClean="0"/>
              <a:t>Some fungi involved in production of food: cheese, bread, beer (fermentation)</a:t>
            </a:r>
          </a:p>
          <a:p>
            <a:r>
              <a:rPr lang="en-US" dirty="0" smtClean="0"/>
              <a:t>As simple eukaryotic organisms, fungi are important research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36" y="120471"/>
            <a:ext cx="7886700" cy="793929"/>
          </a:xfrm>
        </p:spPr>
        <p:txBody>
          <a:bodyPr/>
          <a:lstStyle/>
          <a:p>
            <a:r>
              <a:rPr lang="en-US" dirty="0" smtClean="0"/>
              <a:t>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/>
          <a:lstStyle/>
          <a:p>
            <a:r>
              <a:rPr lang="en-US" dirty="0" smtClean="0"/>
              <a:t>More closely related to animals than plants</a:t>
            </a:r>
          </a:p>
          <a:p>
            <a:r>
              <a:rPr lang="en-US" dirty="0" smtClean="0"/>
              <a:t>Heterotrophic</a:t>
            </a:r>
          </a:p>
          <a:p>
            <a:r>
              <a:rPr lang="en-US" dirty="0" smtClean="0"/>
              <a:t>Cell wall is made of chitin</a:t>
            </a:r>
          </a:p>
          <a:p>
            <a:r>
              <a:rPr lang="en-US" dirty="0" smtClean="0"/>
              <a:t>Most cells are </a:t>
            </a:r>
            <a:r>
              <a:rPr lang="en-US" dirty="0" err="1" smtClean="0"/>
              <a:t>nonmotile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Most fungi are multicellular </a:t>
            </a:r>
          </a:p>
          <a:p>
            <a:pPr lvl="2"/>
            <a:r>
              <a:rPr lang="en-US" dirty="0" smtClean="0"/>
              <a:t>Yeasts are unicellular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3"/>
          <a:stretch/>
        </p:blipFill>
        <p:spPr>
          <a:xfrm>
            <a:off x="1164336" y="3910370"/>
            <a:ext cx="6815328" cy="276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68948" y="6596390"/>
            <a:ext cx="5612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Download for free at </a:t>
            </a:r>
            <a:r>
              <a:rPr lang="en-US" sz="1100" u="sng" dirty="0">
                <a:hlinkClick r:id="rId3"/>
              </a:rPr>
              <a:t>http://cnx.org/contents/185cbf87-c72e-48f5-b51e-f14f21b5eabd@10.61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518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Fungal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Fungi are heterotrophs</a:t>
            </a:r>
          </a:p>
          <a:p>
            <a:pPr lvl="2"/>
            <a:r>
              <a:rPr lang="en-US" dirty="0" smtClean="0"/>
              <a:t>Release enzymes into the environment and absorb nutrients</a:t>
            </a:r>
          </a:p>
          <a:p>
            <a:pPr lvl="2"/>
            <a:r>
              <a:rPr lang="en-US" dirty="0" smtClean="0"/>
              <a:t>Saprobes – obtain their nutrients from dead or decaying material</a:t>
            </a:r>
          </a:p>
          <a:p>
            <a:pPr lvl="2"/>
            <a:r>
              <a:rPr lang="en-US" dirty="0" smtClean="0"/>
              <a:t>Some fungi are parasitic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8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1" y="777937"/>
            <a:ext cx="8631461" cy="549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429824" y="6433985"/>
            <a:ext cx="4600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Download for free at </a:t>
            </a:r>
            <a:r>
              <a:rPr lang="en-US" sz="900" u="sng" dirty="0">
                <a:hlinkClick r:id="rId3"/>
              </a:rPr>
              <a:t>http://cnx.org/contents/185cbf87-c72e-48f5-b51e-f14f21b5eabd@10.61</a:t>
            </a:r>
            <a:endParaRPr lang="en-US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6087567" y="6449373"/>
            <a:ext cx="2162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4"/>
              </a:rPr>
              <a:t>Mycelium</a:t>
            </a:r>
            <a:r>
              <a:rPr lang="en-US" sz="800" dirty="0" smtClean="0"/>
              <a:t>  (c) Rob </a:t>
            </a:r>
            <a:r>
              <a:rPr lang="en-US" sz="800" dirty="0" err="1" smtClean="0"/>
              <a:t>Hille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5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092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9557" y="249217"/>
            <a:ext cx="7886700" cy="1051550"/>
          </a:xfrm>
        </p:spPr>
        <p:txBody>
          <a:bodyPr/>
          <a:lstStyle/>
          <a:p>
            <a:r>
              <a:rPr lang="en-US" dirty="0" smtClean="0"/>
              <a:t>Fungal Reproduction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5771" y="1081826"/>
            <a:ext cx="7886700" cy="4876196"/>
          </a:xfrm>
        </p:spPr>
        <p:txBody>
          <a:bodyPr/>
          <a:lstStyle/>
          <a:p>
            <a:r>
              <a:rPr lang="en-US" dirty="0" smtClean="0"/>
              <a:t>Fungi reproduce sexually and/or asexually.  “Perfect” fungi reproduce both sexually and asexually</a:t>
            </a:r>
          </a:p>
          <a:p>
            <a:endParaRPr lang="en-US" dirty="0"/>
          </a:p>
          <a:p>
            <a:r>
              <a:rPr lang="en-US" dirty="0" smtClean="0"/>
              <a:t>Asexual Reproduction</a:t>
            </a:r>
          </a:p>
          <a:p>
            <a:pPr lvl="2"/>
            <a:r>
              <a:rPr lang="en-US" dirty="0" smtClean="0"/>
              <a:t>Fragmentation (hyphae and fragment off and grow elsewhere), budding, or producing asexual spores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159"/>
          <a:stretch/>
        </p:blipFill>
        <p:spPr>
          <a:xfrm>
            <a:off x="4262907" y="3932206"/>
            <a:ext cx="3452611" cy="2756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34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32" y="855232"/>
            <a:ext cx="7323970" cy="5803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528033" y="270457"/>
            <a:ext cx="3605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Sexual Reproduction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722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Fungi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Chytridiomycota</a:t>
            </a:r>
            <a:r>
              <a:rPr lang="en-US" dirty="0" smtClean="0"/>
              <a:t> – </a:t>
            </a:r>
            <a:r>
              <a:rPr lang="en-US" dirty="0" err="1" smtClean="0"/>
              <a:t>Chytrids</a:t>
            </a:r>
            <a:endParaRPr lang="en-US" dirty="0" smtClean="0"/>
          </a:p>
          <a:p>
            <a:pPr lvl="1"/>
            <a:r>
              <a:rPr lang="en-US" dirty="0" smtClean="0"/>
              <a:t>Simplest and most primitive fungi</a:t>
            </a:r>
          </a:p>
          <a:p>
            <a:pPr lvl="1"/>
            <a:r>
              <a:rPr lang="en-US" dirty="0" smtClean="0"/>
              <a:t>Have cellulose as well as chitin in the cell wall</a:t>
            </a:r>
          </a:p>
          <a:p>
            <a:pPr lvl="1"/>
            <a:r>
              <a:rPr lang="en-US" dirty="0" smtClean="0"/>
              <a:t>Some live in aquatic environments</a:t>
            </a:r>
          </a:p>
          <a:p>
            <a:pPr lvl="1"/>
            <a:r>
              <a:rPr lang="en-US" dirty="0" smtClean="0"/>
              <a:t>One species causes skin infection on amphibians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Zygomycota</a:t>
            </a:r>
            <a:endParaRPr lang="en-US" dirty="0" smtClean="0"/>
          </a:p>
          <a:p>
            <a:pPr lvl="2"/>
            <a:r>
              <a:rPr lang="en-US" dirty="0" smtClean="0"/>
              <a:t>Includes bread molds, includes </a:t>
            </a:r>
            <a:r>
              <a:rPr lang="en-US" i="1" dirty="0" err="1" smtClean="0"/>
              <a:t>Rhizopus</a:t>
            </a:r>
            <a:endParaRPr lang="en-US" i="1" dirty="0" smtClean="0"/>
          </a:p>
          <a:p>
            <a:pPr lvl="2"/>
            <a:r>
              <a:rPr lang="en-US" dirty="0" smtClean="0"/>
              <a:t>Spores:</a:t>
            </a:r>
          </a:p>
          <a:p>
            <a:pPr lvl="4"/>
            <a:r>
              <a:rPr lang="en-US" dirty="0" smtClean="0"/>
              <a:t>Asexual – </a:t>
            </a:r>
            <a:r>
              <a:rPr lang="en-US" dirty="0" err="1" smtClean="0"/>
              <a:t>sporangiospores</a:t>
            </a:r>
            <a:endParaRPr lang="en-US" dirty="0" smtClean="0"/>
          </a:p>
          <a:p>
            <a:pPr lvl="4"/>
            <a:r>
              <a:rPr lang="en-US" dirty="0" smtClean="0"/>
              <a:t>Sexual - </a:t>
            </a:r>
            <a:r>
              <a:rPr lang="en-US" dirty="0" err="1" smtClean="0"/>
              <a:t>zygospores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35" y="334849"/>
            <a:ext cx="8637920" cy="615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257919" y="6603919"/>
            <a:ext cx="26773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err="1" smtClean="0"/>
              <a:t>Zygomycota</a:t>
            </a:r>
            <a:r>
              <a:rPr lang="en-US" sz="800" dirty="0" smtClean="0"/>
              <a:t> </a:t>
            </a:r>
            <a:r>
              <a:rPr lang="en-US" sz="800" dirty="0"/>
              <a:t>sporangia</a:t>
            </a:r>
            <a:r>
              <a:rPr lang="en-US" sz="800" dirty="0" smtClean="0"/>
              <a:t>  (c) Kristi </a:t>
            </a:r>
            <a:r>
              <a:rPr lang="en-US" sz="800" dirty="0" err="1" smtClean="0"/>
              <a:t>Yim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3"/>
              </a:rPr>
              <a:t>Public domain</a:t>
            </a:r>
            <a:endParaRPr 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341784" y="6578161"/>
            <a:ext cx="4650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4"/>
              </a:rPr>
              <a:t>Light </a:t>
            </a:r>
            <a:r>
              <a:rPr lang="en-US" sz="800" dirty="0">
                <a:hlinkClick r:id="rId4"/>
              </a:rPr>
              <a:t>micrograph of a whole-mount slide of </a:t>
            </a:r>
            <a:r>
              <a:rPr lang="en-US" sz="800" dirty="0" err="1">
                <a:hlinkClick r:id="rId4"/>
              </a:rPr>
              <a:t>zygospores</a:t>
            </a:r>
            <a:r>
              <a:rPr lang="en-US" sz="800" dirty="0">
                <a:hlinkClick r:id="rId4"/>
              </a:rPr>
              <a:t> of </a:t>
            </a:r>
            <a:r>
              <a:rPr lang="en-US" sz="800" dirty="0" err="1" smtClean="0">
                <a:hlinkClick r:id="rId4"/>
              </a:rPr>
              <a:t>Rhizopus</a:t>
            </a:r>
            <a:r>
              <a:rPr lang="en-US" sz="800" dirty="0" smtClean="0">
                <a:hlinkClick r:id="rId4"/>
              </a:rPr>
              <a:t>  </a:t>
            </a:r>
            <a:r>
              <a:rPr lang="en-US" sz="800" dirty="0" smtClean="0"/>
              <a:t>(c) Curtis Clark,</a:t>
            </a:r>
            <a:r>
              <a:rPr lang="en-US" sz="800" dirty="0"/>
              <a:t> </a:t>
            </a:r>
            <a:r>
              <a:rPr lang="en-US" sz="800" u="sng" dirty="0">
                <a:hlinkClick r:id="rId3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577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14256</TotalTime>
  <Words>710</Words>
  <Application>Microsoft Office PowerPoint</Application>
  <PresentationFormat>On-screen Show (4:3)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Office Theme</vt:lpstr>
      <vt:lpstr>Chapter 24 Fungi</vt:lpstr>
      <vt:lpstr>Fungi</vt:lpstr>
      <vt:lpstr>Fungal Nutrition</vt:lpstr>
      <vt:lpstr>PowerPoint Presentation</vt:lpstr>
      <vt:lpstr>Fungal Reproduction</vt:lpstr>
      <vt:lpstr>PowerPoint Presentation</vt:lpstr>
      <vt:lpstr>Classification of Fungi</vt:lpstr>
      <vt:lpstr>Classification of Fungi</vt:lpstr>
      <vt:lpstr>PowerPoint Presentation</vt:lpstr>
      <vt:lpstr>Classification of Fungi</vt:lpstr>
      <vt:lpstr>PowerPoint Presentation</vt:lpstr>
      <vt:lpstr>Classification of Fungi</vt:lpstr>
      <vt:lpstr>PowerPoint Presentation</vt:lpstr>
      <vt:lpstr>Classification of Fungi</vt:lpstr>
      <vt:lpstr>Classification of Fungi</vt:lpstr>
      <vt:lpstr>Ecology of Fungi</vt:lpstr>
      <vt:lpstr>Fungal Parasites and Pathogens</vt:lpstr>
      <vt:lpstr>Importance of Fungi in Human Life</vt:lpstr>
    </vt:vector>
  </TitlesOfParts>
  <Company>Indian River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Jennifer Capers</dc:creator>
  <cp:lastModifiedBy>Jennifer Capers</cp:lastModifiedBy>
  <cp:revision>39</cp:revision>
  <dcterms:created xsi:type="dcterms:W3CDTF">2016-05-25T20:39:40Z</dcterms:created>
  <dcterms:modified xsi:type="dcterms:W3CDTF">2019-02-06T15:56:09Z</dcterms:modified>
</cp:coreProperties>
</file>