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64"/>
  </p:handoutMasterIdLst>
  <p:sldIdLst>
    <p:sldId id="399" r:id="rId2"/>
    <p:sldId id="400" r:id="rId3"/>
    <p:sldId id="401" r:id="rId4"/>
    <p:sldId id="402" r:id="rId5"/>
    <p:sldId id="403" r:id="rId6"/>
    <p:sldId id="449" r:id="rId7"/>
    <p:sldId id="365" r:id="rId8"/>
    <p:sldId id="404" r:id="rId9"/>
    <p:sldId id="405" r:id="rId10"/>
    <p:sldId id="367" r:id="rId11"/>
    <p:sldId id="406" r:id="rId12"/>
    <p:sldId id="407" r:id="rId13"/>
    <p:sldId id="408" r:id="rId14"/>
    <p:sldId id="394" r:id="rId15"/>
    <p:sldId id="409" r:id="rId16"/>
    <p:sldId id="410" r:id="rId17"/>
    <p:sldId id="375" r:id="rId18"/>
    <p:sldId id="455" r:id="rId19"/>
    <p:sldId id="411" r:id="rId20"/>
    <p:sldId id="412" r:id="rId21"/>
    <p:sldId id="398" r:id="rId22"/>
    <p:sldId id="450" r:id="rId23"/>
    <p:sldId id="395" r:id="rId24"/>
    <p:sldId id="451" r:id="rId25"/>
    <p:sldId id="369" r:id="rId26"/>
    <p:sldId id="413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54" r:id="rId35"/>
    <p:sldId id="422" r:id="rId36"/>
    <p:sldId id="330" r:id="rId37"/>
    <p:sldId id="423" r:id="rId38"/>
    <p:sldId id="424" r:id="rId39"/>
    <p:sldId id="426" r:id="rId40"/>
    <p:sldId id="428" r:id="rId41"/>
    <p:sldId id="429" r:id="rId42"/>
    <p:sldId id="430" r:id="rId43"/>
    <p:sldId id="431" r:id="rId44"/>
    <p:sldId id="453" r:id="rId45"/>
    <p:sldId id="433" r:id="rId46"/>
    <p:sldId id="456" r:id="rId47"/>
    <p:sldId id="434" r:id="rId48"/>
    <p:sldId id="435" r:id="rId49"/>
    <p:sldId id="436" r:id="rId50"/>
    <p:sldId id="457" r:id="rId51"/>
    <p:sldId id="459" r:id="rId52"/>
    <p:sldId id="462" r:id="rId53"/>
    <p:sldId id="437" r:id="rId54"/>
    <p:sldId id="440" r:id="rId55"/>
    <p:sldId id="460" r:id="rId56"/>
    <p:sldId id="438" r:id="rId57"/>
    <p:sldId id="463" r:id="rId58"/>
    <p:sldId id="464" r:id="rId59"/>
    <p:sldId id="466" r:id="rId60"/>
    <p:sldId id="467" r:id="rId61"/>
    <p:sldId id="441" r:id="rId62"/>
    <p:sldId id="46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55"/>
    <a:srgbClr val="1DB4FF"/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5" autoAdjust="0"/>
    <p:restoredTop sz="99814" autoAdjust="0"/>
  </p:normalViewPr>
  <p:slideViewPr>
    <p:cSldViewPr snapToGrid="0" snapToObjects="1">
      <p:cViewPr varScale="1">
        <p:scale>
          <a:sx n="78" d="100"/>
          <a:sy n="78" d="100"/>
        </p:scale>
        <p:origin x="165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07619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6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8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7" y="2517425"/>
            <a:ext cx="2010683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6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iofilm-growth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m-Cell-wall.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3926" y="1484380"/>
            <a:ext cx="8671971" cy="2235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cap="none" dirty="0" smtClean="0">
                <a:solidFill>
                  <a:srgbClr val="212F62"/>
                </a:solidFill>
                <a:latin typeface="Comic Sans MS"/>
                <a:cs typeface="Comic Sans MS"/>
              </a:rPr>
              <a:t>Chapter 22 </a:t>
            </a:r>
          </a:p>
          <a:p>
            <a:pPr algn="r"/>
            <a:r>
              <a:rPr lang="en-US" sz="4000" b="1" cap="none" dirty="0" smtClean="0">
                <a:solidFill>
                  <a:srgbClr val="212F62"/>
                </a:solidFill>
                <a:latin typeface="Comic Sans MS"/>
                <a:cs typeface="Comic Sans MS"/>
              </a:rPr>
              <a:t>Prokaryotes: Bacteria and Archaea</a:t>
            </a:r>
          </a:p>
          <a:p>
            <a:pPr algn="r"/>
            <a:r>
              <a:rPr lang="en-US" sz="2000" cap="none" dirty="0">
                <a:solidFill>
                  <a:schemeClr val="tx1"/>
                </a:solidFill>
                <a:latin typeface="Comic Sans MS"/>
                <a:cs typeface="Comic Sans MS"/>
              </a:rPr>
              <a:t>General Biology </a:t>
            </a:r>
            <a:r>
              <a:rPr lang="en-US" sz="2000" cap="none" dirty="0" smtClean="0">
                <a:solidFill>
                  <a:schemeClr val="tx1"/>
                </a:solidFill>
                <a:latin typeface="Comic Sans MS"/>
                <a:cs typeface="Comic Sans MS"/>
              </a:rPr>
              <a:t>II </a:t>
            </a:r>
            <a:r>
              <a:rPr lang="en-US" sz="2000" cap="none" dirty="0">
                <a:solidFill>
                  <a:schemeClr val="tx1"/>
                </a:solidFill>
                <a:latin typeface="Comic Sans MS"/>
                <a:cs typeface="Comic Sans MS"/>
              </a:rPr>
              <a:t>(BSC </a:t>
            </a:r>
            <a:r>
              <a:rPr lang="en-US" sz="2000" cap="none" dirty="0" smtClean="0">
                <a:solidFill>
                  <a:schemeClr val="tx1"/>
                </a:solidFill>
                <a:latin typeface="Comic Sans MS"/>
                <a:cs typeface="Comic Sans MS"/>
              </a:rPr>
              <a:t>2011</a:t>
            </a:r>
            <a:r>
              <a:rPr lang="en-US" sz="2000" cap="none" dirty="0" smtClean="0">
                <a:solidFill>
                  <a:schemeClr val="tx1"/>
                </a:solidFill>
                <a:latin typeface="Comic Sans MS"/>
                <a:cs typeface="Comic Sans MS"/>
              </a:rPr>
              <a:t>)</a:t>
            </a:r>
          </a:p>
          <a:p>
            <a:pPr algn="r"/>
            <a:r>
              <a:rPr lang="en-US" sz="2000" cap="none" dirty="0" smtClean="0">
                <a:solidFill>
                  <a:schemeClr val="tx1"/>
                </a:solidFill>
                <a:latin typeface="Comic Sans MS"/>
                <a:cs typeface="Comic Sans MS"/>
              </a:rPr>
              <a:t>Dr. Capers</a:t>
            </a:r>
            <a:endParaRPr lang="en-US" sz="2000" cap="none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r"/>
            <a:endParaRPr lang="en-US" sz="4000" b="1" cap="none" dirty="0" smtClean="0">
              <a:solidFill>
                <a:srgbClr val="212F62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Campylobac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99" y="3328839"/>
            <a:ext cx="205475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EM bacte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3787924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48948" y="6025869"/>
            <a:ext cx="3205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err="1" smtClean="0">
                <a:latin typeface="Comic Sans MS"/>
                <a:cs typeface="Comic Sans MS"/>
              </a:rPr>
              <a:t>Oenococcus</a:t>
            </a:r>
            <a:r>
              <a:rPr lang="en-US" sz="800" u="sng" dirty="0" smtClean="0">
                <a:latin typeface="Comic Sans MS"/>
                <a:cs typeface="Comic Sans MS"/>
              </a:rPr>
              <a:t> </a:t>
            </a:r>
            <a:r>
              <a:rPr lang="en-US" sz="800" u="sng" dirty="0" err="1" smtClean="0">
                <a:latin typeface="Comic Sans MS"/>
                <a:cs typeface="Comic Sans MS"/>
              </a:rPr>
              <a:t>oeni</a:t>
            </a:r>
            <a:r>
              <a:rPr lang="en-US" sz="800" dirty="0" smtClean="0">
                <a:latin typeface="Comic Sans MS"/>
                <a:cs typeface="Comic Sans MS"/>
              </a:rPr>
              <a:t> (c)Got-</a:t>
            </a:r>
            <a:r>
              <a:rPr lang="en-US" sz="800" dirty="0" err="1">
                <a:latin typeface="Comic Sans MS"/>
                <a:cs typeface="Comic Sans MS"/>
              </a:rPr>
              <a:t>c</a:t>
            </a:r>
            <a:r>
              <a:rPr lang="en-US" sz="800" dirty="0" err="1" smtClean="0">
                <a:latin typeface="Comic Sans MS"/>
                <a:cs typeface="Comic Sans MS"/>
              </a:rPr>
              <a:t>ommonswiki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9738" y="6005663"/>
            <a:ext cx="320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Campylobacter bacteria 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as seen from an electron 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microscope</a:t>
            </a:r>
            <a:r>
              <a:rPr lang="en-US" sz="800" dirty="0" smtClean="0">
                <a:latin typeface="Comic Sans MS"/>
                <a:cs typeface="Comic Sans MS"/>
              </a:rPr>
              <a:t> (c)De Wood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3" name="Picture 2" descr="improving human intestinal healt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19" y="3787130"/>
            <a:ext cx="257804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87314" y="6016457"/>
            <a:ext cx="2918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Improving Human Intestinal Health</a:t>
            </a:r>
            <a:r>
              <a:rPr lang="en-US" sz="800" dirty="0" smtClean="0">
                <a:latin typeface="Comic Sans MS"/>
                <a:cs typeface="Comic Sans MS"/>
              </a:rPr>
              <a:t> (c)Pacific Northwest National Laboratory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7" y="6582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ooter Placeholder 5"/>
          <p:cNvSpPr>
            <a:spLocks noGrp="1"/>
          </p:cNvSpPr>
          <p:nvPr/>
        </p:nvSpPr>
        <p:spPr>
          <a:xfrm>
            <a:off x="995392" y="6467328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0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0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58759" y="656823"/>
            <a:ext cx="4142785" cy="6091579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Stage </a:t>
            </a:r>
            <a:r>
              <a:rPr lang="en-US" sz="1600" dirty="0">
                <a:latin typeface="Comic Sans MS"/>
                <a:cs typeface="Comic Sans MS"/>
              </a:rPr>
              <a:t>1, initial attachment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nl-NL" sz="1600" dirty="0" err="1" smtClean="0">
                <a:latin typeface="Comic Sans MS"/>
                <a:cs typeface="Comic Sans MS"/>
              </a:rPr>
              <a:t>bacteria</a:t>
            </a:r>
            <a:r>
              <a:rPr lang="nl-NL" sz="1600" dirty="0" smtClean="0">
                <a:latin typeface="Comic Sans MS"/>
                <a:cs typeface="Comic Sans MS"/>
              </a:rPr>
              <a:t> </a:t>
            </a:r>
            <a:r>
              <a:rPr lang="nl-NL" sz="1600" dirty="0" err="1">
                <a:latin typeface="Comic Sans MS"/>
                <a:cs typeface="Comic Sans MS"/>
              </a:rPr>
              <a:t>adhere</a:t>
            </a:r>
            <a:r>
              <a:rPr lang="nl-NL" sz="1600" dirty="0">
                <a:latin typeface="Comic Sans MS"/>
                <a:cs typeface="Comic Sans MS"/>
              </a:rPr>
              <a:t> </a:t>
            </a:r>
            <a:r>
              <a:rPr lang="nl-NL" sz="1600" dirty="0" err="1">
                <a:latin typeface="Comic Sans MS"/>
                <a:cs typeface="Comic Sans MS"/>
              </a:rPr>
              <a:t>to</a:t>
            </a:r>
            <a:r>
              <a:rPr lang="nl-NL" sz="1600" dirty="0">
                <a:latin typeface="Comic Sans MS"/>
                <a:cs typeface="Comic Sans MS"/>
              </a:rPr>
              <a:t> a </a:t>
            </a:r>
            <a:r>
              <a:rPr lang="nl-NL" sz="1600" dirty="0" err="1">
                <a:latin typeface="Comic Sans MS"/>
                <a:cs typeface="Comic Sans MS"/>
              </a:rPr>
              <a:t>solid</a:t>
            </a:r>
            <a:r>
              <a:rPr lang="nl-NL" sz="1600" dirty="0">
                <a:latin typeface="Comic Sans MS"/>
                <a:cs typeface="Comic Sans MS"/>
              </a:rPr>
              <a:t> </a:t>
            </a:r>
            <a:r>
              <a:rPr lang="nl-NL" sz="1600" dirty="0" err="1">
                <a:latin typeface="Comic Sans MS"/>
                <a:cs typeface="Comic Sans MS"/>
              </a:rPr>
              <a:t>surface</a:t>
            </a:r>
            <a:r>
              <a:rPr lang="nl-NL" sz="1600" dirty="0">
                <a:latin typeface="Comic Sans MS"/>
                <a:cs typeface="Comic Sans MS"/>
              </a:rPr>
              <a:t> via </a:t>
            </a:r>
            <a:r>
              <a:rPr lang="nl-NL" sz="1600" dirty="0" err="1">
                <a:latin typeface="Comic Sans MS"/>
                <a:cs typeface="Comic Sans MS"/>
              </a:rPr>
              <a:t>weak</a:t>
            </a:r>
            <a:r>
              <a:rPr lang="nl-NL" sz="1600" dirty="0">
                <a:latin typeface="Comic Sans MS"/>
                <a:cs typeface="Comic Sans MS"/>
              </a:rPr>
              <a:t> van der Waals </a:t>
            </a:r>
            <a:r>
              <a:rPr lang="nl-NL" sz="1600" dirty="0" err="1">
                <a:latin typeface="Comic Sans MS"/>
                <a:cs typeface="Comic Sans MS"/>
              </a:rPr>
              <a:t>interactions</a:t>
            </a:r>
            <a:r>
              <a:rPr lang="nl-NL" sz="1600" dirty="0">
                <a:latin typeface="Comic Sans MS"/>
                <a:cs typeface="Comic Sans MS"/>
              </a:rPr>
              <a:t>.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nl-NL" sz="1600" dirty="0" smtClean="0">
                <a:latin typeface="Comic Sans MS"/>
                <a:cs typeface="Comic Sans MS"/>
              </a:rPr>
              <a:t>Stage </a:t>
            </a:r>
            <a:r>
              <a:rPr lang="nl-NL" sz="1600" dirty="0">
                <a:latin typeface="Comic Sans MS"/>
                <a:cs typeface="Comic Sans MS"/>
              </a:rPr>
              <a:t>2</a:t>
            </a:r>
            <a:r>
              <a:rPr lang="nl-NL" sz="1600" dirty="0" smtClean="0">
                <a:latin typeface="Comic Sans MS"/>
                <a:cs typeface="Comic Sans MS"/>
              </a:rPr>
              <a:t>, </a:t>
            </a:r>
            <a:r>
              <a:rPr lang="en-US" sz="1600" dirty="0" smtClean="0">
                <a:latin typeface="Comic Sans MS"/>
                <a:cs typeface="Comic Sans MS"/>
              </a:rPr>
              <a:t>irreversible </a:t>
            </a:r>
            <a:r>
              <a:rPr lang="en-US" sz="1600" dirty="0">
                <a:latin typeface="Comic Sans MS"/>
                <a:cs typeface="Comic Sans MS"/>
              </a:rPr>
              <a:t>attachment, </a:t>
            </a:r>
            <a:r>
              <a:rPr lang="en-US" sz="1600" dirty="0" err="1">
                <a:latin typeface="Comic Sans MS"/>
                <a:cs typeface="Comic Sans MS"/>
              </a:rPr>
              <a:t>hairlike</a:t>
            </a:r>
            <a:r>
              <a:rPr lang="en-US" sz="1600" dirty="0">
                <a:latin typeface="Comic Sans MS"/>
                <a:cs typeface="Comic Sans MS"/>
              </a:rPr>
              <a:t> appendages called </a:t>
            </a:r>
            <a:r>
              <a:rPr lang="en-US" sz="1600" dirty="0" err="1">
                <a:latin typeface="Comic Sans MS"/>
                <a:cs typeface="Comic Sans MS"/>
              </a:rPr>
              <a:t>pili</a:t>
            </a:r>
            <a:r>
              <a:rPr lang="en-US" sz="1600" dirty="0">
                <a:latin typeface="Comic Sans MS"/>
                <a:cs typeface="Comic Sans MS"/>
              </a:rPr>
              <a:t> permanently anchor the bacteria to </a:t>
            </a:r>
            <a:r>
              <a:rPr lang="en-US" sz="1600" dirty="0" smtClean="0">
                <a:latin typeface="Comic Sans MS"/>
                <a:cs typeface="Comic Sans MS"/>
              </a:rPr>
              <a:t>the surface</a:t>
            </a:r>
            <a:r>
              <a:rPr lang="en-US" sz="1600" dirty="0">
                <a:latin typeface="Comic Sans MS"/>
                <a:cs typeface="Comic Sans MS"/>
              </a:rPr>
              <a:t>.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Stage </a:t>
            </a:r>
            <a:r>
              <a:rPr lang="en-US" sz="1600" dirty="0">
                <a:latin typeface="Comic Sans MS"/>
                <a:cs typeface="Comic Sans MS"/>
              </a:rPr>
              <a:t>3, maturation I, the biofilm grows through cell division and recruitment </a:t>
            </a:r>
            <a:r>
              <a:rPr lang="en-US" sz="1600" dirty="0" smtClean="0">
                <a:latin typeface="Comic Sans MS"/>
                <a:cs typeface="Comic Sans MS"/>
              </a:rPr>
              <a:t>of other </a:t>
            </a:r>
            <a:r>
              <a:rPr lang="en-US" sz="1600" dirty="0">
                <a:latin typeface="Comic Sans MS"/>
                <a:cs typeface="Comic Sans MS"/>
              </a:rPr>
              <a:t>bacteria. An extracellular matrix composed primarily of polysaccharides holds the </a:t>
            </a:r>
            <a:r>
              <a:rPr lang="en-US" sz="1600" dirty="0" smtClean="0">
                <a:latin typeface="Comic Sans MS"/>
                <a:cs typeface="Comic Sans MS"/>
              </a:rPr>
              <a:t>biofilm together</a:t>
            </a:r>
            <a:r>
              <a:rPr lang="en-US" sz="1600" dirty="0">
                <a:latin typeface="Comic Sans MS"/>
                <a:cs typeface="Comic Sans MS"/>
              </a:rPr>
              <a:t>.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Stage </a:t>
            </a:r>
            <a:r>
              <a:rPr lang="en-US" sz="1600" dirty="0">
                <a:latin typeface="Comic Sans MS"/>
                <a:cs typeface="Comic Sans MS"/>
              </a:rPr>
              <a:t>4, maturation II, the biofilm continues to grow and takes on a </a:t>
            </a:r>
            <a:r>
              <a:rPr lang="en-US" sz="1600" dirty="0" smtClean="0">
                <a:latin typeface="Comic Sans MS"/>
                <a:cs typeface="Comic Sans MS"/>
              </a:rPr>
              <a:t>more complex </a:t>
            </a:r>
            <a:r>
              <a:rPr lang="en-US" sz="1600" dirty="0">
                <a:latin typeface="Comic Sans MS"/>
                <a:cs typeface="Comic Sans MS"/>
              </a:rPr>
              <a:t>shape.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Stage </a:t>
            </a:r>
            <a:r>
              <a:rPr lang="en-US" sz="1600" dirty="0">
                <a:latin typeface="Comic Sans MS"/>
                <a:cs typeface="Comic Sans MS"/>
              </a:rPr>
              <a:t>5, dispersal, the biofilm matrix is partly broken down, </a:t>
            </a:r>
            <a:r>
              <a:rPr lang="en-US" sz="1600" dirty="0" smtClean="0">
                <a:latin typeface="Comic Sans MS"/>
                <a:cs typeface="Comic Sans MS"/>
              </a:rPr>
              <a:t>allowing some </a:t>
            </a:r>
            <a:r>
              <a:rPr lang="en-US" sz="1600" dirty="0">
                <a:latin typeface="Comic Sans MS"/>
                <a:cs typeface="Comic Sans MS"/>
              </a:rPr>
              <a:t>bacteria to escape and colonize another surface. 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73" y="0"/>
            <a:ext cx="23727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89567" y="6413266"/>
            <a:ext cx="27542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aption</a:t>
            </a:r>
            <a:r>
              <a:rPr lang="en-US" sz="800" dirty="0"/>
              <a:t>: </a:t>
            </a:r>
            <a:r>
              <a:rPr lang="en-US" sz="800" dirty="0" smtClean="0">
                <a:hlinkClick r:id="rId3"/>
              </a:rPr>
              <a:t>Biofilm Growth </a:t>
            </a:r>
            <a:r>
              <a:rPr lang="en-US" sz="800" dirty="0" smtClean="0"/>
              <a:t>(c)</a:t>
            </a:r>
            <a:r>
              <a:rPr lang="en-US" sz="800" dirty="0" err="1" smtClean="0"/>
              <a:t>Asw-hamburg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50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75179" y="1757000"/>
            <a:ext cx="7078559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/>
                <a:cs typeface="Comic Sans MS"/>
              </a:rPr>
              <a:t>They differ in four key areas:</a:t>
            </a:r>
          </a:p>
          <a:p>
            <a:pPr lvl="1">
              <a:buClrTx/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Plasma membranes</a:t>
            </a:r>
          </a:p>
          <a:p>
            <a:pPr lvl="1">
              <a:buClrTx/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Cell walls</a:t>
            </a:r>
          </a:p>
          <a:p>
            <a:pPr lvl="1">
              <a:buClrTx/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DNA replication</a:t>
            </a:r>
          </a:p>
          <a:p>
            <a:pPr lvl="1">
              <a:buClrTx/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Gene expression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642913"/>
            <a:ext cx="8763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>
                <a:latin typeface="Comic Sans MS"/>
                <a:cs typeface="Comic Sans MS"/>
              </a:rPr>
              <a:t>Bacteria and </a:t>
            </a:r>
            <a:r>
              <a:rPr lang="en-US" sz="3200" dirty="0" smtClean="0">
                <a:latin typeface="Comic Sans MS"/>
                <a:cs typeface="Comic Sans MS"/>
              </a:rPr>
              <a:t>Archaea </a:t>
            </a:r>
            <a:r>
              <a:rPr lang="en-US" sz="3200" dirty="0">
                <a:latin typeface="Comic Sans MS"/>
                <a:cs typeface="Comic Sans MS"/>
              </a:rPr>
              <a:t>D</a:t>
            </a:r>
            <a:r>
              <a:rPr lang="en-US" sz="3200" dirty="0" smtClean="0">
                <a:latin typeface="Comic Sans MS"/>
                <a:cs typeface="Comic Sans MS"/>
              </a:rPr>
              <a:t>iffer </a:t>
            </a:r>
            <a:r>
              <a:rPr lang="en-US" sz="3200" dirty="0">
                <a:latin typeface="Comic Sans MS"/>
                <a:cs typeface="Comic Sans MS"/>
              </a:rPr>
              <a:t>F</a:t>
            </a:r>
            <a:r>
              <a:rPr lang="en-US" sz="3200" dirty="0" smtClean="0">
                <a:latin typeface="Comic Sans MS"/>
                <a:cs typeface="Comic Sans MS"/>
              </a:rPr>
              <a:t>undamentally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514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3604"/>
            <a:ext cx="8229600" cy="623786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Comic Sans MS"/>
                <a:cs typeface="Comic Sans MS"/>
              </a:rPr>
              <a:t>Bacteria vs. Archaea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332792"/>
            <a:ext cx="3996744" cy="5064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Comic Sans MS"/>
                <a:cs typeface="Comic Sans MS"/>
              </a:rPr>
              <a:t>Plasma membrane</a:t>
            </a:r>
          </a:p>
          <a:p>
            <a:pPr lvl="1">
              <a:buClrTx/>
              <a:buFont typeface="Arial" charset="0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Bacterial lipids are </a:t>
            </a:r>
            <a:r>
              <a:rPr lang="en-US" sz="1800" dirty="0" err="1" smtClean="0">
                <a:latin typeface="Comic Sans MS"/>
                <a:cs typeface="Comic Sans MS"/>
              </a:rPr>
              <a:t>unbranched</a:t>
            </a:r>
            <a:endParaRPr lang="en-US" sz="1800" dirty="0" smtClean="0">
              <a:latin typeface="Comic Sans MS"/>
              <a:cs typeface="Comic Sans MS"/>
            </a:endParaRPr>
          </a:p>
          <a:p>
            <a:pPr lvl="3">
              <a:buClrTx/>
              <a:buFont typeface="Arial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Use ester bonds</a:t>
            </a:r>
          </a:p>
          <a:p>
            <a:pPr lvl="1">
              <a:buClrTx/>
              <a:buFont typeface="Arial" charset="0"/>
              <a:buChar char="•"/>
            </a:pPr>
            <a:r>
              <a:rPr lang="en-US" sz="1800" dirty="0" err="1" smtClean="0">
                <a:latin typeface="Comic Sans MS"/>
                <a:cs typeface="Comic Sans MS"/>
              </a:rPr>
              <a:t>Archaean</a:t>
            </a:r>
            <a:r>
              <a:rPr lang="en-US" sz="1800" dirty="0" smtClean="0">
                <a:latin typeface="Comic Sans MS"/>
                <a:cs typeface="Comic Sans MS"/>
              </a:rPr>
              <a:t> membranes are formed on glycerol skeleton with ether linkages (not ester)</a:t>
            </a:r>
          </a:p>
          <a:p>
            <a:pPr lvl="3">
              <a:buClrTx/>
              <a:buFont typeface="Arial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Hydrocarbons may be branched or have rings</a:t>
            </a:r>
          </a:p>
          <a:p>
            <a:pPr lvl="3">
              <a:buClrTx/>
              <a:buFont typeface="Arial" charset="0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Tetraether</a:t>
            </a:r>
            <a:r>
              <a:rPr lang="en-US" dirty="0" smtClean="0">
                <a:latin typeface="Comic Sans MS"/>
                <a:cs typeface="Comic Sans MS"/>
              </a:rPr>
              <a:t> polymer allows extremophiles to withstand high temperatures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Placeholder 1" descr="Figure_B22_02_04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9" b="-1474"/>
          <a:stretch/>
        </p:blipFill>
        <p:spPr>
          <a:xfrm>
            <a:off x="4475834" y="1464836"/>
            <a:ext cx="4454963" cy="480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7731" y="6632621"/>
            <a:ext cx="4406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977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978"/>
            <a:ext cx="8229600" cy="81783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omic Sans MS"/>
                <a:cs typeface="Comic Sans MS"/>
              </a:rPr>
              <a:t>Bacteria vs. Archaea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55501"/>
            <a:ext cx="8229600" cy="50505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Cell wall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 smtClean="0">
                <a:latin typeface="Comic Sans MS"/>
                <a:cs typeface="Comic Sans MS"/>
              </a:rPr>
              <a:t>Bacteria have peptidoglycan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 smtClean="0">
                <a:latin typeface="Comic Sans MS"/>
                <a:cs typeface="Comic Sans MS"/>
              </a:rPr>
              <a:t>Archaea lack peptidoglycan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DNA replication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 smtClean="0">
                <a:latin typeface="Comic Sans MS"/>
                <a:cs typeface="Comic Sans MS"/>
              </a:rPr>
              <a:t>Both have single replication origin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 err="1" smtClean="0">
                <a:latin typeface="Comic Sans MS"/>
                <a:cs typeface="Comic Sans MS"/>
              </a:rPr>
              <a:t>Archaeal</a:t>
            </a:r>
            <a:r>
              <a:rPr lang="en-US" sz="2400" dirty="0" smtClean="0">
                <a:latin typeface="Comic Sans MS"/>
                <a:cs typeface="Comic Sans MS"/>
              </a:rPr>
              <a:t> DNA replication is more similar to that of eukaryotes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Gene Expression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 err="1" smtClean="0">
                <a:latin typeface="Comic Sans MS"/>
                <a:cs typeface="Comic Sans MS"/>
              </a:rPr>
              <a:t>Archaeal</a:t>
            </a:r>
            <a:r>
              <a:rPr lang="en-US" sz="2400" dirty="0" smtClean="0">
                <a:latin typeface="Comic Sans MS"/>
                <a:cs typeface="Comic Sans MS"/>
              </a:rPr>
              <a:t> transcription and translation are more similar to those of eukaryotes</a:t>
            </a:r>
          </a:p>
          <a:p>
            <a:pPr lvl="4">
              <a:lnSpc>
                <a:spcPct val="90000"/>
              </a:lnSpc>
              <a:buClrTx/>
              <a:buFont typeface="Arial" charset="0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Enzymes are similar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977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22_02_07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5" b="-1121"/>
          <a:stretch/>
        </p:blipFill>
        <p:spPr>
          <a:xfrm>
            <a:off x="4193461" y="1287803"/>
            <a:ext cx="4793219" cy="465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6695" y="554298"/>
            <a:ext cx="3913188" cy="5928104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300" dirty="0">
                <a:solidFill>
                  <a:schemeClr val="tx1"/>
                </a:solidFill>
                <a:latin typeface="Comic Sans MS"/>
                <a:cs typeface="Comic Sans MS"/>
              </a:rPr>
              <a:t>Bacteria and Archaea are </a:t>
            </a:r>
            <a:r>
              <a:rPr lang="en-US" sz="2300" dirty="0" smtClean="0">
                <a:solidFill>
                  <a:schemeClr val="tx1"/>
                </a:solidFill>
                <a:latin typeface="Comic Sans MS"/>
                <a:cs typeface="Comic Sans MS"/>
              </a:rPr>
              <a:t>both prokaryotes </a:t>
            </a:r>
            <a:r>
              <a:rPr lang="en-US" sz="2300" dirty="0">
                <a:solidFill>
                  <a:schemeClr val="tx1"/>
                </a:solidFill>
                <a:latin typeface="Comic Sans MS"/>
                <a:cs typeface="Comic Sans MS"/>
              </a:rPr>
              <a:t>but differ enough to </a:t>
            </a:r>
            <a:r>
              <a:rPr lang="en-US" sz="2300" dirty="0" smtClean="0">
                <a:solidFill>
                  <a:schemeClr val="tx1"/>
                </a:solidFill>
                <a:latin typeface="Comic Sans MS"/>
                <a:cs typeface="Comic Sans MS"/>
              </a:rPr>
              <a:t>be placed </a:t>
            </a:r>
            <a:r>
              <a:rPr lang="en-US" sz="2300" dirty="0">
                <a:solidFill>
                  <a:schemeClr val="tx1"/>
                </a:solidFill>
                <a:latin typeface="Comic Sans MS"/>
                <a:cs typeface="Comic Sans MS"/>
              </a:rPr>
              <a:t>in separate domains. </a:t>
            </a:r>
            <a:endParaRPr lang="en-US" sz="23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Comic Sans MS"/>
                <a:cs typeface="Comic Sans MS"/>
              </a:rPr>
              <a:t>An </a:t>
            </a:r>
            <a:r>
              <a:rPr lang="en-US" sz="2300" dirty="0">
                <a:solidFill>
                  <a:schemeClr val="tx1"/>
                </a:solidFill>
                <a:latin typeface="Comic Sans MS"/>
                <a:cs typeface="Comic Sans MS"/>
              </a:rPr>
              <a:t>ancestor of modern Archaea is believed to have given rise to </a:t>
            </a:r>
            <a:r>
              <a:rPr lang="en-US" sz="2300" dirty="0" err="1">
                <a:solidFill>
                  <a:schemeClr val="tx1"/>
                </a:solidFill>
                <a:latin typeface="Comic Sans MS"/>
                <a:cs typeface="Comic Sans MS"/>
              </a:rPr>
              <a:t>Eukarya</a:t>
            </a:r>
            <a:r>
              <a:rPr lang="en-US" sz="2300" dirty="0">
                <a:solidFill>
                  <a:schemeClr val="tx1"/>
                </a:solidFill>
                <a:latin typeface="Comic Sans MS"/>
                <a:cs typeface="Comic Sans MS"/>
              </a:rPr>
              <a:t>, the third domain of </a:t>
            </a:r>
            <a:r>
              <a:rPr lang="en-US" sz="2300" dirty="0" smtClean="0">
                <a:solidFill>
                  <a:schemeClr val="tx1"/>
                </a:solidFill>
                <a:latin typeface="Comic Sans MS"/>
                <a:cs typeface="Comic Sans MS"/>
              </a:rPr>
              <a:t>life.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3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Archaeal</a:t>
            </a:r>
            <a:r>
              <a:rPr lang="en-US" sz="23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Comic Sans MS"/>
                <a:cs typeface="Comic Sans MS"/>
              </a:rPr>
              <a:t>and bacterial phyla are shown; the evolutionary relationship between these phyla is still open to debate</a:t>
            </a:r>
            <a:r>
              <a:rPr lang="en-US" sz="2300" dirty="0" smtClean="0">
                <a:solidFill>
                  <a:schemeClr val="tx1"/>
                </a:solidFill>
                <a:latin typeface="Comic Sans MS"/>
                <a:cs typeface="Comic Sans MS"/>
              </a:rPr>
              <a:t>.</a:t>
            </a:r>
            <a:endParaRPr lang="en-US" sz="23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31" y="6632621"/>
            <a:ext cx="4406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888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97" y="274638"/>
            <a:ext cx="881987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Comic Sans MS"/>
                <a:cs typeface="Comic Sans MS"/>
              </a:rPr>
              <a:t>Early Classification Characteristics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Tx/>
              <a:buFont typeface="Arial"/>
              <a:buChar char="•"/>
            </a:pPr>
            <a:r>
              <a:rPr lang="en-US" sz="2600" dirty="0" smtClean="0">
                <a:latin typeface="Comic Sans MS"/>
                <a:cs typeface="Comic Sans MS"/>
              </a:rPr>
              <a:t>Relied on staining characteristics and observable phenotypes</a:t>
            </a:r>
          </a:p>
          <a:p>
            <a:pPr marL="914400" lvl="1" indent="-514350">
              <a:buClrTx/>
              <a:buFontTx/>
              <a:buAutoNum type="arabicPeriod"/>
            </a:pPr>
            <a:r>
              <a:rPr lang="en-US" sz="2600" dirty="0" smtClean="0">
                <a:latin typeface="Comic Sans MS"/>
                <a:cs typeface="Comic Sans MS"/>
              </a:rPr>
              <a:t>Photosynthetic or </a:t>
            </a:r>
            <a:r>
              <a:rPr lang="en-US" sz="2600" dirty="0" err="1" smtClean="0">
                <a:latin typeface="Comic Sans MS"/>
                <a:cs typeface="Comic Sans MS"/>
              </a:rPr>
              <a:t>nonphotosynthetic</a:t>
            </a:r>
            <a:endParaRPr lang="en-US" sz="2600" dirty="0">
              <a:latin typeface="Comic Sans MS"/>
              <a:cs typeface="Comic Sans MS"/>
            </a:endParaRPr>
          </a:p>
          <a:p>
            <a:pPr marL="914400" lvl="1" indent="-514350">
              <a:buClrTx/>
              <a:buFontTx/>
              <a:buAutoNum type="arabicPeriod"/>
            </a:pPr>
            <a:r>
              <a:rPr lang="en-US" sz="2600" dirty="0" smtClean="0">
                <a:latin typeface="Comic Sans MS"/>
                <a:cs typeface="Comic Sans MS"/>
              </a:rPr>
              <a:t>Motile or </a:t>
            </a:r>
            <a:r>
              <a:rPr lang="en-US" sz="2600" dirty="0" err="1" smtClean="0">
                <a:latin typeface="Comic Sans MS"/>
                <a:cs typeface="Comic Sans MS"/>
              </a:rPr>
              <a:t>nonmotile</a:t>
            </a:r>
            <a:endParaRPr lang="en-US" sz="2600" dirty="0">
              <a:latin typeface="Comic Sans MS"/>
              <a:cs typeface="Comic Sans MS"/>
            </a:endParaRPr>
          </a:p>
          <a:p>
            <a:pPr marL="914400" lvl="1" indent="-514350">
              <a:buClrTx/>
              <a:buFontTx/>
              <a:buAutoNum type="arabicPeriod"/>
            </a:pPr>
            <a:r>
              <a:rPr lang="en-US" sz="2600" dirty="0" smtClean="0">
                <a:latin typeface="Comic Sans MS"/>
                <a:cs typeface="Comic Sans MS"/>
              </a:rPr>
              <a:t>Unicellular, colony-forming, or filamentous</a:t>
            </a:r>
          </a:p>
          <a:p>
            <a:pPr marL="914400" lvl="1" indent="-514350">
              <a:buClrTx/>
              <a:buFontTx/>
              <a:buAutoNum type="arabicPeriod"/>
            </a:pPr>
            <a:r>
              <a:rPr lang="en-US" sz="2600" dirty="0" smtClean="0">
                <a:latin typeface="Comic Sans MS"/>
                <a:cs typeface="Comic Sans MS"/>
              </a:rPr>
              <a:t>Formation of spores or division by transverse binary fission</a:t>
            </a:r>
          </a:p>
          <a:p>
            <a:pPr marL="914400" lvl="1" indent="-514350">
              <a:buClrTx/>
              <a:buFontTx/>
              <a:buAutoNum type="arabicPeriod"/>
            </a:pPr>
            <a:r>
              <a:rPr lang="en-US" sz="2600" dirty="0" smtClean="0">
                <a:latin typeface="Comic Sans MS"/>
                <a:cs typeface="Comic Sans MS"/>
              </a:rPr>
              <a:t>Importance as human pathogens or not</a:t>
            </a:r>
            <a:endParaRPr lang="en-US" sz="2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977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0310"/>
            <a:ext cx="8229600" cy="725976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Molecular Classification - Newer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Tx/>
              <a:buFontTx/>
              <a:buAutoNum type="arabicPeriod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Amino acid sequences of key proteins</a:t>
            </a:r>
          </a:p>
          <a:p>
            <a:pPr marL="514350" indent="-514350">
              <a:buClrTx/>
              <a:buFontTx/>
              <a:buAutoNum type="arabicPeriod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Percent guanine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cytosine content</a:t>
            </a:r>
          </a:p>
          <a:p>
            <a:pPr marL="514350" indent="-514350">
              <a:buClrTx/>
              <a:buFontTx/>
              <a:buAutoNum type="arabicPeriod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Nucleic acid hybridization</a:t>
            </a:r>
          </a:p>
          <a:p>
            <a:pPr marL="914400" lvl="1" indent="-514350">
              <a:buClrTx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Closely related species will have more base pairing</a:t>
            </a:r>
          </a:p>
          <a:p>
            <a:pPr marL="514350" indent="-514350">
              <a:buClrTx/>
              <a:buFontTx/>
              <a:buAutoNum type="arabicPeriod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Gene and RNA sequencing</a:t>
            </a:r>
          </a:p>
          <a:p>
            <a:pPr marL="914400" lvl="1" indent="-514350">
              <a:buClrTx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Especially </a:t>
            </a:r>
            <a:r>
              <a:rPr lang="en-US" altLang="en-US" sz="2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rRNA</a:t>
            </a:r>
            <a:endParaRPr lang="en-US" altLang="en-US" sz="2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514350" indent="-514350">
              <a:buClrTx/>
              <a:buFontTx/>
              <a:buAutoNum type="arabicPeriod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Whole-genome sequencing</a:t>
            </a:r>
          </a:p>
        </p:txBody>
      </p:sp>
    </p:spTree>
    <p:extLst>
      <p:ext uri="{BB962C8B-B14F-4D97-AF65-F5344CB8AC3E}">
        <p14:creationId xmlns:p14="http://schemas.microsoft.com/office/powerpoint/2010/main" val="37589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75480"/>
            <a:ext cx="8062912" cy="871357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The features of a typical prokaryotic cell are shown.</a:t>
            </a:r>
          </a:p>
        </p:txBody>
      </p:sp>
      <p:pic>
        <p:nvPicPr>
          <p:cNvPr id="3" name="Picture Placeholder 2" descr="Figure_B22_02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22" r="-33422"/>
          <a:stretch>
            <a:fillRect/>
          </a:stretch>
        </p:blipFill>
        <p:spPr>
          <a:xfrm>
            <a:off x="-251363" y="656822"/>
            <a:ext cx="9395363" cy="407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7731" y="6632621"/>
            <a:ext cx="4406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635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100" dirty="0" smtClean="0">
                <a:solidFill>
                  <a:srgbClr val="000000"/>
                </a:solidFill>
                <a:latin typeface="Comic Sans MS"/>
                <a:cs typeface="Comic Sans MS"/>
              </a:rPr>
              <a:t>Basic bacterial shapes</a:t>
            </a:r>
            <a:endParaRPr lang="en-US" sz="4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020736"/>
            <a:ext cx="8062912" cy="1439562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Prokaryotes fall into three basic categories based on their shape, visualized here </a:t>
            </a:r>
            <a:r>
              <a:rPr lang="en-US" dirty="0" smtClean="0">
                <a:latin typeface="Comic Sans MS"/>
                <a:cs typeface="Comic Sans MS"/>
              </a:rPr>
              <a:t>using scanning </a:t>
            </a:r>
            <a:r>
              <a:rPr lang="en-US" dirty="0">
                <a:latin typeface="Comic Sans MS"/>
                <a:cs typeface="Comic Sans MS"/>
              </a:rPr>
              <a:t>electron microscopy: (a) cocci, or spherical (a pair is shown); (b) bacilli, or rod-shaped</a:t>
            </a:r>
            <a:r>
              <a:rPr lang="en-US" dirty="0" smtClean="0">
                <a:latin typeface="Comic Sans MS"/>
                <a:cs typeface="Comic Sans MS"/>
              </a:rPr>
              <a:t>; and </a:t>
            </a:r>
            <a:r>
              <a:rPr lang="en-US" dirty="0">
                <a:latin typeface="Comic Sans MS"/>
                <a:cs typeface="Comic Sans MS"/>
              </a:rPr>
              <a:t>(c) </a:t>
            </a:r>
            <a:r>
              <a:rPr lang="en-US" dirty="0" err="1">
                <a:latin typeface="Comic Sans MS"/>
                <a:cs typeface="Comic Sans MS"/>
              </a:rPr>
              <a:t>spirilli</a:t>
            </a:r>
            <a:r>
              <a:rPr lang="en-US" dirty="0">
                <a:latin typeface="Comic Sans MS"/>
                <a:cs typeface="Comic Sans MS"/>
              </a:rPr>
              <a:t>, or spiral-shaped. 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9" name="Picture Placeholder 8" descr="Figure_B22_02_01abc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66" b="-7966"/>
          <a:stretch>
            <a:fillRect/>
          </a:stretch>
        </p:blipFill>
        <p:spPr>
          <a:xfrm>
            <a:off x="540544" y="854995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7731" y="6632621"/>
            <a:ext cx="4406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341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0999" y="592018"/>
            <a:ext cx="8229600" cy="57501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Based on these molecular data, several prokaryotic groupings have been proposed</a:t>
            </a:r>
          </a:p>
          <a:p>
            <a:endParaRPr lang="en-US" altLang="en-US" sz="2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altLang="en-US" sz="2800" i="1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Bergey</a:t>
            </a:r>
            <a:r>
              <a:rPr lang="ja-JP" altLang="en-US" sz="28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8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 Manual of Systematic Bacteriology</a:t>
            </a:r>
            <a:r>
              <a:rPr lang="en-US" altLang="ja-JP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2</a:t>
            </a:r>
            <a:r>
              <a:rPr lang="en-US" altLang="ja-JP" sz="28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nd</a:t>
            </a:r>
            <a:r>
              <a:rPr lang="en-US" altLang="ja-JP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edition</a:t>
            </a:r>
          </a:p>
          <a:p>
            <a:pPr lvl="1">
              <a:buClrTx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3 of 5 volumes completed</a:t>
            </a:r>
          </a:p>
          <a:p>
            <a:pPr lvl="1"/>
            <a:endParaRPr lang="en-US" altLang="en-US" sz="2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endParaRPr lang="en-US" altLang="en-US" sz="2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Large scale sequencing of random samples indicates vast majority of bacteria have never been cultured or studied in detail</a:t>
            </a:r>
          </a:p>
        </p:txBody>
      </p:sp>
    </p:spTree>
    <p:extLst>
      <p:ext uri="{BB962C8B-B14F-4D97-AF65-F5344CB8AC3E}">
        <p14:creationId xmlns:p14="http://schemas.microsoft.com/office/powerpoint/2010/main" val="34947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4519"/>
            <a:ext cx="8229600" cy="55322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Comic Sans MS"/>
                <a:cs typeface="Comic Sans MS"/>
              </a:rPr>
              <a:t>History of Microbiology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Tx/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The size of prokaryotic cells led to their being undiscovered for most of human history.</a:t>
            </a:r>
            <a:endParaRPr lang="en-US" sz="2800" dirty="0">
              <a:latin typeface="Comic Sans MS"/>
              <a:cs typeface="Comic Sans MS"/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In 1546, Italian physician </a:t>
            </a:r>
            <a:r>
              <a:rPr lang="en-US" sz="2800" dirty="0" err="1" smtClean="0">
                <a:latin typeface="Comic Sans MS"/>
                <a:cs typeface="Comic Sans MS"/>
              </a:rPr>
              <a:t>Girolamo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Fracastoro</a:t>
            </a:r>
            <a:r>
              <a:rPr lang="en-US" sz="2800" dirty="0" smtClean="0">
                <a:latin typeface="Comic Sans MS"/>
                <a:cs typeface="Comic Sans MS"/>
              </a:rPr>
              <a:t> suggested that disease was caused by unseen organisms.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Two technology strands that allows study of microbes:</a:t>
            </a:r>
          </a:p>
          <a:p>
            <a:pPr lvl="2">
              <a:buClrTx/>
              <a:buFont typeface="Wingdings" charset="2"/>
              <a:buChar char="§"/>
            </a:pPr>
            <a:r>
              <a:rPr lang="en-US" dirty="0" smtClean="0">
                <a:latin typeface="Comic Sans MS"/>
                <a:cs typeface="Comic Sans MS"/>
              </a:rPr>
              <a:t>Microscopy for visualization</a:t>
            </a:r>
          </a:p>
          <a:p>
            <a:pPr lvl="2">
              <a:buClrTx/>
              <a:buFont typeface="Wingdings" charset="2"/>
              <a:buChar char="§"/>
            </a:pPr>
            <a:r>
              <a:rPr lang="en-US" dirty="0" smtClean="0">
                <a:latin typeface="Comic Sans MS"/>
                <a:cs typeface="Comic Sans MS"/>
              </a:rPr>
              <a:t>Infectious disease investigations</a:t>
            </a:r>
          </a:p>
          <a:p>
            <a:pPr lvl="1"/>
            <a:endParaRPr lang="en-US" dirty="0" smtClean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09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"/>
            <a:ext cx="8229600" cy="59904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Major groups of Prokaryotes:</a:t>
            </a:r>
          </a:p>
          <a:p>
            <a:pPr lvl="2">
              <a:buClrTx/>
            </a:pPr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Archaeans – includes groups like </a:t>
            </a:r>
            <a:r>
              <a:rPr 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Euryarchaeota</a:t>
            </a:r>
            <a:endParaRPr 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2">
              <a:buClrTx/>
            </a:pPr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Bacteria </a:t>
            </a:r>
          </a:p>
          <a:p>
            <a:pPr lvl="3">
              <a:buClrTx/>
            </a:pPr>
            <a:r>
              <a:rPr 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Chlamydias</a:t>
            </a:r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</a:p>
          <a:p>
            <a:pPr lvl="3">
              <a:buClrTx/>
            </a:pPr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Gram positive bacteria</a:t>
            </a:r>
          </a:p>
          <a:p>
            <a:pPr lvl="4">
              <a:buClrTx/>
            </a:pPr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Low G/C – examples are bacilli, </a:t>
            </a:r>
            <a:r>
              <a:rPr lang="en-US" sz="24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Clostridium</a:t>
            </a:r>
          </a:p>
          <a:p>
            <a:pPr lvl="4">
              <a:buClrTx/>
            </a:pPr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High G/C - example is </a:t>
            </a:r>
            <a:r>
              <a:rPr lang="en-US" sz="24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Streptomyces</a:t>
            </a:r>
          </a:p>
          <a:p>
            <a:pPr lvl="3">
              <a:buClrTx/>
            </a:pPr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Spirochetes </a:t>
            </a:r>
            <a:endParaRPr 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3">
              <a:buClrTx/>
            </a:pPr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Photosynthetic – example is cyanobacteria</a:t>
            </a:r>
          </a:p>
          <a:p>
            <a:pPr lvl="3">
              <a:buClrTx/>
            </a:pPr>
            <a:r>
              <a:rPr 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Proteobacteria</a:t>
            </a:r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– examples are </a:t>
            </a:r>
            <a:r>
              <a:rPr lang="en-US" sz="24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E. coli, Pseudomonas, Salmonella</a:t>
            </a:r>
          </a:p>
          <a:p>
            <a:pPr lvl="4"/>
            <a:endParaRPr lang="en-US" sz="24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4"/>
            <a:endParaRPr lang="en-US" sz="24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4"/>
            <a:endParaRPr lang="en-US" sz="24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90275" y="852585"/>
            <a:ext cx="8796945" cy="1145568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Phylum 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Proteobacteria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is one of five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bacterial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phyla. </a:t>
            </a: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Proteobacteria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is further subdivided into five classes, Alpha through Epsilon. 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 descr="Figure_Proteobacteri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46"/>
          <a:stretch/>
        </p:blipFill>
        <p:spPr>
          <a:xfrm>
            <a:off x="545795" y="2046936"/>
            <a:ext cx="8052410" cy="386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7731" y="6632621"/>
            <a:ext cx="4406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220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Proteobacteri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6"/>
          <a:stretch/>
        </p:blipFill>
        <p:spPr>
          <a:xfrm>
            <a:off x="907675" y="783832"/>
            <a:ext cx="7328651" cy="579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7731" y="6632621"/>
            <a:ext cx="4406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02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99397" y="437883"/>
            <a:ext cx="8944603" cy="2657402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omic Sans MS"/>
                <a:cs typeface="Comic Sans MS"/>
              </a:rPr>
              <a:t>Chlamydia, Spirochetes, Cyanobacteria, and Gram-positive bacteria are described in this </a:t>
            </a:r>
            <a:r>
              <a:rPr lang="en-US" sz="2200" dirty="0" smtClean="0">
                <a:solidFill>
                  <a:srgbClr val="000000"/>
                </a:solidFill>
                <a:latin typeface="Comic Sans MS"/>
                <a:cs typeface="Comic Sans MS"/>
              </a:rPr>
              <a:t>table.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omic Sans MS"/>
                <a:cs typeface="Comic Sans MS"/>
              </a:rPr>
              <a:t>Note </a:t>
            </a:r>
            <a:r>
              <a:rPr lang="en-US" sz="2200" dirty="0">
                <a:solidFill>
                  <a:srgbClr val="000000"/>
                </a:solidFill>
                <a:latin typeface="Comic Sans MS"/>
                <a:cs typeface="Comic Sans MS"/>
              </a:rPr>
              <a:t>that bacterial shape is not phylum-dependent; bacteria within a phylum may be cocci, rod, or spiral-shaped. 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Figure_chlamydia, spirochaetae, cyanobacteri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59"/>
          <a:stretch/>
        </p:blipFill>
        <p:spPr>
          <a:xfrm>
            <a:off x="755070" y="2366114"/>
            <a:ext cx="7649916" cy="3666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731" y="6632621"/>
            <a:ext cx="4406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737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chlamydia, spirochaetae, cyanobacteri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374164" y="1379822"/>
            <a:ext cx="8435099" cy="497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7731" y="6632621"/>
            <a:ext cx="4406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98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7667" y="862885"/>
            <a:ext cx="3943572" cy="5890527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Generally, most species of bacteria </a:t>
            </a:r>
            <a:r>
              <a:rPr lang="en-US" sz="1600" dirty="0">
                <a:latin typeface="Comic Sans MS"/>
                <a:cs typeface="Comic Sans MS"/>
              </a:rPr>
              <a:t>are divided into two major groups: Gram positive and Gram </a:t>
            </a:r>
            <a:r>
              <a:rPr lang="en-US" sz="1600" dirty="0" smtClean="0">
                <a:latin typeface="Comic Sans MS"/>
                <a:cs typeface="Comic Sans MS"/>
              </a:rPr>
              <a:t>negative.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Both </a:t>
            </a:r>
            <a:r>
              <a:rPr lang="en-US" sz="1600" dirty="0">
                <a:latin typeface="Comic Sans MS"/>
                <a:cs typeface="Comic Sans MS"/>
              </a:rPr>
              <a:t>groups have a cell wall composed of peptidoglycan: in Gram-positive bacteria, the wall </a:t>
            </a:r>
            <a:r>
              <a:rPr lang="en-US" sz="1600" dirty="0" smtClean="0">
                <a:latin typeface="Comic Sans MS"/>
                <a:cs typeface="Comic Sans MS"/>
              </a:rPr>
              <a:t>is thick</a:t>
            </a:r>
            <a:r>
              <a:rPr lang="en-US" sz="1600" dirty="0">
                <a:latin typeface="Comic Sans MS"/>
                <a:cs typeface="Comic Sans MS"/>
              </a:rPr>
              <a:t>, whereas in Gram-negative bacteria, the wall is thin. </a:t>
            </a:r>
            <a:endParaRPr lang="en-US" sz="1600" dirty="0" smtClean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39" y="1017431"/>
            <a:ext cx="4026867" cy="500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89567" y="6413266"/>
            <a:ext cx="27927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aption</a:t>
            </a:r>
            <a:r>
              <a:rPr lang="en-US" sz="800" dirty="0"/>
              <a:t>: </a:t>
            </a:r>
            <a:r>
              <a:rPr lang="en-US" sz="800" dirty="0" smtClean="0">
                <a:hlinkClick r:id="rId3"/>
              </a:rPr>
              <a:t>Gram-cell-wall</a:t>
            </a:r>
            <a:r>
              <a:rPr lang="en-US" sz="800" dirty="0" smtClean="0"/>
              <a:t> </a:t>
            </a:r>
            <a:r>
              <a:rPr lang="en-US" sz="800" dirty="0"/>
              <a:t>(c) </a:t>
            </a:r>
            <a:r>
              <a:rPr lang="en-US" sz="800" dirty="0" err="1"/>
              <a:t>Graevemoore</a:t>
            </a:r>
            <a:r>
              <a:rPr lang="en-US" sz="800" dirty="0"/>
              <a:t> ,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763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1291" y="611095"/>
            <a:ext cx="7781419" cy="5421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wall</a:t>
            </a:r>
          </a:p>
          <a:p>
            <a:endParaRPr lang="en-US" altLang="en-US" sz="12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>
              <a:buClrTx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Peptidoglycan forms a rigid network</a:t>
            </a:r>
          </a:p>
          <a:p>
            <a:pPr lvl="3">
              <a:buClr>
                <a:schemeClr val="tx1"/>
              </a:buClr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Maintains shape</a:t>
            </a:r>
          </a:p>
          <a:p>
            <a:pPr lvl="3">
              <a:buClr>
                <a:schemeClr val="tx1"/>
              </a:buClr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Withstands hypotonic environments</a:t>
            </a:r>
          </a:p>
          <a:p>
            <a:pPr lvl="3">
              <a:buClr>
                <a:schemeClr val="tx1"/>
              </a:buClr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Archaea have a similar molecule</a:t>
            </a:r>
          </a:p>
          <a:p>
            <a:pPr lvl="1"/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>
              <a:buClrTx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Gram stain</a:t>
            </a:r>
          </a:p>
          <a:p>
            <a:pPr lvl="3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Gram-positive bacteria have a thicker peptidoglycan wall and stain a purple color</a:t>
            </a:r>
          </a:p>
          <a:p>
            <a:pPr lvl="3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Gram-negative bacteria contain less peptidoglycan and do not retain the purple-colored dye – retain counterstain and look pink</a:t>
            </a:r>
          </a:p>
          <a:p>
            <a:pPr lvl="2"/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6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01" y="87405"/>
            <a:ext cx="6642785" cy="6705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955" y="820615"/>
            <a:ext cx="212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The Gram </a:t>
            </a: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Stain Procedure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56" y="6171251"/>
            <a:ext cx="23141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Gram Stain Procedure</a:t>
            </a:r>
            <a:r>
              <a:rPr lang="en-US" sz="1100" dirty="0" smtClean="0">
                <a:latin typeface="Comic Sans MS"/>
                <a:cs typeface="Comic Sans MS"/>
              </a:rPr>
              <a:t> (c)Michigan State University,</a:t>
            </a:r>
            <a:r>
              <a:rPr lang="de-DE" sz="1100" dirty="0" smtClean="0">
                <a:latin typeface="Comic Sans MS"/>
                <a:cs typeface="Comic Sans MS"/>
              </a:rPr>
              <a:t>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171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7116" y="457200"/>
            <a:ext cx="8109769" cy="54403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S-layer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Rigid </a:t>
            </a:r>
            <a:r>
              <a:rPr lang="en-US" alt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paracrystalline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layer found in some bacteria and Archaea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Outside of peptidoglycan or outer membrane layers in gram-negative and gram-positive bacteria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Diverse functions – often involves adhesion</a:t>
            </a:r>
          </a:p>
          <a:p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Capsule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Gelatinous layer found in some bacteria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Aids in attachment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Protects from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40956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42624" y="571500"/>
            <a:ext cx="7658753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Flagella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Slender, rigid, helical structures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Composed of the protein </a:t>
            </a:r>
            <a:r>
              <a:rPr lang="en-US" alt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flagellin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Involved in locomotion – spins like propeller</a:t>
            </a:r>
          </a:p>
          <a:p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Pili 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Short, </a:t>
            </a:r>
            <a:r>
              <a:rPr lang="en-US" alt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hairlike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structures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Found in gram-negative bacteria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Aid in attachment and conjugation</a:t>
            </a:r>
          </a:p>
        </p:txBody>
      </p:sp>
    </p:spTree>
    <p:extLst>
      <p:ext uri="{BB962C8B-B14F-4D97-AF65-F5344CB8AC3E}">
        <p14:creationId xmlns:p14="http://schemas.microsoft.com/office/powerpoint/2010/main" val="33817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7170"/>
            <a:ext cx="8229600" cy="48331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Arial"/>
              <a:buChar char="•"/>
            </a:pPr>
            <a:r>
              <a:rPr lang="en-US" sz="3000" dirty="0" smtClean="0">
                <a:latin typeface="Comic Sans MS"/>
                <a:cs typeface="Comic Sans MS"/>
              </a:rPr>
              <a:t>Antony van Leeuwenhoek was first to observe and accurately describe microbial life</a:t>
            </a:r>
          </a:p>
          <a:p>
            <a:pPr>
              <a:buClrTx/>
            </a:pPr>
            <a:endParaRPr lang="en-US" sz="3000" dirty="0" smtClean="0">
              <a:latin typeface="Comic Sans MS"/>
              <a:cs typeface="Comic Sans MS"/>
            </a:endParaRPr>
          </a:p>
          <a:p>
            <a:pPr marL="800100" lvl="1" indent="-342900">
              <a:buClrTx/>
              <a:buFont typeface="Wingdings" charset="2"/>
              <a:buChar char="§"/>
            </a:pPr>
            <a:r>
              <a:rPr lang="en-US" sz="3000" dirty="0" smtClean="0">
                <a:latin typeface="Comic Sans MS"/>
                <a:cs typeface="Comic Sans MS"/>
              </a:rPr>
              <a:t>Modern electron microscopes allowed the study of cell substructure</a:t>
            </a:r>
          </a:p>
          <a:p>
            <a:pPr lvl="1" indent="0">
              <a:buClrTx/>
              <a:buNone/>
            </a:pPr>
            <a:endParaRPr lang="en-US" sz="3000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3000" dirty="0" smtClean="0">
                <a:latin typeface="Comic Sans MS"/>
                <a:cs typeface="Comic Sans MS"/>
              </a:rPr>
              <a:t>Louis Pasteur refuted idea of spontaneous generation</a:t>
            </a:r>
          </a:p>
          <a:p>
            <a:endParaRPr lang="en-US" sz="3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698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terial flagella 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3" y="2568982"/>
            <a:ext cx="5082703" cy="396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5715785" y="172309"/>
            <a:ext cx="3216693" cy="3704644"/>
            <a:chOff x="5529025" y="862733"/>
            <a:chExt cx="3216693" cy="3704644"/>
          </a:xfrm>
        </p:grpSpPr>
        <p:pic>
          <p:nvPicPr>
            <p:cNvPr id="7" name="Picture 6" descr="Flagellum-beati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4815" b="15237"/>
            <a:stretch/>
          </p:blipFill>
          <p:spPr>
            <a:xfrm>
              <a:off x="5529025" y="862733"/>
              <a:ext cx="3215957" cy="37046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181962" y="1509413"/>
              <a:ext cx="563756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9" name="Right Brace 8"/>
          <p:cNvSpPr/>
          <p:nvPr/>
        </p:nvSpPr>
        <p:spPr>
          <a:xfrm>
            <a:off x="5399691" y="4498464"/>
            <a:ext cx="401552" cy="1595029"/>
          </a:xfrm>
          <a:prstGeom prst="rightBrace">
            <a:avLst>
              <a:gd name="adj1" fmla="val 0"/>
              <a:gd name="adj2" fmla="val 51670"/>
            </a:avLst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4742" y="937546"/>
            <a:ext cx="522150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Rotary motion propels the cell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3258" y="5141030"/>
            <a:ext cx="183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Basal body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527" y="6516205"/>
            <a:ext cx="5034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Bacterial Flagella</a:t>
            </a:r>
            <a:r>
              <a:rPr lang="en-US" sz="800" dirty="0" smtClean="0">
                <a:latin typeface="Comic Sans MS"/>
                <a:cs typeface="Comic Sans MS"/>
              </a:rPr>
              <a:t> (c)biologyexams4u.blogspot.in,</a:t>
            </a:r>
            <a:r>
              <a:rPr lang="de-DE" sz="800" dirty="0" smtClean="0">
                <a:latin typeface="Comic Sans MS"/>
                <a:cs typeface="Comic Sans MS"/>
              </a:rPr>
              <a:t>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2040" y="3854351"/>
            <a:ext cx="3303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Flagellum-Beating</a:t>
            </a:r>
            <a:r>
              <a:rPr lang="en-US" sz="800" dirty="0" smtClean="0">
                <a:latin typeface="Comic Sans MS"/>
                <a:cs typeface="Comic Sans MS"/>
              </a:rPr>
              <a:t> (c)L. </a:t>
            </a:r>
            <a:r>
              <a:rPr lang="en-US" sz="800" dirty="0" err="1" smtClean="0">
                <a:latin typeface="Comic Sans MS"/>
                <a:cs typeface="Comic Sans MS"/>
              </a:rPr>
              <a:t>Kohidai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943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3213"/>
            <a:ext cx="8229600" cy="4525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Endospores</a:t>
            </a:r>
          </a:p>
          <a:p>
            <a:pPr lvl="2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Develop a thick wall around their genome and a small portion of the cytoplasm</a:t>
            </a:r>
          </a:p>
          <a:p>
            <a:pPr lvl="2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exposed to environmental stress</a:t>
            </a:r>
          </a:p>
          <a:p>
            <a:pPr lvl="2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Highly resistant to environmental stress</a:t>
            </a:r>
          </a:p>
          <a:p>
            <a:pPr lvl="3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Especially heat</a:t>
            </a:r>
          </a:p>
          <a:p>
            <a:pPr lvl="2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conditions improve can germinate and return to normal cell division</a:t>
            </a:r>
          </a:p>
          <a:p>
            <a:pPr lvl="2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Bacteria causing tetanus, botulism, and anthrax</a:t>
            </a:r>
          </a:p>
          <a:p>
            <a:pPr lvl="1"/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1" y="4408379"/>
            <a:ext cx="4814159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92" y="3954794"/>
            <a:ext cx="3961367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4359" y="6363243"/>
            <a:ext cx="4751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OSC </a:t>
            </a:r>
            <a:r>
              <a:rPr lang="en-US" sz="800" u="sng" dirty="0" err="1" smtClean="0">
                <a:latin typeface="Comic Sans MS"/>
                <a:cs typeface="Comic Sans MS"/>
              </a:rPr>
              <a:t>Microbio</a:t>
            </a:r>
            <a:r>
              <a:rPr lang="en-US" sz="800" u="sng" dirty="0" smtClean="0">
                <a:latin typeface="Comic Sans MS"/>
                <a:cs typeface="Comic Sans MS"/>
              </a:rPr>
              <a:t> 02 04 Endospores</a:t>
            </a:r>
            <a:r>
              <a:rPr lang="en-US" sz="800" dirty="0" smtClean="0">
                <a:latin typeface="Comic Sans MS"/>
                <a:cs typeface="Comic Sans MS"/>
              </a:rPr>
              <a:t> (c)CNX </a:t>
            </a:r>
            <a:r>
              <a:rPr lang="en-US" sz="800" dirty="0" err="1" smtClean="0">
                <a:latin typeface="Comic Sans MS"/>
                <a:cs typeface="Comic Sans MS"/>
              </a:rPr>
              <a:t>OpenStax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0150" y="6382168"/>
            <a:ext cx="3834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Endospore </a:t>
            </a:r>
            <a:r>
              <a:rPr lang="en-US" sz="800" u="sng" dirty="0" err="1" smtClean="0">
                <a:latin typeface="Comic Sans MS"/>
                <a:cs typeface="Comic Sans MS"/>
              </a:rPr>
              <a:t>Bazillus</a:t>
            </a:r>
            <a:r>
              <a:rPr lang="en-US" sz="800" dirty="0" smtClean="0">
                <a:latin typeface="Comic Sans MS"/>
                <a:cs typeface="Comic Sans MS"/>
              </a:rPr>
              <a:t> (c)Geoman3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46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0497" y="4824442"/>
            <a:ext cx="8418564" cy="15927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Prokaryotic cells often have complex internal membranes</a:t>
            </a:r>
          </a:p>
          <a:p>
            <a:pPr lvl="1">
              <a:buClrTx/>
            </a:pPr>
            <a:r>
              <a:rPr lang="en-US" alt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Invaginated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regions of plasma membrane</a:t>
            </a:r>
          </a:p>
          <a:p>
            <a:pPr lvl="1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Function in respiration or photosynthesis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011" y="4047223"/>
            <a:ext cx="7813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Electron </a:t>
            </a:r>
            <a:r>
              <a:rPr lang="en-US" sz="800" u="sng" dirty="0">
                <a:latin typeface="Comic Sans MS"/>
                <a:cs typeface="Comic Sans MS"/>
              </a:rPr>
              <a:t>micrograph of (A) alpha-</a:t>
            </a:r>
            <a:r>
              <a:rPr lang="en-US" sz="800" u="sng" dirty="0" err="1">
                <a:latin typeface="Comic Sans MS"/>
                <a:cs typeface="Comic Sans MS"/>
              </a:rPr>
              <a:t>carboxysomes</a:t>
            </a:r>
            <a:r>
              <a:rPr lang="en-US" sz="800" u="sng" dirty="0">
                <a:latin typeface="Comic Sans MS"/>
                <a:cs typeface="Comic Sans MS"/>
              </a:rPr>
              <a:t> in </a:t>
            </a:r>
            <a:r>
              <a:rPr lang="en-US" sz="800" i="1" u="sng" dirty="0" err="1">
                <a:latin typeface="Comic Sans MS"/>
                <a:cs typeface="Comic Sans MS"/>
              </a:rPr>
              <a:t>Halothiobacillus</a:t>
            </a:r>
            <a:r>
              <a:rPr lang="en-US" sz="800" i="1" u="sng" dirty="0">
                <a:latin typeface="Comic Sans MS"/>
                <a:cs typeface="Comic Sans MS"/>
              </a:rPr>
              <a:t> </a:t>
            </a:r>
            <a:r>
              <a:rPr lang="en-US" sz="800" i="1" u="sng" dirty="0" err="1">
                <a:latin typeface="Comic Sans MS"/>
                <a:cs typeface="Comic Sans MS"/>
              </a:rPr>
              <a:t>neapolitanus</a:t>
            </a:r>
            <a:r>
              <a:rPr lang="en-US" sz="800" u="sng" dirty="0">
                <a:latin typeface="Comic Sans MS"/>
                <a:cs typeface="Comic Sans MS"/>
              </a:rPr>
              <a:t> and (B) beta-</a:t>
            </a:r>
            <a:r>
              <a:rPr lang="en-US" sz="800" u="sng" dirty="0" err="1">
                <a:latin typeface="Comic Sans MS"/>
                <a:cs typeface="Comic Sans MS"/>
              </a:rPr>
              <a:t>carboxysomes</a:t>
            </a:r>
            <a:r>
              <a:rPr lang="en-US" sz="800" u="sng" dirty="0">
                <a:latin typeface="Comic Sans MS"/>
                <a:cs typeface="Comic Sans MS"/>
              </a:rPr>
              <a:t> in </a:t>
            </a:r>
            <a:r>
              <a:rPr lang="en-US" sz="800" i="1" u="sng" dirty="0" err="1">
                <a:latin typeface="Comic Sans MS"/>
                <a:cs typeface="Comic Sans MS"/>
              </a:rPr>
              <a:t>Synechococcus</a:t>
            </a:r>
            <a:r>
              <a:rPr lang="en-US" sz="800" i="1" u="sng" dirty="0">
                <a:latin typeface="Comic Sans MS"/>
                <a:cs typeface="Comic Sans MS"/>
              </a:rPr>
              <a:t> </a:t>
            </a:r>
            <a:r>
              <a:rPr lang="en-US" sz="800" i="1" u="sng" dirty="0" err="1">
                <a:latin typeface="Comic Sans MS"/>
                <a:cs typeface="Comic Sans MS"/>
              </a:rPr>
              <a:t>elongatus</a:t>
            </a:r>
            <a:r>
              <a:rPr lang="en-US" sz="800" u="sng" dirty="0">
                <a:latin typeface="Comic Sans MS"/>
                <a:cs typeface="Comic Sans MS"/>
              </a:rPr>
              <a:t> PCC 7942</a:t>
            </a:r>
            <a:r>
              <a:rPr lang="en-US" sz="800" u="sng" dirty="0" smtClean="0">
                <a:latin typeface="Comic Sans MS"/>
                <a:cs typeface="Comic Sans MS"/>
              </a:rPr>
              <a:t> </a:t>
            </a:r>
            <a:r>
              <a:rPr lang="en-US" sz="800" dirty="0" smtClean="0">
                <a:latin typeface="Comic Sans MS"/>
                <a:cs typeface="Comic Sans MS"/>
              </a:rPr>
              <a:t>(c)Raul Gonzalez and Cheryl </a:t>
            </a:r>
            <a:r>
              <a:rPr lang="en-US" sz="800" dirty="0" err="1" smtClean="0">
                <a:latin typeface="Comic Sans MS"/>
                <a:cs typeface="Comic Sans MS"/>
              </a:rPr>
              <a:t>Kerfeld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Alpha_and_beta_carboxyso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2" y="410927"/>
            <a:ext cx="775009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0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5554" y="762000"/>
            <a:ext cx="7472892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Nucleoid region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Contains the single, circular chromosome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May also contain plasmids</a:t>
            </a:r>
          </a:p>
          <a:p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Ribosomes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Smaller than those of eukaryotes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Differ in protein and RNA content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Targeted by some antibiotics</a:t>
            </a:r>
          </a:p>
        </p:txBody>
      </p:sp>
    </p:spTree>
    <p:extLst>
      <p:ext uri="{BB962C8B-B14F-4D97-AF65-F5344CB8AC3E}">
        <p14:creationId xmlns:p14="http://schemas.microsoft.com/office/powerpoint/2010/main" val="8221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828"/>
            <a:ext cx="8229600" cy="76022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Prokaryotic Metabolism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41616"/>
            <a:ext cx="8229600" cy="53623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/>
                <a:cs typeface="Comic Sans MS"/>
              </a:rPr>
              <a:t>Acquisition of Carbon</a:t>
            </a:r>
          </a:p>
          <a:p>
            <a:pPr lvl="1">
              <a:buClrTx/>
            </a:pPr>
            <a:r>
              <a:rPr lang="en-US" sz="2400" dirty="0" smtClean="0">
                <a:latin typeface="Comic Sans MS"/>
                <a:cs typeface="Comic Sans MS"/>
              </a:rPr>
              <a:t>Autotrophs – from inorganic 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</a:p>
          <a:p>
            <a:pPr lvl="3">
              <a:buClrTx/>
              <a:buFont typeface="Arial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Photoautotrophs – energy from Sun</a:t>
            </a:r>
          </a:p>
          <a:p>
            <a:pPr lvl="3">
              <a:buClrTx/>
              <a:buFont typeface="Arial" charset="0"/>
              <a:buChar char="•"/>
            </a:pPr>
            <a:r>
              <a:rPr lang="en-US" sz="2400" dirty="0" err="1" smtClean="0">
                <a:latin typeface="Comic Sans MS"/>
                <a:cs typeface="Comic Sans MS"/>
              </a:rPr>
              <a:t>Chemolithoautotrophs</a:t>
            </a:r>
            <a:r>
              <a:rPr lang="en-US" sz="2400" dirty="0" smtClean="0">
                <a:latin typeface="Comic Sans MS"/>
                <a:cs typeface="Comic Sans MS"/>
              </a:rPr>
              <a:t> – energy from oxidizing inorganic substances</a:t>
            </a:r>
          </a:p>
          <a:p>
            <a:pPr lvl="1">
              <a:buClrTx/>
            </a:pPr>
            <a:r>
              <a:rPr lang="en-US" sz="2400" dirty="0" smtClean="0">
                <a:latin typeface="Comic Sans MS"/>
                <a:cs typeface="Comic Sans MS"/>
              </a:rPr>
              <a:t>Heterotrophs – from organic molecules</a:t>
            </a:r>
          </a:p>
          <a:p>
            <a:pPr lvl="3">
              <a:buClrTx/>
              <a:buFont typeface="Arial" charset="0"/>
              <a:buChar char="•"/>
            </a:pPr>
            <a:r>
              <a:rPr lang="en-US" sz="2400" dirty="0" err="1" smtClean="0">
                <a:latin typeface="Comic Sans MS"/>
                <a:cs typeface="Comic Sans MS"/>
              </a:rPr>
              <a:t>Photoheterotrophs</a:t>
            </a:r>
            <a:r>
              <a:rPr lang="en-US" sz="2400" dirty="0" smtClean="0">
                <a:latin typeface="Comic Sans MS"/>
                <a:cs typeface="Comic Sans MS"/>
              </a:rPr>
              <a:t> – light as energy source but obtain organic carbon made by other organisms</a:t>
            </a:r>
          </a:p>
          <a:p>
            <a:pPr lvl="3">
              <a:buClrTx/>
              <a:buFont typeface="Arial" charset="0"/>
              <a:buChar char="•"/>
            </a:pPr>
            <a:r>
              <a:rPr lang="en-US" sz="2400" dirty="0" err="1" smtClean="0">
                <a:latin typeface="Comic Sans MS"/>
                <a:cs typeface="Comic Sans MS"/>
              </a:rPr>
              <a:t>Chemoheterotroph</a:t>
            </a:r>
            <a:r>
              <a:rPr lang="en-US" sz="2400" dirty="0" smtClean="0">
                <a:latin typeface="Comic Sans MS"/>
                <a:cs typeface="Comic Sans MS"/>
              </a:rPr>
              <a:t> – both carbon atoms and energy from organic molecules</a:t>
            </a:r>
          </a:p>
          <a:p>
            <a:pPr lvl="4">
              <a:buClrTx/>
              <a:buFont typeface="Arial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Humans are also an example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966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800"/>
            <a:ext cx="8229600" cy="6175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Prokaryotic Genetics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Prokaryotes divide by binary fission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Prokaryotes do not reproduce sexually</a:t>
            </a:r>
          </a:p>
          <a:p>
            <a:pPr marL="1600200" lvl="2" indent="-457200"/>
            <a:r>
              <a:rPr lang="en-US" altLang="en-US" sz="2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However, genetic variation is still important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3 types of horizontal gene transfer</a:t>
            </a:r>
          </a:p>
          <a:p>
            <a:pPr lvl="2">
              <a:buClrTx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Conjugation 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cell-to-cell contact</a:t>
            </a:r>
          </a:p>
          <a:p>
            <a:pPr lvl="2">
              <a:buClrTx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Transduction 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by bacteriophages</a:t>
            </a:r>
          </a:p>
          <a:p>
            <a:pPr lvl="2">
              <a:buClrTx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Transformation 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from the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All 3 processes also observed in Archaea.</a:t>
            </a:r>
          </a:p>
        </p:txBody>
      </p:sp>
    </p:spTree>
    <p:extLst>
      <p:ext uri="{BB962C8B-B14F-4D97-AF65-F5344CB8AC3E}">
        <p14:creationId xmlns:p14="http://schemas.microsoft.com/office/powerpoint/2010/main" val="26968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4300" y="4334152"/>
            <a:ext cx="8915400" cy="2403810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In </a:t>
            </a:r>
            <a:r>
              <a:rPr lang="en-US" sz="1600" dirty="0">
                <a:latin typeface="Comic Sans MS"/>
                <a:cs typeface="Comic Sans MS"/>
              </a:rPr>
              <a:t>(a) transformation, the cell takes up prokaryotic DNA directly from </a:t>
            </a:r>
            <a:r>
              <a:rPr lang="en-US" sz="1600" dirty="0" smtClean="0">
                <a:latin typeface="Comic Sans MS"/>
                <a:cs typeface="Comic Sans MS"/>
              </a:rPr>
              <a:t>the environment</a:t>
            </a:r>
            <a:r>
              <a:rPr lang="en-US" sz="1600" dirty="0">
                <a:latin typeface="Comic Sans MS"/>
                <a:cs typeface="Comic Sans MS"/>
              </a:rPr>
              <a:t>. The DNA may remain separate as plasmid DNA or be incorporated into the </a:t>
            </a:r>
            <a:r>
              <a:rPr lang="en-US" sz="1600" dirty="0" smtClean="0">
                <a:latin typeface="Comic Sans MS"/>
                <a:cs typeface="Comic Sans MS"/>
              </a:rPr>
              <a:t>host genome</a:t>
            </a:r>
            <a:r>
              <a:rPr lang="en-US" sz="1600" dirty="0">
                <a:latin typeface="Comic Sans MS"/>
                <a:cs typeface="Comic Sans MS"/>
              </a:rPr>
              <a:t>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In </a:t>
            </a:r>
            <a:r>
              <a:rPr lang="en-US" sz="1600" dirty="0">
                <a:latin typeface="Comic Sans MS"/>
                <a:cs typeface="Comic Sans MS"/>
              </a:rPr>
              <a:t>(b) transduction, a bacteriophage injects DNA into the cell that contains a small </a:t>
            </a:r>
            <a:r>
              <a:rPr lang="en-US" sz="1600" dirty="0" smtClean="0">
                <a:latin typeface="Comic Sans MS"/>
                <a:cs typeface="Comic Sans MS"/>
              </a:rPr>
              <a:t>fragment of </a:t>
            </a:r>
            <a:r>
              <a:rPr lang="en-US" sz="1600" dirty="0">
                <a:latin typeface="Comic Sans MS"/>
                <a:cs typeface="Comic Sans MS"/>
              </a:rPr>
              <a:t>DNA from a different prokaryote.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In </a:t>
            </a:r>
            <a:r>
              <a:rPr lang="en-US" sz="1600" dirty="0">
                <a:latin typeface="Comic Sans MS"/>
                <a:cs typeface="Comic Sans MS"/>
              </a:rPr>
              <a:t>(c) conjugation, DNA is transferred from one cell to </a:t>
            </a:r>
            <a:r>
              <a:rPr lang="en-US" sz="1600" dirty="0" smtClean="0">
                <a:latin typeface="Comic Sans MS"/>
                <a:cs typeface="Comic Sans MS"/>
              </a:rPr>
              <a:t>another via </a:t>
            </a:r>
            <a:r>
              <a:rPr lang="en-US" sz="1600" dirty="0">
                <a:latin typeface="Comic Sans MS"/>
                <a:cs typeface="Comic Sans MS"/>
              </a:rPr>
              <a:t>a pilus that connects the two cells.</a:t>
            </a:r>
          </a:p>
        </p:txBody>
      </p:sp>
      <p:pic>
        <p:nvPicPr>
          <p:cNvPr id="10" name="Picture Placeholder 9" descr="Figure_B22_02_10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2" r="-3312"/>
          <a:stretch>
            <a:fillRect/>
          </a:stretch>
        </p:blipFill>
        <p:spPr>
          <a:xfrm>
            <a:off x="798490" y="218188"/>
            <a:ext cx="7503239" cy="325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09040" y="3619325"/>
            <a:ext cx="7311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32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2881"/>
            <a:ext cx="8229600" cy="6175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u="sng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Conjugation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9992" y="1600200"/>
            <a:ext cx="53340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Plasmids may encode advantageous info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Are not required for normal function</a:t>
            </a:r>
          </a:p>
          <a:p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 </a:t>
            </a:r>
            <a:r>
              <a:rPr lang="en-US" altLang="en-US" sz="24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E. coli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conjugation is based on the presence of the F plasmid (fertility factor)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</a:t>
            </a:r>
            <a:r>
              <a:rPr lang="en-US" altLang="en-US" sz="24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cells contain the plasmid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</a:t>
            </a:r>
            <a:r>
              <a:rPr lang="en-US" altLang="en-US" sz="24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cells do not  	</a:t>
            </a:r>
          </a:p>
          <a:p>
            <a:pPr lvl="1"/>
            <a:endParaRPr lang="en-US" altLang="en-US" sz="24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05" y="2867360"/>
            <a:ext cx="3267265" cy="3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9993" y="6410401"/>
            <a:ext cx="3303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Bacterial Conjugation</a:t>
            </a:r>
            <a:r>
              <a:rPr lang="en-US" sz="800" dirty="0" smtClean="0">
                <a:latin typeface="Comic Sans MS"/>
                <a:cs typeface="Comic Sans MS"/>
              </a:rPr>
              <a:t> (c)AJC1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938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1599" y="798490"/>
            <a:ext cx="4638487" cy="50609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</a:t>
            </a:r>
            <a:r>
              <a:rPr lang="en-US" altLang="en-US" sz="24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cell produces F pilus that connects it to F</a:t>
            </a:r>
            <a:r>
              <a:rPr lang="en-US" altLang="en-US" sz="24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cell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Transfer of F plasmid occurs through conjugation bridge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 plasmid copied through rolling circle replication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end result is two F</a:t>
            </a:r>
            <a:r>
              <a:rPr lang="en-US" altLang="en-US" sz="24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cells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F plasmid can integrate into bacterial chromosome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/>
          <a:stretch/>
        </p:blipFill>
        <p:spPr>
          <a:xfrm>
            <a:off x="4740086" y="1247866"/>
            <a:ext cx="4330700" cy="416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2235" y="6494434"/>
            <a:ext cx="3911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Conjugation</a:t>
            </a:r>
            <a:r>
              <a:rPr lang="en-US" sz="800" dirty="0" smtClean="0">
                <a:latin typeface="Comic Sans MS"/>
                <a:cs typeface="Comic Sans MS"/>
              </a:rPr>
              <a:t> (c)Adenosine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74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28" y="175832"/>
            <a:ext cx="8229600" cy="7445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u="sng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Transduction – by bacteriophages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212" y="1236755"/>
            <a:ext cx="6912802" cy="521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3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63415" y="398584"/>
            <a:ext cx="8581013" cy="6228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mic Sans MS"/>
                <a:cs typeface="Comic Sans MS"/>
              </a:rPr>
              <a:t>Robert Koch studied anthrax (causative agent is </a:t>
            </a:r>
            <a:r>
              <a:rPr lang="en-US" sz="2400" i="1" dirty="0" smtClean="0">
                <a:latin typeface="Comic Sans MS"/>
                <a:cs typeface="Comic Sans MS"/>
              </a:rPr>
              <a:t>Bacillus anthracis</a:t>
            </a:r>
            <a:r>
              <a:rPr lang="en-US" sz="2400" dirty="0" smtClean="0">
                <a:latin typeface="Comic Sans MS"/>
                <a:cs typeface="Comic Sans MS"/>
              </a:rPr>
              <a:t>) and proposed four postulates to prove a causal relationship between a microorganism and an individual:</a:t>
            </a:r>
          </a:p>
          <a:p>
            <a:pPr marL="731520" lvl="1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The microorganism must be present in every case of </a:t>
            </a:r>
          </a:p>
          <a:p>
            <a:pPr marL="274320" lvl="1" indent="0">
              <a:buClrTx/>
              <a:buNone/>
            </a:pPr>
            <a:r>
              <a:rPr lang="en-US" sz="2400" dirty="0" smtClean="0">
                <a:latin typeface="Comic Sans MS"/>
                <a:cs typeface="Comic Sans MS"/>
              </a:rPr>
              <a:t>the disease and absent from healthy individuals.</a:t>
            </a:r>
          </a:p>
          <a:p>
            <a:pPr marL="731520" lvl="1" indent="-457200">
              <a:buAutoNum type="arabicPeriod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274320" lvl="1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2. The putative causative agent must be isolated and grown in pure culture.</a:t>
            </a:r>
          </a:p>
          <a:p>
            <a:pPr marL="274320" lvl="1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274320" lvl="1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3. The same disease must result when the cultured microorganism is used to infect a healthy host.</a:t>
            </a:r>
          </a:p>
          <a:p>
            <a:pPr marL="274320" lvl="1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274320" lvl="1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4. The same microorganism must be isolated again from the diseased host.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315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u="sng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Transformation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Natural transformation</a:t>
            </a:r>
          </a:p>
          <a:p>
            <a:pPr lvl="1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Occurs in many bacterial species</a:t>
            </a:r>
          </a:p>
          <a:p>
            <a:pPr lvl="1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DNA that is released from a dead cell is picked up by another live cell </a:t>
            </a:r>
          </a:p>
          <a:p>
            <a:pPr lvl="1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Proteins involved in transformation are encoded by bacterial chromosome</a:t>
            </a:r>
          </a:p>
          <a:p>
            <a:pPr lvl="3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Not an accident like plasmid or phage biology</a:t>
            </a:r>
          </a:p>
        </p:txBody>
      </p:sp>
    </p:spTree>
    <p:extLst>
      <p:ext uri="{BB962C8B-B14F-4D97-AF65-F5344CB8AC3E}">
        <p14:creationId xmlns:p14="http://schemas.microsoft.com/office/powerpoint/2010/main" val="20392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457200" y="3657600"/>
            <a:ext cx="8229600" cy="2468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/>
                <a:cs typeface="Comic Sans MS"/>
              </a:rPr>
              <a:t>Artificial transformation</a:t>
            </a:r>
          </a:p>
          <a:p>
            <a:pPr lvl="1">
              <a:buClrTx/>
            </a:pPr>
            <a:r>
              <a:rPr lang="en-US" sz="2400" dirty="0" smtClean="0">
                <a:latin typeface="Comic Sans MS"/>
                <a:cs typeface="Comic Sans MS"/>
              </a:rPr>
              <a:t>Some species do not naturally undergo transformation</a:t>
            </a:r>
          </a:p>
          <a:p>
            <a:pPr lvl="1">
              <a:buClrTx/>
            </a:pPr>
            <a:r>
              <a:rPr lang="en-US" sz="2400" dirty="0" smtClean="0">
                <a:latin typeface="Comic Sans MS"/>
                <a:cs typeface="Comic Sans MS"/>
              </a:rPr>
              <a:t>Accomplished in the lab</a:t>
            </a:r>
          </a:p>
          <a:p>
            <a:pPr lvl="1">
              <a:buClrTx/>
            </a:pPr>
            <a:r>
              <a:rPr lang="en-US" sz="2400" dirty="0" smtClean="0">
                <a:latin typeface="Comic Sans MS"/>
                <a:cs typeface="Comic Sans MS"/>
              </a:rPr>
              <a:t>Used to transform </a:t>
            </a:r>
            <a:r>
              <a:rPr lang="en-US" sz="2400" i="1" dirty="0" smtClean="0">
                <a:latin typeface="Comic Sans MS"/>
                <a:cs typeface="Comic Sans MS"/>
              </a:rPr>
              <a:t>E. coli </a:t>
            </a:r>
            <a:r>
              <a:rPr lang="en-US" sz="2400" dirty="0" smtClean="0">
                <a:latin typeface="Comic Sans MS"/>
                <a:cs typeface="Comic Sans MS"/>
              </a:rPr>
              <a:t>for molecular cloning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" name="Picture 2" descr="2000px-Artificial_Bacterial_Transform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" y="501742"/>
            <a:ext cx="8914988" cy="24917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1006" y="2967844"/>
            <a:ext cx="7083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Artificial Bacterial Transformation</a:t>
            </a:r>
            <a:r>
              <a:rPr lang="en-US" sz="800" dirty="0" smtClean="0">
                <a:latin typeface="Comic Sans MS"/>
                <a:cs typeface="Comic Sans MS"/>
              </a:rPr>
              <a:t> (c)Amunroe13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652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R (resistance) plasmids 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 smtClean="0">
                <a:latin typeface="Comic Sans MS"/>
                <a:cs typeface="Comic Sans MS"/>
              </a:rPr>
              <a:t>Encode antibiotic resistance genes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 smtClean="0">
                <a:latin typeface="Comic Sans MS"/>
                <a:cs typeface="Comic Sans MS"/>
              </a:rPr>
              <a:t>Acquire genes through transposable elements 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 smtClean="0">
                <a:latin typeface="Comic Sans MS"/>
                <a:cs typeface="Comic Sans MS"/>
              </a:rPr>
              <a:t>Important factor in appearance of antibiotic resistant strains of </a:t>
            </a:r>
            <a:r>
              <a:rPr lang="en-US" sz="2400" i="1" dirty="0" smtClean="0">
                <a:latin typeface="Comic Sans MS"/>
                <a:cs typeface="Comic Sans MS"/>
              </a:rPr>
              <a:t>Staphylococcus aureus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Virulence plasmids or transduction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 smtClean="0">
                <a:latin typeface="Comic Sans MS"/>
                <a:cs typeface="Comic Sans MS"/>
              </a:rPr>
              <a:t>Encode genes for pathogenic traits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i="1" dirty="0" err="1" smtClean="0">
                <a:latin typeface="Comic Sans MS"/>
                <a:cs typeface="Comic Sans MS"/>
              </a:rPr>
              <a:t>Enterobacteriaceae</a:t>
            </a:r>
            <a:endParaRPr lang="en-US" sz="2400" i="1" dirty="0">
              <a:latin typeface="Comic Sans MS"/>
              <a:cs typeface="Comic Sans MS"/>
            </a:endParaRPr>
          </a:p>
          <a:p>
            <a:pPr lvl="2">
              <a:lnSpc>
                <a:spcPct val="90000"/>
              </a:lnSpc>
              <a:buClrTx/>
            </a:pPr>
            <a:r>
              <a:rPr lang="en-US" sz="2400" i="1" dirty="0" smtClean="0">
                <a:latin typeface="Comic Sans MS"/>
                <a:cs typeface="Comic Sans MS"/>
              </a:rPr>
              <a:t>E. coli</a:t>
            </a:r>
            <a:r>
              <a:rPr lang="en-US" sz="2400" dirty="0" smtClean="0">
                <a:latin typeface="Comic Sans MS"/>
                <a:cs typeface="Comic Sans MS"/>
              </a:rPr>
              <a:t> O157:H7 strain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685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849578"/>
            <a:ext cx="8229600" cy="47266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Mutations can arise spontaneously in bacteria as with any organism</a:t>
            </a:r>
          </a:p>
          <a:p>
            <a:pPr lvl="1">
              <a:lnSpc>
                <a:spcPct val="80000"/>
              </a:lnSpc>
              <a:buClrTx/>
              <a:buFont typeface="Wingdings" charset="2"/>
              <a:buChar char="§"/>
            </a:pPr>
            <a:r>
              <a:rPr lang="en-US" sz="2400" dirty="0" smtClean="0">
                <a:latin typeface="Comic Sans MS"/>
                <a:cs typeface="Comic Sans MS"/>
              </a:rPr>
              <a:t>Radiation and chemicals increase likelihood</a:t>
            </a:r>
          </a:p>
          <a:p>
            <a:pPr marL="274320" lvl="1" indent="0">
              <a:lnSpc>
                <a:spcPct val="80000"/>
              </a:lnSpc>
              <a:buClrTx/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lnSpc>
                <a:spcPct val="80000"/>
              </a:lnSpc>
              <a:buClrTx/>
              <a:buFont typeface="Arial"/>
              <a:buChar char="•"/>
            </a:pPr>
            <a:r>
              <a:rPr lang="en-US" sz="2400" dirty="0" err="1" smtClean="0">
                <a:latin typeface="Comic Sans MS"/>
                <a:cs typeface="Comic Sans MS"/>
              </a:rPr>
              <a:t>Auxotrophs</a:t>
            </a:r>
            <a:r>
              <a:rPr lang="en-US" sz="2400" dirty="0" smtClean="0">
                <a:latin typeface="Comic Sans MS"/>
                <a:cs typeface="Comic Sans MS"/>
              </a:rPr>
              <a:t> are nutritional mutants</a:t>
            </a:r>
          </a:p>
          <a:p>
            <a:pPr lvl="1">
              <a:lnSpc>
                <a:spcPct val="80000"/>
              </a:lnSpc>
              <a:buClrTx/>
              <a:buFont typeface="Wingdings" charset="2"/>
              <a:buChar char="§"/>
            </a:pPr>
            <a:r>
              <a:rPr lang="en-US" sz="2400" dirty="0" smtClean="0">
                <a:latin typeface="Comic Sans MS"/>
                <a:cs typeface="Comic Sans MS"/>
              </a:rPr>
              <a:t>Studied using replica plating</a:t>
            </a:r>
          </a:p>
          <a:p>
            <a:pPr marL="274320" lvl="1" indent="0">
              <a:lnSpc>
                <a:spcPct val="80000"/>
              </a:lnSpc>
              <a:buClrTx/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lnSpc>
                <a:spcPct val="80000"/>
              </a:lnSpc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Mutations (and plasmids) can spread rapidly in a population</a:t>
            </a:r>
          </a:p>
          <a:p>
            <a:pPr lvl="1">
              <a:lnSpc>
                <a:spcPct val="80000"/>
              </a:lnSpc>
              <a:buClrTx/>
              <a:buFont typeface="Wingdings" charset="2"/>
              <a:buChar char="§"/>
            </a:pPr>
            <a:r>
              <a:rPr lang="en-US" sz="2400" dirty="0" err="1" smtClean="0">
                <a:latin typeface="Comic Sans MS"/>
                <a:cs typeface="Comic Sans MS"/>
              </a:rPr>
              <a:t>Methicilin</a:t>
            </a:r>
            <a:r>
              <a:rPr lang="en-US" sz="2400" dirty="0" smtClean="0">
                <a:latin typeface="Comic Sans MS"/>
                <a:cs typeface="Comic Sans MS"/>
              </a:rPr>
              <a:t>-Resistant </a:t>
            </a:r>
            <a:r>
              <a:rPr lang="en-US" sz="2400" i="1" dirty="0" smtClean="0">
                <a:latin typeface="Comic Sans MS"/>
                <a:cs typeface="Comic Sans MS"/>
              </a:rPr>
              <a:t>Staphylococcus aureus</a:t>
            </a:r>
            <a:r>
              <a:rPr lang="en-US" sz="2400" dirty="0" smtClean="0">
                <a:latin typeface="Comic Sans MS"/>
                <a:cs typeface="Comic Sans MS"/>
              </a:rPr>
              <a:t> (MRSA)</a:t>
            </a:r>
          </a:p>
          <a:p>
            <a:pPr lvl="1">
              <a:lnSpc>
                <a:spcPct val="80000"/>
              </a:lnSpc>
              <a:buClrTx/>
              <a:buFont typeface="Wingdings" charset="2"/>
              <a:buChar char="§"/>
            </a:pPr>
            <a:r>
              <a:rPr lang="en-US" sz="2400" dirty="0" smtClean="0">
                <a:latin typeface="Comic Sans MS"/>
                <a:cs typeface="Comic Sans MS"/>
              </a:rPr>
              <a:t>Vancomycin-Resistant </a:t>
            </a:r>
            <a:r>
              <a:rPr lang="en-US" sz="2400" i="1" dirty="0" smtClean="0">
                <a:latin typeface="Comic Sans MS"/>
                <a:cs typeface="Comic Sans MS"/>
              </a:rPr>
              <a:t>Staphylococcus aureus</a:t>
            </a:r>
            <a:r>
              <a:rPr lang="en-US" sz="2400" dirty="0" smtClean="0">
                <a:latin typeface="Comic Sans MS"/>
                <a:cs typeface="Comic Sans MS"/>
              </a:rPr>
              <a:t> (VRSA)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234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2993" y="5280548"/>
            <a:ext cx="8556798" cy="1395456"/>
          </a:xfrm>
        </p:spPr>
        <p:txBody>
          <a:bodyPr>
            <a:norm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1800" dirty="0">
                <a:latin typeface="Comic Sans MS"/>
                <a:cs typeface="Comic Sans MS"/>
              </a:rPr>
              <a:t>This scanning electron micrograph shows methicillin-resistant </a:t>
            </a:r>
            <a:r>
              <a:rPr lang="en-US" sz="1800" i="1" dirty="0">
                <a:latin typeface="Comic Sans MS"/>
                <a:cs typeface="Comic Sans MS"/>
              </a:rPr>
              <a:t>Staphylococcus </a:t>
            </a:r>
            <a:r>
              <a:rPr lang="en-US" sz="1800" i="1" dirty="0" err="1" smtClean="0">
                <a:latin typeface="Comic Sans MS"/>
                <a:cs typeface="Comic Sans MS"/>
              </a:rPr>
              <a:t>aureus</a:t>
            </a:r>
            <a:r>
              <a:rPr lang="en-US" sz="1800" i="1" dirty="0">
                <a:latin typeface="Comic Sans MS"/>
                <a:cs typeface="Comic Sans MS"/>
              </a:rPr>
              <a:t> </a:t>
            </a:r>
            <a:r>
              <a:rPr lang="en-US" sz="1800" dirty="0" smtClean="0">
                <a:latin typeface="Comic Sans MS"/>
                <a:cs typeface="Comic Sans MS"/>
              </a:rPr>
              <a:t>bacteria</a:t>
            </a:r>
            <a:r>
              <a:rPr lang="en-US" sz="1800" dirty="0">
                <a:latin typeface="Comic Sans MS"/>
                <a:cs typeface="Comic Sans MS"/>
              </a:rPr>
              <a:t>, commonly known as MRSA. 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800" i="1" dirty="0" smtClean="0">
                <a:latin typeface="Comic Sans MS"/>
                <a:cs typeface="Comic Sans MS"/>
              </a:rPr>
              <a:t>S</a:t>
            </a:r>
            <a:r>
              <a:rPr lang="en-US" sz="1800" i="1" dirty="0">
                <a:latin typeface="Comic Sans MS"/>
                <a:cs typeface="Comic Sans MS"/>
              </a:rPr>
              <a:t>. a</a:t>
            </a:r>
            <a:r>
              <a:rPr lang="en-US" sz="1800" i="1" dirty="0" smtClean="0">
                <a:latin typeface="Comic Sans MS"/>
                <a:cs typeface="Comic Sans MS"/>
              </a:rPr>
              <a:t>ureus </a:t>
            </a:r>
            <a:r>
              <a:rPr lang="en-US" sz="1800" dirty="0">
                <a:latin typeface="Comic Sans MS"/>
                <a:cs typeface="Comic Sans MS"/>
              </a:rPr>
              <a:t>is not always pathogenic, but can cause </a:t>
            </a:r>
            <a:r>
              <a:rPr lang="en-US" sz="1800" dirty="0" smtClean="0">
                <a:latin typeface="Comic Sans MS"/>
                <a:cs typeface="Comic Sans MS"/>
              </a:rPr>
              <a:t>diseases such </a:t>
            </a:r>
            <a:r>
              <a:rPr lang="en-US" sz="1800" dirty="0">
                <a:latin typeface="Comic Sans MS"/>
                <a:cs typeface="Comic Sans MS"/>
              </a:rPr>
              <a:t>as food </a:t>
            </a:r>
            <a:r>
              <a:rPr lang="en-US" sz="1800" dirty="0" smtClean="0">
                <a:latin typeface="Comic Sans MS"/>
                <a:cs typeface="Comic Sans MS"/>
              </a:rPr>
              <a:t>poisoning, </a:t>
            </a:r>
            <a:r>
              <a:rPr lang="en-US" sz="1800" dirty="0">
                <a:latin typeface="Comic Sans MS"/>
                <a:cs typeface="Comic Sans MS"/>
              </a:rPr>
              <a:t>and skin and respiratory infections. </a:t>
            </a:r>
            <a:endParaRPr lang="en-US" sz="1300" dirty="0"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B22_04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41" r="-28341"/>
          <a:stretch>
            <a:fillRect/>
          </a:stretch>
        </p:blipFill>
        <p:spPr>
          <a:xfrm>
            <a:off x="540544" y="883715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13107" y="4368296"/>
            <a:ext cx="6016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modification of work by Janice Haney Carr; scale-bar data from Matt </a:t>
            </a:r>
            <a:endParaRPr lang="en-US" sz="800" dirty="0" smtClean="0">
              <a:latin typeface="Comic Sans MS"/>
              <a:cs typeface="Comic Sans MS"/>
            </a:endParaRPr>
          </a:p>
          <a:p>
            <a:r>
              <a:rPr lang="en-US" sz="800" dirty="0" smtClean="0">
                <a:latin typeface="Comic Sans MS"/>
                <a:cs typeface="Comic Sans MS"/>
              </a:rPr>
              <a:t>Russell</a:t>
            </a:r>
            <a:endParaRPr lang="en-US" sz="800" dirty="0">
              <a:latin typeface="Comic Sans MS"/>
              <a:cs typeface="Comic Sans MS"/>
            </a:endParaRP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981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74085" y="302092"/>
            <a:ext cx="8463175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/>
                <a:cs typeface="Comic Sans MS"/>
              </a:rPr>
              <a:t>Type III secretion system</a:t>
            </a:r>
          </a:p>
          <a:p>
            <a:pPr lvl="1">
              <a:buClrTx/>
            </a:pPr>
            <a:r>
              <a:rPr lang="en-US" sz="2300" dirty="0" smtClean="0">
                <a:latin typeface="Comic Sans MS"/>
                <a:cs typeface="Comic Sans MS"/>
              </a:rPr>
              <a:t>Specialized proteins found in many gram-negative bacteria</a:t>
            </a:r>
          </a:p>
          <a:p>
            <a:pPr lvl="1">
              <a:buClrTx/>
            </a:pPr>
            <a:r>
              <a:rPr lang="en-US" sz="2300" dirty="0" smtClean="0">
                <a:latin typeface="Comic Sans MS"/>
                <a:cs typeface="Comic Sans MS"/>
              </a:rPr>
              <a:t>Molecular syringe to inject virulence proteins into host cell cytoplasm</a:t>
            </a:r>
          </a:p>
          <a:p>
            <a:pPr lvl="1">
              <a:buClrTx/>
            </a:pPr>
            <a:r>
              <a:rPr lang="en-US" sz="2300" i="1" dirty="0" smtClean="0">
                <a:latin typeface="Comic Sans MS"/>
                <a:cs typeface="Comic Sans MS"/>
              </a:rPr>
              <a:t>Yersinia </a:t>
            </a:r>
            <a:r>
              <a:rPr lang="en-US" sz="2300" i="1" dirty="0" err="1" smtClean="0">
                <a:latin typeface="Comic Sans MS"/>
                <a:cs typeface="Comic Sans MS"/>
              </a:rPr>
              <a:t>pestis</a:t>
            </a:r>
            <a:r>
              <a:rPr lang="en-US" sz="2300" dirty="0" smtClean="0">
                <a:latin typeface="Comic Sans MS"/>
                <a:cs typeface="Comic Sans MS"/>
              </a:rPr>
              <a:t> (bubonic plague), </a:t>
            </a:r>
            <a:r>
              <a:rPr lang="en-US" sz="2300" i="1" dirty="0" smtClean="0">
                <a:latin typeface="Comic Sans MS"/>
                <a:cs typeface="Comic Sans MS"/>
              </a:rPr>
              <a:t>Salmonella</a:t>
            </a:r>
            <a:r>
              <a:rPr lang="en-US" sz="2300" dirty="0" smtClean="0">
                <a:latin typeface="Comic Sans MS"/>
                <a:cs typeface="Comic Sans MS"/>
              </a:rPr>
              <a:t>,</a:t>
            </a:r>
            <a:r>
              <a:rPr lang="en-US" sz="2300" i="1" dirty="0" smtClean="0">
                <a:latin typeface="Comic Sans MS"/>
                <a:cs typeface="Comic Sans MS"/>
              </a:rPr>
              <a:t> </a:t>
            </a:r>
            <a:r>
              <a:rPr lang="en-US" sz="2300" i="1" dirty="0" err="1" smtClean="0">
                <a:latin typeface="Comic Sans MS"/>
                <a:cs typeface="Comic Sans MS"/>
              </a:rPr>
              <a:t>Shigella</a:t>
            </a:r>
            <a:endParaRPr lang="en-US" sz="2300" i="1" dirty="0">
              <a:latin typeface="Comic Sans MS"/>
              <a:cs typeface="Comic Sans MS"/>
            </a:endParaRPr>
          </a:p>
        </p:txBody>
      </p:sp>
      <p:pic>
        <p:nvPicPr>
          <p:cNvPr id="4" name="Picture 3" descr="250px-TEM_of_isolated_T3SS_needle_complex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30" y="3245770"/>
            <a:ext cx="31750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37425" y="6365488"/>
            <a:ext cx="3249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>
                <a:latin typeface="Comic Sans MS"/>
                <a:cs typeface="Comic Sans MS"/>
              </a:rPr>
              <a:t>TEM of isolated T3SS needle complexes</a:t>
            </a:r>
            <a:r>
              <a:rPr lang="en-US" sz="800" dirty="0" smtClean="0">
                <a:latin typeface="Comic Sans MS"/>
                <a:cs typeface="Comic Sans MS"/>
              </a:rPr>
              <a:t> (c)O. </a:t>
            </a:r>
            <a:r>
              <a:rPr lang="en-US" sz="800" dirty="0" err="1" smtClean="0">
                <a:latin typeface="Comic Sans MS"/>
                <a:cs typeface="Comic Sans MS"/>
              </a:rPr>
              <a:t>Schraidt</a:t>
            </a:r>
            <a:r>
              <a:rPr lang="en-US" sz="800" dirty="0" smtClean="0">
                <a:latin typeface="Comic Sans MS"/>
                <a:cs typeface="Comic Sans MS"/>
              </a:rPr>
              <a:t> et al.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3" name="Picture 2" descr="2000px-T3SS_needle_comple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6" y="3245161"/>
            <a:ext cx="3020335" cy="315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3776" y="6370646"/>
            <a:ext cx="35952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T3SS </a:t>
            </a:r>
            <a:r>
              <a:rPr lang="en-US" sz="800" u="sng" dirty="0">
                <a:latin typeface="Comic Sans MS"/>
                <a:cs typeface="Comic Sans MS"/>
              </a:rPr>
              <a:t>needle </a:t>
            </a:r>
            <a:r>
              <a:rPr lang="en-US" sz="800" u="sng" dirty="0" smtClean="0">
                <a:latin typeface="Comic Sans MS"/>
                <a:cs typeface="Comic Sans MS"/>
              </a:rPr>
              <a:t>complex</a:t>
            </a:r>
            <a:r>
              <a:rPr lang="en-US" sz="800" dirty="0" smtClean="0">
                <a:latin typeface="Comic Sans MS"/>
                <a:cs typeface="Comic Sans MS"/>
              </a:rPr>
              <a:t> (c)Pixie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21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4139" y="1049858"/>
            <a:ext cx="8815722" cy="5520023"/>
          </a:xfrm>
        </p:spPr>
        <p:txBody>
          <a:bodyPr>
            <a:noAutofit/>
          </a:bodyPr>
          <a:lstStyle/>
          <a:p>
            <a:pPr marL="283464" indent="-28575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1800" i="1" dirty="0">
                <a:latin typeface="Comic Sans MS"/>
                <a:cs typeface="Comic Sans MS"/>
              </a:rPr>
              <a:t>Salmonella </a:t>
            </a:r>
            <a:r>
              <a:rPr lang="en-US" sz="1800" i="1" dirty="0" err="1">
                <a:latin typeface="Comic Sans MS"/>
                <a:cs typeface="Comic Sans MS"/>
              </a:rPr>
              <a:t>enterica</a:t>
            </a:r>
            <a:r>
              <a:rPr lang="en-US" sz="1800" i="1" dirty="0">
                <a:latin typeface="Comic Sans MS"/>
                <a:cs typeface="Comic Sans MS"/>
              </a:rPr>
              <a:t> </a:t>
            </a:r>
            <a:r>
              <a:rPr lang="en-US" sz="1800" dirty="0" err="1">
                <a:latin typeface="Comic Sans MS"/>
                <a:cs typeface="Comic Sans MS"/>
              </a:rPr>
              <a:t>serovar</a:t>
            </a:r>
            <a:r>
              <a:rPr lang="en-US" sz="1800" dirty="0">
                <a:latin typeface="Comic Sans MS"/>
                <a:cs typeface="Comic Sans MS"/>
              </a:rPr>
              <a:t> </a:t>
            </a:r>
            <a:r>
              <a:rPr lang="en-US" sz="1800" dirty="0" err="1">
                <a:latin typeface="Comic Sans MS"/>
                <a:cs typeface="Comic Sans MS"/>
              </a:rPr>
              <a:t>Typhi</a:t>
            </a:r>
            <a:r>
              <a:rPr lang="en-US" sz="1800" dirty="0">
                <a:latin typeface="Comic Sans MS"/>
                <a:cs typeface="Comic Sans MS"/>
              </a:rPr>
              <a:t>, the 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3464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Comic Sans MS"/>
                <a:cs typeface="Comic Sans MS"/>
              </a:rPr>
              <a:t>causative </a:t>
            </a:r>
            <a:r>
              <a:rPr lang="en-US" sz="1800" dirty="0">
                <a:latin typeface="Comic Sans MS"/>
                <a:cs typeface="Comic Sans MS"/>
              </a:rPr>
              <a:t>agent of Typhoid fever, is a 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3464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Comic Sans MS"/>
                <a:cs typeface="Comic Sans MS"/>
              </a:rPr>
              <a:t>Gram-negative, rod</a:t>
            </a:r>
            <a:r>
              <a:rPr lang="en-US" sz="1800" dirty="0">
                <a:latin typeface="Comic Sans MS"/>
                <a:cs typeface="Comic Sans MS"/>
              </a:rPr>
              <a:t>-shaped gamma 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3464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 smtClean="0">
                <a:latin typeface="Comic Sans MS"/>
                <a:cs typeface="Comic Sans MS"/>
              </a:rPr>
              <a:t>protobacterium</a:t>
            </a:r>
            <a:r>
              <a:rPr lang="en-US" sz="1800" dirty="0">
                <a:latin typeface="Comic Sans MS"/>
                <a:cs typeface="Comic Sans MS"/>
              </a:rPr>
              <a:t>. </a:t>
            </a:r>
            <a:endParaRPr lang="en-US" sz="1800" dirty="0" smtClean="0">
              <a:latin typeface="Comic Sans MS"/>
              <a:cs typeface="Comic Sans MS"/>
            </a:endParaRPr>
          </a:p>
          <a:p>
            <a:pPr>
              <a:buClrTx/>
            </a:pPr>
            <a:endParaRPr lang="en-US" sz="1800" dirty="0" smtClean="0">
              <a:latin typeface="Comic Sans MS"/>
              <a:cs typeface="Comic Sans MS"/>
            </a:endParaRPr>
          </a:p>
          <a:p>
            <a:pPr marL="283464" indent="-28575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Typhoid </a:t>
            </a:r>
            <a:r>
              <a:rPr lang="en-US" sz="1800" dirty="0">
                <a:latin typeface="Comic Sans MS"/>
                <a:cs typeface="Comic Sans MS"/>
              </a:rPr>
              <a:t>fever, which is spread through 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3464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Comic Sans MS"/>
                <a:cs typeface="Comic Sans MS"/>
              </a:rPr>
              <a:t>feces</a:t>
            </a:r>
            <a:r>
              <a:rPr lang="en-US" sz="1800" dirty="0">
                <a:latin typeface="Comic Sans MS"/>
                <a:cs typeface="Comic Sans MS"/>
              </a:rPr>
              <a:t>, </a:t>
            </a:r>
            <a:r>
              <a:rPr lang="en-US" sz="1800" dirty="0" smtClean="0">
                <a:latin typeface="Comic Sans MS"/>
                <a:cs typeface="Comic Sans MS"/>
              </a:rPr>
              <a:t>causes intestinal </a:t>
            </a:r>
            <a:r>
              <a:rPr lang="en-US" sz="1800" dirty="0">
                <a:latin typeface="Comic Sans MS"/>
                <a:cs typeface="Comic Sans MS"/>
              </a:rPr>
              <a:t>hemorrhage, 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3464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>
                <a:latin typeface="Comic Sans MS"/>
                <a:cs typeface="Comic Sans MS"/>
              </a:rPr>
              <a:t>h</a:t>
            </a:r>
            <a:r>
              <a:rPr lang="en-US" sz="1800" dirty="0" smtClean="0">
                <a:latin typeface="Comic Sans MS"/>
                <a:cs typeface="Comic Sans MS"/>
              </a:rPr>
              <a:t>igh fever</a:t>
            </a:r>
            <a:r>
              <a:rPr lang="en-US" sz="1800" dirty="0">
                <a:latin typeface="Comic Sans MS"/>
                <a:cs typeface="Comic Sans MS"/>
              </a:rPr>
              <a:t>, delirium and dehydration. </a:t>
            </a:r>
            <a:endParaRPr lang="en-US" sz="1800" dirty="0" smtClean="0">
              <a:latin typeface="Comic Sans MS"/>
              <a:cs typeface="Comic Sans M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endParaRPr lang="en-US" sz="18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Today</a:t>
            </a:r>
            <a:r>
              <a:rPr lang="en-US" sz="1800" dirty="0">
                <a:latin typeface="Comic Sans MS"/>
                <a:cs typeface="Comic Sans MS"/>
              </a:rPr>
              <a:t>, between 16 and 33 million </a:t>
            </a:r>
            <a:r>
              <a:rPr lang="en-US" sz="1800" dirty="0" smtClean="0">
                <a:latin typeface="Comic Sans MS"/>
                <a:cs typeface="Comic Sans MS"/>
              </a:rPr>
              <a:t>cases of </a:t>
            </a:r>
            <a:r>
              <a:rPr lang="en-US" sz="1800" dirty="0">
                <a:latin typeface="Comic Sans MS"/>
                <a:cs typeface="Comic Sans MS"/>
              </a:rPr>
              <a:t>this re-emerging disease occur annually, resulting in over 200,000 deaths. </a:t>
            </a:r>
            <a:endParaRPr lang="en-US" sz="1800" dirty="0" smtClean="0">
              <a:latin typeface="Comic Sans MS"/>
              <a:cs typeface="Comic Sans MS"/>
            </a:endParaRPr>
          </a:p>
          <a:p>
            <a:pPr>
              <a:buClrTx/>
            </a:pPr>
            <a:endParaRPr lang="en-US" sz="18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Carriers </a:t>
            </a:r>
            <a:r>
              <a:rPr lang="en-US" sz="1800" dirty="0">
                <a:latin typeface="Comic Sans MS"/>
                <a:cs typeface="Comic Sans MS"/>
              </a:rPr>
              <a:t>of the </a:t>
            </a:r>
            <a:r>
              <a:rPr lang="en-US" sz="1800" dirty="0" smtClean="0">
                <a:latin typeface="Comic Sans MS"/>
                <a:cs typeface="Comic Sans MS"/>
              </a:rPr>
              <a:t>disease can </a:t>
            </a:r>
            <a:r>
              <a:rPr lang="en-US" sz="1800" dirty="0">
                <a:latin typeface="Comic Sans MS"/>
                <a:cs typeface="Comic Sans MS"/>
              </a:rPr>
              <a:t>be asymptomatic. In a famous case in the early 1900s, a cook named Mary Mallon </a:t>
            </a:r>
            <a:r>
              <a:rPr lang="en-US" sz="1800" dirty="0" smtClean="0">
                <a:latin typeface="Comic Sans MS"/>
                <a:cs typeface="Comic Sans MS"/>
              </a:rPr>
              <a:t>unknowingly spread </a:t>
            </a:r>
            <a:r>
              <a:rPr lang="en-US" sz="1800" dirty="0">
                <a:latin typeface="Comic Sans MS"/>
                <a:cs typeface="Comic Sans MS"/>
              </a:rPr>
              <a:t>the disease to over fifty people, three of whom died. </a:t>
            </a:r>
            <a:endParaRPr lang="en-US" sz="1800" dirty="0" smtClean="0">
              <a:latin typeface="Comic Sans MS"/>
              <a:cs typeface="Comic Sans MS"/>
            </a:endParaRPr>
          </a:p>
          <a:p>
            <a:pPr>
              <a:buClrTx/>
            </a:pPr>
            <a:endParaRPr lang="en-US" sz="1800" dirty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Other </a:t>
            </a:r>
            <a:r>
              <a:rPr lang="en-US" sz="1800" i="1" dirty="0">
                <a:latin typeface="Comic Sans MS"/>
                <a:cs typeface="Comic Sans MS"/>
              </a:rPr>
              <a:t>Salmonella </a:t>
            </a:r>
            <a:r>
              <a:rPr lang="en-US" sz="1800" dirty="0">
                <a:latin typeface="Comic Sans MS"/>
                <a:cs typeface="Comic Sans MS"/>
              </a:rPr>
              <a:t>serotypes cause </a:t>
            </a:r>
            <a:r>
              <a:rPr lang="en-US" sz="1800" dirty="0" smtClean="0">
                <a:latin typeface="Comic Sans MS"/>
                <a:cs typeface="Comic Sans MS"/>
              </a:rPr>
              <a:t>food poisoning</a:t>
            </a:r>
            <a:r>
              <a:rPr lang="en-US" sz="1800" dirty="0">
                <a:latin typeface="Comic Sans MS"/>
                <a:cs typeface="Comic Sans M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81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514"/>
            <a:ext cx="8229600" cy="54228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Human Bacterial Disease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4129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mic Sans MS"/>
                <a:cs typeface="Comic Sans MS"/>
              </a:rPr>
              <a:t>In the early 20</a:t>
            </a:r>
            <a:r>
              <a:rPr lang="en-US" sz="2400" baseline="30000" dirty="0" smtClean="0">
                <a:latin typeface="Comic Sans MS"/>
                <a:cs typeface="Comic Sans MS"/>
              </a:rPr>
              <a:t>th</a:t>
            </a:r>
            <a:r>
              <a:rPr lang="en-US" sz="2400" dirty="0" smtClean="0">
                <a:latin typeface="Comic Sans MS"/>
                <a:cs typeface="Comic Sans MS"/>
              </a:rPr>
              <a:t> century, infectious diseases killed 20% of children before the age of five</a:t>
            </a:r>
          </a:p>
          <a:p>
            <a:pPr lvl="1">
              <a:buClrTx/>
            </a:pPr>
            <a:r>
              <a:rPr lang="en-US" sz="2400" dirty="0" smtClean="0">
                <a:latin typeface="Comic Sans MS"/>
                <a:cs typeface="Comic Sans MS"/>
              </a:rPr>
              <a:t>Sanitation and antibiotics considerably improved the situation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In recent years, however, many bacterial diseases have appeared and reappeared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4" name="Picture 3" descr="1200px-Antibiotic_sensitvity_and_resistanc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3"/>
          <a:stretch/>
        </p:blipFill>
        <p:spPr>
          <a:xfrm>
            <a:off x="5050145" y="3924497"/>
            <a:ext cx="2382534" cy="24780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633882" y="5575604"/>
            <a:ext cx="1030942" cy="689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24588" y="5263883"/>
            <a:ext cx="135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Bacterial resistant to antibiotics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6541" y="6356680"/>
            <a:ext cx="2708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Antibiotic Resistance Test</a:t>
            </a:r>
            <a:r>
              <a:rPr lang="en-US" sz="8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(c)Graham </a:t>
            </a:r>
            <a:r>
              <a:rPr lang="en-US" sz="800" dirty="0">
                <a:latin typeface="Comic Sans MS"/>
                <a:cs typeface="Comic Sans MS"/>
              </a:rPr>
              <a:t>Beards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756" y="6343907"/>
            <a:ext cx="3303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Pills 1</a:t>
            </a:r>
            <a:r>
              <a:rPr lang="en-US" sz="800" dirty="0" smtClean="0">
                <a:latin typeface="Comic Sans MS"/>
                <a:cs typeface="Comic Sans MS"/>
              </a:rPr>
              <a:t> (c)e-</a:t>
            </a:r>
            <a:r>
              <a:rPr lang="en-US" sz="800" dirty="0" err="1" smtClean="0">
                <a:latin typeface="Comic Sans MS"/>
                <a:cs typeface="Comic Sans MS"/>
              </a:rPr>
              <a:t>Magine</a:t>
            </a:r>
            <a:r>
              <a:rPr lang="en-US" sz="800" dirty="0" smtClean="0">
                <a:latin typeface="Comic Sans MS"/>
                <a:cs typeface="Comic Sans MS"/>
              </a:rPr>
              <a:t> Art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10" name="Picture 9" descr="4741451457_6344b99835_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5" y="3939175"/>
            <a:ext cx="3660384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998"/>
            <a:ext cx="8229600" cy="75187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Tuberculosis (TB)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4263" y="1283408"/>
            <a:ext cx="8704755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Arial"/>
              <a:buChar char="•"/>
            </a:pPr>
            <a:r>
              <a:rPr lang="en-US" sz="2400" i="1" dirty="0" smtClean="0">
                <a:latin typeface="Comic Sans MS"/>
                <a:cs typeface="Comic Sans MS"/>
              </a:rPr>
              <a:t>Mycobacterium tuberculosis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Problem for thousands of </a:t>
            </a:r>
            <a:r>
              <a:rPr lang="en-US" sz="2400" dirty="0" smtClean="0">
                <a:latin typeface="Comic Sans MS"/>
                <a:cs typeface="Comic Sans MS"/>
              </a:rPr>
              <a:t>years</a:t>
            </a:r>
            <a:endParaRPr lang="en-US" sz="2400" i="1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Afflicts the respiratory system 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E</a:t>
            </a:r>
            <a:r>
              <a:rPr lang="en-US" sz="2400" dirty="0" smtClean="0">
                <a:latin typeface="Comic Sans MS"/>
                <a:cs typeface="Comic Sans MS"/>
              </a:rPr>
              <a:t>scapes immune system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Easily transferred from person to person through the air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Multidrug-resistant (MDR) strains are very alarming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898" y="6335671"/>
            <a:ext cx="2991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Pulmonary Tuberculosis</a:t>
            </a:r>
            <a:r>
              <a:rPr lang="en-US" sz="800" dirty="0" smtClean="0">
                <a:latin typeface="Comic Sans MS"/>
                <a:cs typeface="Comic Sans MS"/>
              </a:rPr>
              <a:t> (c)AJC1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7" name="Picture 6" descr="2765243754_07739b82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24" y="4478323"/>
            <a:ext cx="2591200" cy="1901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antoux_tuberculin_skin_te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20" y="4453216"/>
            <a:ext cx="2955074" cy="193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89520" y="6341067"/>
            <a:ext cx="2991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err="1" smtClean="0">
                <a:latin typeface="Comic Sans MS"/>
                <a:cs typeface="Comic Sans MS"/>
              </a:rPr>
              <a:t>Mantoux</a:t>
            </a:r>
            <a:r>
              <a:rPr lang="en-US" sz="800" u="sng" dirty="0" smtClean="0">
                <a:latin typeface="Comic Sans MS"/>
                <a:cs typeface="Comic Sans MS"/>
              </a:rPr>
              <a:t> Tuberculin Skin Test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>
                <a:latin typeface="Comic Sans MS"/>
                <a:cs typeface="Comic Sans MS"/>
              </a:rPr>
              <a:t> Greg </a:t>
            </a:r>
            <a:r>
              <a:rPr lang="en-US" sz="800" dirty="0" err="1">
                <a:latin typeface="Comic Sans MS"/>
                <a:cs typeface="Comic Sans MS"/>
              </a:rPr>
              <a:t>Knobloch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21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7908" y="330215"/>
            <a:ext cx="8229600" cy="52988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Comic Sans MS"/>
                <a:cs typeface="Comic Sans MS"/>
              </a:rPr>
              <a:t>Dental caries (tooth decay)</a:t>
            </a:r>
          </a:p>
          <a:p>
            <a:pPr lvl="1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Plaque consists of bacterial biofilms</a:t>
            </a:r>
          </a:p>
          <a:p>
            <a:pPr lvl="1">
              <a:buClrTx/>
            </a:pPr>
            <a:r>
              <a:rPr lang="en-US" sz="2200" i="1" dirty="0" smtClean="0">
                <a:latin typeface="Comic Sans MS"/>
                <a:cs typeface="Comic Sans MS"/>
              </a:rPr>
              <a:t>Streptococcus</a:t>
            </a:r>
            <a:r>
              <a:rPr lang="en-US" sz="2200" dirty="0" smtClean="0">
                <a:latin typeface="Comic Sans MS"/>
                <a:cs typeface="Comic Sans MS"/>
              </a:rPr>
              <a:t> </a:t>
            </a:r>
            <a:r>
              <a:rPr lang="en-US" sz="2200" i="1" dirty="0" err="1" smtClean="0">
                <a:latin typeface="Comic Sans MS"/>
                <a:cs typeface="Comic Sans MS"/>
              </a:rPr>
              <a:t>sobrinus</a:t>
            </a:r>
            <a:r>
              <a:rPr lang="en-US" sz="2200" dirty="0" smtClean="0">
                <a:latin typeface="Comic Sans MS"/>
                <a:cs typeface="Comic Sans MS"/>
              </a:rPr>
              <a:t> ferments sugar </a:t>
            </a:r>
          </a:p>
          <a:p>
            <a:pPr marL="274320" lvl="1" indent="0">
              <a:buClrTx/>
              <a:buNone/>
            </a:pPr>
            <a:r>
              <a:rPr lang="en-US" sz="2200" dirty="0" smtClean="0">
                <a:latin typeface="Comic Sans MS"/>
                <a:cs typeface="Comic Sans MS"/>
              </a:rPr>
              <a:t>  to lactic acid</a:t>
            </a:r>
          </a:p>
          <a:p>
            <a:pPr lvl="1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Tooth enamel degenerates</a:t>
            </a:r>
          </a:p>
          <a:p>
            <a:pPr marL="274320" lvl="1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274320" lvl="1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274320" lvl="1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3200" dirty="0" smtClean="0">
                <a:latin typeface="Comic Sans MS"/>
                <a:cs typeface="Comic Sans MS"/>
              </a:rPr>
              <a:t>Peptic ulcers</a:t>
            </a:r>
          </a:p>
          <a:p>
            <a:pPr lvl="1">
              <a:buClrTx/>
            </a:pPr>
            <a:r>
              <a:rPr lang="en-US" sz="2200" i="1" dirty="0" smtClean="0">
                <a:latin typeface="Comic Sans MS"/>
                <a:cs typeface="Comic Sans MS"/>
              </a:rPr>
              <a:t>Helicobacter pylori</a:t>
            </a:r>
            <a:r>
              <a:rPr lang="en-US" sz="2200" dirty="0" smtClean="0">
                <a:latin typeface="Comic Sans MS"/>
                <a:cs typeface="Comic Sans MS"/>
              </a:rPr>
              <a:t> is the main cause</a:t>
            </a:r>
          </a:p>
          <a:p>
            <a:pPr lvl="1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Treated with antibiotics</a:t>
            </a:r>
            <a:endParaRPr lang="en-US" sz="2200" i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0725" y="3310183"/>
            <a:ext cx="2908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err="1">
                <a:latin typeface="Comic Sans MS"/>
                <a:cs typeface="Comic Sans MS"/>
              </a:rPr>
              <a:t>Blausen</a:t>
            </a:r>
            <a:r>
              <a:rPr lang="en-US" sz="800" u="sng" dirty="0">
                <a:latin typeface="Comic Sans MS"/>
                <a:cs typeface="Comic Sans MS"/>
              </a:rPr>
              <a:t> 0864 </a:t>
            </a:r>
            <a:r>
              <a:rPr lang="en-US" sz="800" u="sng" dirty="0" err="1">
                <a:latin typeface="Comic Sans MS"/>
                <a:cs typeface="Comic Sans MS"/>
              </a:rPr>
              <a:t>ToothDecay</a:t>
            </a:r>
            <a:r>
              <a:rPr lang="en-US" sz="800" dirty="0" smtClean="0">
                <a:latin typeface="Comic Sans MS"/>
                <a:cs typeface="Comic Sans MS"/>
              </a:rPr>
              <a:t> (c)KDS4444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Blausen_0864_ToothDec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67" y="1017489"/>
            <a:ext cx="2914603" cy="232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astric_Ulc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23" y="4510739"/>
            <a:ext cx="3154680" cy="189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03156" y="6367349"/>
            <a:ext cx="3176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Gastric Ulcer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 err="1" smtClean="0">
                <a:latin typeface="Comic Sans MS"/>
                <a:cs typeface="Comic Sans MS"/>
              </a:rPr>
              <a:t>BruceBlaus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21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8063"/>
            <a:ext cx="8229600" cy="83548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>
                <a:solidFill>
                  <a:schemeClr val="tx1"/>
                </a:solidFill>
                <a:latin typeface="Comic Sans MS"/>
                <a:cs typeface="Comic Sans MS"/>
              </a:rPr>
              <a:t>Prokaryotic Diversity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Oldest, structurally simplest, and most abundant forms of life.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Abundant for over a billion years before eukaryotes.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90 to 99% unknown and undescribed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Less than 1% cause disease</a:t>
            </a:r>
            <a:endParaRPr lang="en-US" sz="2500" dirty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Fall into 2 domains</a:t>
            </a:r>
          </a:p>
          <a:p>
            <a:pPr lvl="2">
              <a:buClrTx/>
              <a:buFont typeface="Wingdings" charset="2"/>
              <a:buChar char="§"/>
            </a:pPr>
            <a:r>
              <a:rPr lang="en-US" sz="2300" dirty="0" smtClean="0">
                <a:latin typeface="Comic Sans MS"/>
                <a:cs typeface="Comic Sans MS"/>
              </a:rPr>
              <a:t>Bacteria (also called Eubacteria) </a:t>
            </a:r>
          </a:p>
          <a:p>
            <a:pPr lvl="2">
              <a:buClrTx/>
              <a:buFont typeface="Wingdings" charset="2"/>
              <a:buChar char="§"/>
            </a:pPr>
            <a:r>
              <a:rPr lang="en-US" sz="2300" dirty="0" smtClean="0">
                <a:latin typeface="Comic Sans MS"/>
                <a:cs typeface="Comic Sans MS"/>
              </a:rPr>
              <a:t>Archaea (formerly called Archaebacteria)</a:t>
            </a:r>
          </a:p>
          <a:p>
            <a:pPr lvl="2">
              <a:buClrTx/>
              <a:buFont typeface="Wingdings" charset="2"/>
              <a:buChar char="²"/>
            </a:pPr>
            <a:r>
              <a:rPr lang="en-US" sz="2500" dirty="0" smtClean="0">
                <a:latin typeface="Comic Sans MS"/>
                <a:cs typeface="Comic Sans MS"/>
              </a:rPr>
              <a:t>Many </a:t>
            </a:r>
            <a:r>
              <a:rPr lang="en-US" sz="2500" dirty="0">
                <a:latin typeface="Comic Sans MS"/>
                <a:cs typeface="Comic Sans MS"/>
              </a:rPr>
              <a:t>A</a:t>
            </a:r>
            <a:r>
              <a:rPr lang="en-US" sz="2500" dirty="0" smtClean="0">
                <a:latin typeface="Comic Sans MS"/>
                <a:cs typeface="Comic Sans MS"/>
              </a:rPr>
              <a:t>rchaeans are extremophiles (live in extreme environments)</a:t>
            </a:r>
          </a:p>
          <a:p>
            <a:endParaRPr lang="en-US" sz="25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1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50567" y="4601052"/>
            <a:ext cx="8852712" cy="2078248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1600" dirty="0">
                <a:latin typeface="Comic Sans MS"/>
                <a:cs typeface="Comic Sans MS"/>
              </a:rPr>
              <a:t>The (a) Great Plague of London killed an estimated 200,000 people, or about </a:t>
            </a:r>
            <a:r>
              <a:rPr lang="en-US" sz="1600" dirty="0" smtClean="0">
                <a:latin typeface="Comic Sans MS"/>
                <a:cs typeface="Comic Sans MS"/>
              </a:rPr>
              <a:t>twenty percent </a:t>
            </a:r>
            <a:r>
              <a:rPr lang="en-US" sz="1600" dirty="0">
                <a:latin typeface="Comic Sans MS"/>
                <a:cs typeface="Comic Sans MS"/>
              </a:rPr>
              <a:t>of the city’s population.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The </a:t>
            </a:r>
            <a:r>
              <a:rPr lang="en-US" sz="1600" dirty="0">
                <a:latin typeface="Comic Sans MS"/>
                <a:cs typeface="Comic Sans MS"/>
              </a:rPr>
              <a:t>causative agent, the (b) bacterium </a:t>
            </a:r>
            <a:r>
              <a:rPr lang="en-US" sz="1600" i="1" dirty="0">
                <a:latin typeface="Comic Sans MS"/>
                <a:cs typeface="Comic Sans MS"/>
              </a:rPr>
              <a:t>Yersinia </a:t>
            </a:r>
            <a:r>
              <a:rPr lang="en-US" sz="1600" i="1" dirty="0" err="1">
                <a:latin typeface="Comic Sans MS"/>
                <a:cs typeface="Comic Sans MS"/>
              </a:rPr>
              <a:t>pestis</a:t>
            </a:r>
            <a:r>
              <a:rPr lang="en-US" sz="1600" dirty="0">
                <a:latin typeface="Comic Sans MS"/>
                <a:cs typeface="Comic Sans MS"/>
              </a:rPr>
              <a:t>, is a </a:t>
            </a:r>
            <a:r>
              <a:rPr lang="en-US" sz="1600" dirty="0" smtClean="0">
                <a:latin typeface="Comic Sans MS"/>
                <a:cs typeface="Comic Sans MS"/>
              </a:rPr>
              <a:t>Gram-negative, rod</a:t>
            </a:r>
            <a:r>
              <a:rPr lang="en-US" sz="1600" dirty="0">
                <a:latin typeface="Comic Sans MS"/>
                <a:cs typeface="Comic Sans MS"/>
              </a:rPr>
              <a:t>-shaped bacterium from the class Gamma </a:t>
            </a:r>
            <a:r>
              <a:rPr lang="en-US" sz="1600" dirty="0" err="1">
                <a:latin typeface="Comic Sans MS"/>
                <a:cs typeface="Comic Sans MS"/>
              </a:rPr>
              <a:t>Proteobacteria</a:t>
            </a:r>
            <a:r>
              <a:rPr lang="en-US" sz="1600" dirty="0">
                <a:latin typeface="Comic Sans MS"/>
                <a:cs typeface="Comic Sans MS"/>
              </a:rPr>
              <a:t>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The </a:t>
            </a:r>
            <a:r>
              <a:rPr lang="en-US" sz="1600" dirty="0">
                <a:latin typeface="Comic Sans MS"/>
                <a:cs typeface="Comic Sans MS"/>
              </a:rPr>
              <a:t>disease is </a:t>
            </a:r>
            <a:r>
              <a:rPr lang="en-US" sz="1600" dirty="0" smtClean="0">
                <a:latin typeface="Comic Sans MS"/>
                <a:cs typeface="Comic Sans MS"/>
              </a:rPr>
              <a:t>transmitted through </a:t>
            </a:r>
            <a:r>
              <a:rPr lang="en-US" sz="1600" dirty="0">
                <a:latin typeface="Comic Sans MS"/>
                <a:cs typeface="Comic Sans MS"/>
              </a:rPr>
              <a:t>the bite of an infected flea, which is infected by a rodent. Symptoms include swollen </a:t>
            </a:r>
            <a:r>
              <a:rPr lang="en-US" sz="1600" dirty="0" smtClean="0">
                <a:latin typeface="Comic Sans MS"/>
                <a:cs typeface="Comic Sans MS"/>
              </a:rPr>
              <a:t>lymph nodes</a:t>
            </a:r>
            <a:r>
              <a:rPr lang="en-US" sz="1600" dirty="0">
                <a:latin typeface="Comic Sans MS"/>
                <a:cs typeface="Comic Sans MS"/>
              </a:rPr>
              <a:t>, fever, seizure, vomiting of blood, and (c) gangrene. 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B22_04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62" b="-5862"/>
          <a:stretch>
            <a:fillRect/>
          </a:stretch>
        </p:blipFill>
        <p:spPr>
          <a:xfrm>
            <a:off x="687997" y="657921"/>
            <a:ext cx="7768007" cy="337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9213" y="3823324"/>
            <a:ext cx="8093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801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19455" y="4001281"/>
            <a:ext cx="8898800" cy="270004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1600" dirty="0">
                <a:latin typeface="Comic Sans MS"/>
                <a:cs typeface="Comic Sans MS"/>
              </a:rPr>
              <a:t>Lyme disease often, but not always, results in (a) a characteristic </a:t>
            </a:r>
            <a:r>
              <a:rPr lang="en-US" sz="1600" dirty="0" err="1">
                <a:latin typeface="Comic Sans MS"/>
                <a:cs typeface="Comic Sans MS"/>
              </a:rPr>
              <a:t>bullseye</a:t>
            </a:r>
            <a:r>
              <a:rPr lang="en-US" sz="1600" dirty="0">
                <a:latin typeface="Comic Sans MS"/>
                <a:cs typeface="Comic Sans MS"/>
              </a:rPr>
              <a:t> rash.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The disease </a:t>
            </a:r>
            <a:r>
              <a:rPr lang="en-US" sz="1600" dirty="0">
                <a:latin typeface="Comic Sans MS"/>
                <a:cs typeface="Comic Sans MS"/>
              </a:rPr>
              <a:t>is caused by a (b) Gram-negative spirochete bacterium of the genus </a:t>
            </a:r>
            <a:r>
              <a:rPr lang="en-US" sz="1600" i="1" dirty="0" err="1">
                <a:latin typeface="Comic Sans MS"/>
                <a:cs typeface="Comic Sans MS"/>
              </a:rPr>
              <a:t>Borellia</a:t>
            </a:r>
            <a:r>
              <a:rPr lang="en-US" sz="1600" dirty="0">
                <a:latin typeface="Comic Sans MS"/>
                <a:cs typeface="Comic Sans MS"/>
              </a:rPr>
              <a:t>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The bacteria (</a:t>
            </a:r>
            <a:r>
              <a:rPr lang="en-US" sz="1600" dirty="0">
                <a:latin typeface="Comic Sans MS"/>
                <a:cs typeface="Comic Sans MS"/>
              </a:rPr>
              <a:t>c) infect ticks, which in turns infect mice.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Deer </a:t>
            </a:r>
            <a:r>
              <a:rPr lang="en-US" sz="1600" dirty="0">
                <a:latin typeface="Comic Sans MS"/>
                <a:cs typeface="Comic Sans MS"/>
              </a:rPr>
              <a:t>are the preferred secondary host, but the ticks </a:t>
            </a:r>
            <a:r>
              <a:rPr lang="en-US" sz="1600" dirty="0" smtClean="0">
                <a:latin typeface="Comic Sans MS"/>
                <a:cs typeface="Comic Sans MS"/>
              </a:rPr>
              <a:t>also may </a:t>
            </a:r>
            <a:r>
              <a:rPr lang="en-US" sz="1600" dirty="0">
                <a:latin typeface="Comic Sans MS"/>
                <a:cs typeface="Comic Sans MS"/>
              </a:rPr>
              <a:t>feed on humans.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Untreated</a:t>
            </a:r>
            <a:r>
              <a:rPr lang="en-US" sz="1600" dirty="0">
                <a:latin typeface="Comic Sans MS"/>
                <a:cs typeface="Comic Sans MS"/>
              </a:rPr>
              <a:t>, the disease causes chronic disorders in the nervous system, eyes</a:t>
            </a:r>
            <a:r>
              <a:rPr lang="en-US" sz="1600" dirty="0" smtClean="0">
                <a:latin typeface="Comic Sans MS"/>
                <a:cs typeface="Comic Sans MS"/>
              </a:rPr>
              <a:t>, joints</a:t>
            </a:r>
            <a:r>
              <a:rPr lang="en-US" sz="1600" dirty="0">
                <a:latin typeface="Comic Sans MS"/>
                <a:cs typeface="Comic Sans MS"/>
              </a:rPr>
              <a:t>, and heart.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The </a:t>
            </a:r>
            <a:r>
              <a:rPr lang="en-US" sz="1600" dirty="0">
                <a:latin typeface="Comic Sans MS"/>
                <a:cs typeface="Comic Sans MS"/>
              </a:rPr>
              <a:t>disease is named after Lyme, Connecticut, where an outbreak occurred </a:t>
            </a:r>
            <a:r>
              <a:rPr lang="en-US" sz="1600" dirty="0" smtClean="0">
                <a:latin typeface="Comic Sans MS"/>
                <a:cs typeface="Comic Sans MS"/>
              </a:rPr>
              <a:t>in 1995 </a:t>
            </a:r>
            <a:r>
              <a:rPr lang="en-US" sz="1600" dirty="0">
                <a:latin typeface="Comic Sans MS"/>
                <a:cs typeface="Comic Sans MS"/>
              </a:rPr>
              <a:t>and has subsequently spread.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The </a:t>
            </a:r>
            <a:r>
              <a:rPr lang="en-US" sz="1600" dirty="0">
                <a:latin typeface="Comic Sans MS"/>
                <a:cs typeface="Comic Sans MS"/>
              </a:rPr>
              <a:t>disease is not new, however. Genetic evidence </a:t>
            </a:r>
            <a:r>
              <a:rPr lang="en-US" sz="1600" dirty="0" smtClean="0">
                <a:latin typeface="Comic Sans MS"/>
                <a:cs typeface="Comic Sans MS"/>
              </a:rPr>
              <a:t>suggests that </a:t>
            </a:r>
            <a:r>
              <a:rPr lang="en-US" sz="1600" dirty="0" err="1" smtClean="0">
                <a:latin typeface="Comic Sans MS"/>
                <a:cs typeface="Comic Sans MS"/>
              </a:rPr>
              <a:t>Ötzi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the Iceman, a 5,300-year-old mummy found in the Alps, was infected with </a:t>
            </a:r>
            <a:r>
              <a:rPr lang="en-US" sz="1600" i="1" dirty="0" err="1">
                <a:latin typeface="Comic Sans MS"/>
                <a:cs typeface="Comic Sans MS"/>
              </a:rPr>
              <a:t>Borellia</a:t>
            </a:r>
            <a:r>
              <a:rPr lang="en-US" sz="1600" dirty="0">
                <a:latin typeface="Comic Sans MS"/>
                <a:cs typeface="Comic Sans MS"/>
              </a:rPr>
              <a:t>. 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B22_04_08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4" b="-614"/>
          <a:stretch>
            <a:fillRect/>
          </a:stretch>
        </p:blipFill>
        <p:spPr>
          <a:xfrm>
            <a:off x="1559777" y="826459"/>
            <a:ext cx="6024447" cy="261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43350" y="3390744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279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7275" y="3901243"/>
            <a:ext cx="8754074" cy="2774761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(a) Vegetable </a:t>
            </a:r>
            <a:r>
              <a:rPr lang="en-US" sz="1600" dirty="0">
                <a:latin typeface="Comic Sans MS"/>
                <a:cs typeface="Comic Sans MS"/>
              </a:rPr>
              <a:t>sprouts grown at an organic farm were the cause of an (b) </a:t>
            </a:r>
            <a:r>
              <a:rPr lang="en-US" sz="1600" i="1" dirty="0">
                <a:latin typeface="Comic Sans MS"/>
                <a:cs typeface="Comic Sans MS"/>
              </a:rPr>
              <a:t>E. </a:t>
            </a:r>
            <a:r>
              <a:rPr lang="en-US" sz="1600" i="1" dirty="0" smtClean="0">
                <a:latin typeface="Comic Sans MS"/>
                <a:cs typeface="Comic Sans MS"/>
              </a:rPr>
              <a:t>coli </a:t>
            </a:r>
            <a:r>
              <a:rPr lang="en-US" sz="1600" dirty="0" smtClean="0">
                <a:latin typeface="Comic Sans MS"/>
                <a:cs typeface="Comic Sans MS"/>
              </a:rPr>
              <a:t>outbreak </a:t>
            </a:r>
            <a:r>
              <a:rPr lang="en-US" sz="1600" dirty="0">
                <a:latin typeface="Comic Sans MS"/>
                <a:cs typeface="Comic Sans MS"/>
              </a:rPr>
              <a:t>that killed 32 people and sickened 3,800 in Germany in 2011.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The </a:t>
            </a:r>
            <a:r>
              <a:rPr lang="en-US" sz="1600" dirty="0">
                <a:latin typeface="Comic Sans MS"/>
                <a:cs typeface="Comic Sans MS"/>
              </a:rPr>
              <a:t>strain responsible, </a:t>
            </a:r>
            <a:r>
              <a:rPr lang="en-US" sz="1600" i="1" dirty="0" smtClean="0">
                <a:latin typeface="Comic Sans MS"/>
                <a:cs typeface="Comic Sans MS"/>
              </a:rPr>
              <a:t>E. coli </a:t>
            </a:r>
            <a:r>
              <a:rPr lang="en-US" sz="1600" dirty="0">
                <a:latin typeface="Comic Sans MS"/>
                <a:cs typeface="Comic Sans MS"/>
              </a:rPr>
              <a:t>O104:H4, produces Shiga toxin, a substance that inhibits protein synthesis in the host cell.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The toxin </a:t>
            </a:r>
            <a:r>
              <a:rPr lang="en-US" sz="1600" dirty="0">
                <a:latin typeface="Comic Sans MS"/>
                <a:cs typeface="Comic Sans MS"/>
              </a:rPr>
              <a:t>(c) destroys red blood, cells resulting in bloody diarrhea.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Deformed </a:t>
            </a:r>
            <a:r>
              <a:rPr lang="en-US" sz="1600" dirty="0">
                <a:latin typeface="Comic Sans MS"/>
                <a:cs typeface="Comic Sans MS"/>
              </a:rPr>
              <a:t>red blood cells clog </a:t>
            </a:r>
            <a:r>
              <a:rPr lang="en-US" sz="1600" dirty="0" smtClean="0">
                <a:latin typeface="Comic Sans MS"/>
                <a:cs typeface="Comic Sans MS"/>
              </a:rPr>
              <a:t>the capillaries </a:t>
            </a:r>
            <a:r>
              <a:rPr lang="en-US" sz="1600" dirty="0">
                <a:latin typeface="Comic Sans MS"/>
                <a:cs typeface="Comic Sans MS"/>
              </a:rPr>
              <a:t>of the kidney, which can lead to kidney failure, as happened to 845 patients in the </a:t>
            </a:r>
            <a:r>
              <a:rPr lang="en-US" sz="1600" dirty="0" smtClean="0">
                <a:latin typeface="Comic Sans MS"/>
                <a:cs typeface="Comic Sans MS"/>
              </a:rPr>
              <a:t>2011 outbreak</a:t>
            </a:r>
            <a:r>
              <a:rPr lang="en-US" sz="1600" dirty="0">
                <a:latin typeface="Comic Sans MS"/>
                <a:cs typeface="Comic Sans MS"/>
              </a:rPr>
              <a:t>. 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Kidney </a:t>
            </a:r>
            <a:r>
              <a:rPr lang="en-US" sz="1600" dirty="0">
                <a:latin typeface="Comic Sans MS"/>
                <a:cs typeface="Comic Sans MS"/>
              </a:rPr>
              <a:t>failure is usually reversible, but some patients experience kidney problems </a:t>
            </a:r>
            <a:r>
              <a:rPr lang="en-US" sz="1600" dirty="0" smtClean="0">
                <a:latin typeface="Comic Sans MS"/>
                <a:cs typeface="Comic Sans MS"/>
              </a:rPr>
              <a:t>years </a:t>
            </a:r>
            <a:r>
              <a:rPr lang="ro-RO" sz="1600" dirty="0" smtClean="0">
                <a:latin typeface="Comic Sans MS"/>
                <a:cs typeface="Comic Sans MS"/>
              </a:rPr>
              <a:t>later</a:t>
            </a:r>
            <a:r>
              <a:rPr lang="ro-RO" sz="1600" dirty="0">
                <a:latin typeface="Comic Sans MS"/>
                <a:cs typeface="Comic Sans MS"/>
              </a:rPr>
              <a:t>. 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B22_04_04abc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14" b="-30014"/>
          <a:stretch>
            <a:fillRect/>
          </a:stretch>
        </p:blipFill>
        <p:spPr>
          <a:xfrm>
            <a:off x="531181" y="352526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572" y="3174933"/>
            <a:ext cx="731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ro-RO" sz="800" dirty="0">
                <a:latin typeface="Comic Sans MS"/>
                <a:cs typeface="Comic Sans MS"/>
              </a:rPr>
              <a:t>Credit c: NIDDK, NIH</a:t>
            </a:r>
            <a:endParaRPr lang="en-US" sz="800" dirty="0">
              <a:latin typeface="Comic Sans MS"/>
              <a:cs typeface="Comic Sans MS"/>
            </a:endParaRP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27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141098" y="219515"/>
            <a:ext cx="8889240" cy="69562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100" dirty="0">
                <a:solidFill>
                  <a:schemeClr val="tx1"/>
                </a:solidFill>
                <a:latin typeface="Comic Sans MS"/>
                <a:cs typeface="Comic Sans MS"/>
              </a:rPr>
              <a:t>Sexually transmitted diseases (STDs)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2929" y="968285"/>
            <a:ext cx="8400683" cy="53244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omic Sans MS"/>
                <a:cs typeface="Comic Sans MS"/>
              </a:rPr>
              <a:t>Gonorrhea</a:t>
            </a:r>
          </a:p>
          <a:p>
            <a:pPr lvl="1">
              <a:buClrTx/>
            </a:pPr>
            <a:r>
              <a:rPr lang="en-US" sz="2200" i="1" dirty="0">
                <a:latin typeface="Comic Sans MS"/>
                <a:cs typeface="Comic Sans MS"/>
              </a:rPr>
              <a:t>Neisseria </a:t>
            </a:r>
            <a:r>
              <a:rPr lang="en-US" sz="2200" i="1" dirty="0" smtClean="0">
                <a:latin typeface="Comic Sans MS"/>
                <a:cs typeface="Comic Sans MS"/>
              </a:rPr>
              <a:t>gonorrhoeae</a:t>
            </a:r>
            <a:endParaRPr lang="en-US" sz="2200" dirty="0" smtClean="0">
              <a:latin typeface="Comic Sans MS"/>
              <a:cs typeface="Comic Sans MS"/>
            </a:endParaRPr>
          </a:p>
          <a:p>
            <a:pPr lvl="1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One of the most prevalent communicable diseases in North America.</a:t>
            </a:r>
          </a:p>
          <a:p>
            <a:pPr lvl="1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Transmitted through exchange of body fluids</a:t>
            </a:r>
          </a:p>
          <a:p>
            <a:pPr lvl="1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Can pass from mom to baby via birth canal</a:t>
            </a:r>
          </a:p>
          <a:p>
            <a:endParaRPr lang="en-US" sz="2200" dirty="0" smtClean="0">
              <a:latin typeface="Comic Sans MS"/>
              <a:cs typeface="Comic Sans MS"/>
            </a:endParaRPr>
          </a:p>
          <a:p>
            <a:r>
              <a:rPr lang="en-US" sz="2200" dirty="0" smtClean="0">
                <a:latin typeface="Comic Sans MS"/>
                <a:cs typeface="Comic Sans MS"/>
              </a:rPr>
              <a:t>Chlamydia</a:t>
            </a:r>
          </a:p>
          <a:p>
            <a:pPr lvl="1">
              <a:buClrTx/>
            </a:pPr>
            <a:r>
              <a:rPr lang="en-US" sz="2200" i="1" dirty="0" smtClean="0">
                <a:latin typeface="Comic Sans MS"/>
                <a:cs typeface="Comic Sans MS"/>
              </a:rPr>
              <a:t>Chlamydia trachomatis</a:t>
            </a:r>
          </a:p>
          <a:p>
            <a:pPr lvl="1">
              <a:buClrTx/>
            </a:pPr>
            <a:r>
              <a:rPr lang="ja-JP" altLang="en-US" sz="2200" dirty="0" smtClean="0">
                <a:latin typeface="Comic Sans MS"/>
                <a:cs typeface="Comic Sans MS"/>
              </a:rPr>
              <a:t>“</a:t>
            </a:r>
            <a:r>
              <a:rPr lang="en-US" altLang="ja-JP" sz="2200" dirty="0" smtClean="0">
                <a:latin typeface="Comic Sans MS"/>
                <a:cs typeface="Comic Sans MS"/>
              </a:rPr>
              <a:t>Silent STD</a:t>
            </a:r>
            <a:r>
              <a:rPr lang="ja-JP" altLang="en-US" sz="2200" dirty="0" smtClean="0">
                <a:latin typeface="Comic Sans MS"/>
                <a:cs typeface="Comic Sans MS"/>
              </a:rPr>
              <a:t>”</a:t>
            </a:r>
            <a:r>
              <a:rPr lang="en-US" altLang="ja-JP" sz="2200" dirty="0" smtClean="0">
                <a:latin typeface="Comic Sans MS"/>
                <a:cs typeface="Comic Sans MS"/>
              </a:rPr>
              <a:t> – incidence has skyrocketed</a:t>
            </a:r>
          </a:p>
          <a:p>
            <a:pPr lvl="1">
              <a:buClrTx/>
            </a:pPr>
            <a:r>
              <a:rPr lang="en-US" altLang="ja-JP" sz="2200" dirty="0" smtClean="0">
                <a:latin typeface="Comic Sans MS"/>
                <a:cs typeface="Comic Sans MS"/>
              </a:rPr>
              <a:t>Obligate intracellular parasite</a:t>
            </a:r>
          </a:p>
          <a:p>
            <a:pPr lvl="1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Can cause pelvic inflammatory disease and </a:t>
            </a:r>
          </a:p>
          <a:p>
            <a:pPr marL="274320" lvl="1" indent="0">
              <a:buClrTx/>
              <a:buNone/>
            </a:pPr>
            <a:r>
              <a:rPr lang="en-US" sz="2200" dirty="0" smtClean="0">
                <a:latin typeface="Comic Sans MS"/>
                <a:cs typeface="Comic Sans MS"/>
              </a:rPr>
              <a:t>heart disease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691" y="6471288"/>
            <a:ext cx="222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Neisseria gonorrhoeae</a:t>
            </a:r>
            <a:r>
              <a:rPr lang="en-US" sz="8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(c)NIAID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48" y="2319435"/>
            <a:ext cx="1870234" cy="1600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413184" y="2694499"/>
            <a:ext cx="749616" cy="820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59780" y="3474720"/>
            <a:ext cx="1412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omic Sans MS" panose="030F0702030302020204" pitchFamily="66" charset="0"/>
              </a:rPr>
              <a:t>diplococci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6749" y="6519446"/>
            <a:ext cx="254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Pathology: Histology: Pap Smear</a:t>
            </a:r>
            <a:r>
              <a:rPr lang="en-US" sz="800" dirty="0">
                <a:latin typeface="Comic Sans MS"/>
                <a:cs typeface="Comic Sans MS"/>
              </a:rPr>
              <a:t> </a:t>
            </a:r>
            <a:r>
              <a:rPr lang="en-US" sz="800" dirty="0" smtClean="0">
                <a:latin typeface="Comic Sans MS"/>
                <a:cs typeface="Comic Sans MS"/>
              </a:rPr>
              <a:t>(c)Unknown photographer/artist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4"/>
          <a:stretch/>
        </p:blipFill>
        <p:spPr>
          <a:xfrm>
            <a:off x="6578601" y="4420233"/>
            <a:ext cx="2374900" cy="169164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6114090" y="5408555"/>
            <a:ext cx="2013910" cy="9373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066" y="6255845"/>
            <a:ext cx="1205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 panose="030F0702030302020204" pitchFamily="66" charset="0"/>
              </a:rPr>
              <a:t>Chlamydia in the vacuoles</a:t>
            </a:r>
            <a:endParaRPr lang="en-US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9855" y="325496"/>
            <a:ext cx="8582369" cy="54403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Comic Sans MS"/>
                <a:cs typeface="Comic Sans MS"/>
              </a:rPr>
              <a:t>Syphilis</a:t>
            </a:r>
          </a:p>
          <a:p>
            <a:pPr lvl="1">
              <a:buClrTx/>
            </a:pPr>
            <a:r>
              <a:rPr lang="en-US" sz="2300" i="1" dirty="0" err="1" smtClean="0">
                <a:latin typeface="Comic Sans MS"/>
                <a:cs typeface="Comic Sans MS"/>
              </a:rPr>
              <a:t>Treponema</a:t>
            </a:r>
            <a:r>
              <a:rPr lang="en-US" sz="2300" i="1" dirty="0" smtClean="0">
                <a:latin typeface="Comic Sans MS"/>
                <a:cs typeface="Comic Sans MS"/>
              </a:rPr>
              <a:t> </a:t>
            </a:r>
            <a:r>
              <a:rPr lang="en-US" sz="2300" i="1" dirty="0" err="1" smtClean="0">
                <a:latin typeface="Comic Sans MS"/>
                <a:cs typeface="Comic Sans MS"/>
              </a:rPr>
              <a:t>pallidum</a:t>
            </a:r>
            <a:endParaRPr lang="en-US" sz="2300" i="1" dirty="0">
              <a:latin typeface="Comic Sans MS"/>
              <a:cs typeface="Comic Sans MS"/>
            </a:endParaRPr>
          </a:p>
          <a:p>
            <a:pPr lvl="1">
              <a:buClrTx/>
            </a:pPr>
            <a:r>
              <a:rPr lang="en-US" sz="2300" dirty="0" smtClean="0">
                <a:latin typeface="Comic Sans MS"/>
                <a:cs typeface="Comic Sans MS"/>
              </a:rPr>
              <a:t>Transmitted through sex or contact with open chancre</a:t>
            </a:r>
          </a:p>
          <a:p>
            <a:pPr lvl="1">
              <a:buClrTx/>
            </a:pPr>
            <a:r>
              <a:rPr lang="en-US" sz="2300" dirty="0" smtClean="0">
                <a:latin typeface="Comic Sans MS"/>
                <a:cs typeface="Comic Sans MS"/>
              </a:rPr>
              <a:t>Can pass from mom to baby via birth canal</a:t>
            </a:r>
          </a:p>
          <a:p>
            <a:pPr lvl="1">
              <a:buClrTx/>
            </a:pPr>
            <a:r>
              <a:rPr lang="en-US" sz="2300" dirty="0" smtClean="0">
                <a:latin typeface="Comic Sans MS"/>
                <a:cs typeface="Comic Sans MS"/>
              </a:rPr>
              <a:t>Four distinct stages</a:t>
            </a:r>
          </a:p>
          <a:p>
            <a:pPr lvl="2">
              <a:buClrTx/>
            </a:pPr>
            <a:r>
              <a:rPr lang="en-US" sz="2300" dirty="0" smtClean="0">
                <a:latin typeface="Comic Sans MS"/>
                <a:cs typeface="Comic Sans MS"/>
              </a:rPr>
              <a:t>Primary – Chancre – highly infectious</a:t>
            </a:r>
          </a:p>
          <a:p>
            <a:pPr lvl="2">
              <a:buClrTx/>
            </a:pPr>
            <a:r>
              <a:rPr lang="en-US" sz="2300" dirty="0" smtClean="0">
                <a:latin typeface="Comic Sans MS"/>
                <a:cs typeface="Comic Sans MS"/>
              </a:rPr>
              <a:t>Secondary – Rash – infectious</a:t>
            </a:r>
          </a:p>
          <a:p>
            <a:pPr lvl="2">
              <a:buClrTx/>
            </a:pPr>
            <a:r>
              <a:rPr lang="en-US" sz="2300" dirty="0" smtClean="0">
                <a:latin typeface="Comic Sans MS"/>
                <a:cs typeface="Comic Sans MS"/>
              </a:rPr>
              <a:t>Tertiary – Latency – no longer infectious but attacking internal organs</a:t>
            </a:r>
          </a:p>
          <a:p>
            <a:pPr lvl="2">
              <a:buClrTx/>
            </a:pPr>
            <a:r>
              <a:rPr lang="en-US" sz="2300" dirty="0" smtClean="0">
                <a:latin typeface="Comic Sans MS"/>
                <a:cs typeface="Comic Sans MS"/>
              </a:rPr>
              <a:t>Quaternary – Damage now evident</a:t>
            </a:r>
          </a:p>
          <a:p>
            <a:pPr lvl="4">
              <a:buClrTx/>
            </a:pPr>
            <a:r>
              <a:rPr lang="en-US" sz="2300" dirty="0" smtClean="0">
                <a:latin typeface="Comic Sans MS"/>
                <a:cs typeface="Comic Sans MS"/>
              </a:rPr>
              <a:t>Heart disease, nerve damage</a:t>
            </a:r>
            <a:endParaRPr lang="en-US" sz="23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5005" y="6375350"/>
            <a:ext cx="200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Syphilis Bacteria</a:t>
            </a:r>
            <a:r>
              <a:rPr lang="en-US" sz="8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(c)NIAID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16" y="3926721"/>
            <a:ext cx="2011114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1934" y="5605579"/>
            <a:ext cx="8739178" cy="820621"/>
          </a:xfrm>
        </p:spPr>
        <p:txBody>
          <a:bodyPr>
            <a:normAutofit lnSpcReduction="10000"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Vaccinations can slow the spread of communicable diseases. 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B22_04_06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9" r="-1944"/>
          <a:stretch/>
        </p:blipFill>
        <p:spPr>
          <a:xfrm>
            <a:off x="369859" y="1271544"/>
            <a:ext cx="5449719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4307" y="4766988"/>
            <a:ext cx="731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</a:t>
            </a:r>
            <a:r>
              <a:rPr lang="en-US" sz="800" u="sng" dirty="0" smtClean="0">
                <a:latin typeface="Comic Sans MS"/>
                <a:cs typeface="Comic Sans MS"/>
              </a:rPr>
              <a:t>cnx.org/contents/185cbf87-c72e-48f5-b51e-f14f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21b5eabd@10.61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7119" y="2045111"/>
            <a:ext cx="322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anose="030F0702030302020204" pitchFamily="66" charset="0"/>
                <a:cs typeface="Comic Sans MS"/>
              </a:rPr>
              <a:t>Caption: </a:t>
            </a:r>
            <a:r>
              <a:rPr lang="en-US" sz="800" u="sng" dirty="0">
                <a:latin typeface="Comic Sans MS" panose="030F0702030302020204" pitchFamily="66" charset="0"/>
              </a:rPr>
              <a:t>A woman receiving a vaccination shot from her doctor</a:t>
            </a:r>
            <a:r>
              <a:rPr lang="en-US" sz="800" dirty="0" smtClean="0">
                <a:latin typeface="Comic Sans MS" panose="030F0702030302020204" pitchFamily="66" charset="0"/>
                <a:cs typeface="Comic Sans MS"/>
              </a:rPr>
              <a:t> (c)</a:t>
            </a:r>
            <a:r>
              <a:rPr lang="en-US" sz="800" dirty="0">
                <a:latin typeface="Comic Sans MS" panose="030F0702030302020204" pitchFamily="66" charset="0"/>
              </a:rPr>
              <a:t> CDC/ Judy Schmidt acquired </a:t>
            </a:r>
            <a:r>
              <a:rPr lang="en-US" sz="800" dirty="0" smtClean="0">
                <a:latin typeface="Comic Sans MS" panose="030F0702030302020204" pitchFamily="66" charset="0"/>
              </a:rPr>
              <a:t>from Public Health Image Library</a:t>
            </a:r>
            <a:r>
              <a:rPr lang="de-DE" sz="800" dirty="0" smtClean="0">
                <a:latin typeface="Comic Sans MS" panose="030F0702030302020204" pitchFamily="66" charset="0"/>
                <a:cs typeface="Comic Sans MS"/>
              </a:rPr>
              <a:t>, </a:t>
            </a:r>
            <a:r>
              <a:rPr lang="de-DE" sz="800" u="sng" dirty="0" smtClean="0">
                <a:latin typeface="Comic Sans MS" panose="030F0702030302020204" pitchFamily="66" charset="0"/>
                <a:cs typeface="Comic Sans MS"/>
              </a:rPr>
              <a:t>Public domain</a:t>
            </a:r>
            <a:endParaRPr lang="en-US" sz="800" u="sng" dirty="0"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96" y="152372"/>
            <a:ext cx="2919984" cy="192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2" y="3154378"/>
            <a:ext cx="26289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963581" y="4897453"/>
            <a:ext cx="310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anose="030F0702030302020204" pitchFamily="66" charset="0"/>
                <a:cs typeface="Comic Sans MS"/>
              </a:rPr>
              <a:t>Caption: </a:t>
            </a:r>
            <a:r>
              <a:rPr lang="en-US" sz="800" u="sng" dirty="0">
                <a:latin typeface="Comic Sans MS" panose="030F0702030302020204" pitchFamily="66" charset="0"/>
              </a:rPr>
              <a:t>GI gets a nasal flu vaccination at </a:t>
            </a:r>
            <a:r>
              <a:rPr lang="en-US" sz="800" u="sng" dirty="0" smtClean="0">
                <a:latin typeface="Comic Sans MS" panose="030F0702030302020204" pitchFamily="66" charset="0"/>
              </a:rPr>
              <a:t>Guantanamo</a:t>
            </a:r>
            <a:r>
              <a:rPr lang="en-US" sz="800" dirty="0" smtClean="0">
                <a:latin typeface="Comic Sans MS" panose="030F0702030302020204" pitchFamily="66" charset="0"/>
              </a:rPr>
              <a:t> </a:t>
            </a:r>
            <a:r>
              <a:rPr lang="en-US" sz="800" dirty="0" smtClean="0">
                <a:latin typeface="Comic Sans MS" panose="030F0702030302020204" pitchFamily="66" charset="0"/>
                <a:cs typeface="Comic Sans MS"/>
              </a:rPr>
              <a:t>(c)Elisha Dawkins</a:t>
            </a:r>
            <a:r>
              <a:rPr lang="de-DE" sz="800" dirty="0" smtClean="0">
                <a:latin typeface="Comic Sans MS" panose="030F0702030302020204" pitchFamily="66" charset="0"/>
                <a:cs typeface="Comic Sans MS"/>
              </a:rPr>
              <a:t>, </a:t>
            </a:r>
            <a:r>
              <a:rPr lang="de-DE" sz="800" u="sng" dirty="0" smtClean="0">
                <a:latin typeface="Comic Sans MS" panose="030F0702030302020204" pitchFamily="66" charset="0"/>
                <a:cs typeface="Comic Sans MS"/>
              </a:rPr>
              <a:t>Public domain</a:t>
            </a:r>
            <a:endParaRPr lang="en-US" sz="800" u="sng" dirty="0">
              <a:latin typeface="Comic Sans MS" panose="030F0702030302020204" pitchFamily="66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949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6076"/>
            <a:ext cx="8229600" cy="72772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Beneficial Prokaryotes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65680"/>
            <a:ext cx="8229600" cy="5104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mic Sans MS"/>
                <a:cs typeface="Comic Sans MS"/>
              </a:rPr>
              <a:t>Only a small percentage is pathogenic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Bacteria are vital to the environment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Decomposers release a dead organism’s atoms to the environment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Fixation</a:t>
            </a:r>
          </a:p>
          <a:p>
            <a:pPr lvl="1">
              <a:buClrTx/>
            </a:pPr>
            <a:r>
              <a:rPr lang="en-US" sz="2400" dirty="0" err="1" smtClean="0">
                <a:latin typeface="Comic Sans MS"/>
                <a:cs typeface="Comic Sans MS"/>
              </a:rPr>
              <a:t>Photosynthesizers</a:t>
            </a:r>
            <a:r>
              <a:rPr lang="en-US" sz="2400" dirty="0" smtClean="0">
                <a:latin typeface="Comic Sans MS"/>
                <a:cs typeface="Comic Sans MS"/>
              </a:rPr>
              <a:t> fix carbon into sugars</a:t>
            </a:r>
          </a:p>
          <a:p>
            <a:pPr lvl="2">
              <a:buClrTx/>
            </a:pPr>
            <a:r>
              <a:rPr lang="en-US" sz="2400" dirty="0" smtClean="0">
                <a:latin typeface="Comic Sans MS"/>
                <a:cs typeface="Comic Sans MS"/>
              </a:rPr>
              <a:t>Ancient cyanobacteria added oxygen to air</a:t>
            </a:r>
          </a:p>
          <a:p>
            <a:pPr lvl="1">
              <a:buClrTx/>
            </a:pPr>
            <a:r>
              <a:rPr lang="en-US" sz="2400" dirty="0" smtClean="0">
                <a:latin typeface="Comic Sans MS"/>
                <a:cs typeface="Comic Sans MS"/>
              </a:rPr>
              <a:t>Nitrogen fixers reduce N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to NH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 (ammonia) </a:t>
            </a:r>
          </a:p>
          <a:p>
            <a:pPr lvl="2">
              <a:buClrTx/>
            </a:pPr>
            <a:r>
              <a:rPr lang="en-US" sz="2400" i="1" dirty="0" smtClean="0">
                <a:latin typeface="Comic Sans MS"/>
                <a:cs typeface="Comic Sans MS"/>
              </a:rPr>
              <a:t>Anabaena</a:t>
            </a:r>
            <a:r>
              <a:rPr lang="en-US" sz="2400" dirty="0" smtClean="0">
                <a:latin typeface="Comic Sans MS"/>
                <a:cs typeface="Comic Sans MS"/>
              </a:rPr>
              <a:t> in aquatic environments</a:t>
            </a:r>
          </a:p>
          <a:p>
            <a:pPr lvl="2">
              <a:buClrTx/>
            </a:pPr>
            <a:r>
              <a:rPr lang="en-US" sz="2400" i="1" dirty="0" smtClean="0">
                <a:latin typeface="Comic Sans MS"/>
                <a:cs typeface="Comic Sans MS"/>
              </a:rPr>
              <a:t>Rhizobium</a:t>
            </a:r>
            <a:r>
              <a:rPr lang="en-US" sz="2400" dirty="0" smtClean="0">
                <a:latin typeface="Comic Sans MS"/>
                <a:cs typeface="Comic Sans MS"/>
              </a:rPr>
              <a:t> in soil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60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6595" y="5421239"/>
            <a:ext cx="8655436" cy="1166382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Prokaryotes play a significant role in continuously moving carbon through </a:t>
            </a:r>
            <a:r>
              <a:rPr lang="en-US" sz="2400" dirty="0" smtClean="0">
                <a:latin typeface="Comic Sans MS"/>
                <a:cs typeface="Comic Sans MS"/>
              </a:rPr>
              <a:t>the biosphere</a:t>
            </a:r>
            <a:r>
              <a:rPr lang="en-US" sz="2400" dirty="0">
                <a:latin typeface="Comic Sans MS"/>
                <a:cs typeface="Comic Sans MS"/>
              </a:rPr>
              <a:t>. 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B22_03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25" r="-30225"/>
          <a:stretch>
            <a:fillRect/>
          </a:stretch>
        </p:blipFill>
        <p:spPr>
          <a:xfrm>
            <a:off x="-280644" y="270457"/>
            <a:ext cx="9709914" cy="421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97978" y="4453005"/>
            <a:ext cx="731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826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47108" y="5754942"/>
            <a:ext cx="7849785" cy="712434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Prokaryotes play a key role in the nitrogen cycle. 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B22_03_02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3" r="-5969"/>
          <a:stretch/>
        </p:blipFill>
        <p:spPr>
          <a:xfrm>
            <a:off x="1144319" y="317864"/>
            <a:ext cx="6519036" cy="461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75409" y="4932773"/>
            <a:ext cx="731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095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2005" y="889936"/>
            <a:ext cx="8299991" cy="1167463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2200" dirty="0">
                <a:latin typeface="Comic Sans MS"/>
                <a:cs typeface="Comic Sans MS"/>
              </a:rPr>
              <a:t>Some of the products derived from the use of prokaryotes in early </a:t>
            </a:r>
            <a:r>
              <a:rPr lang="en-US" sz="2200" dirty="0" smtClean="0">
                <a:latin typeface="Comic Sans MS"/>
                <a:cs typeface="Comic Sans MS"/>
              </a:rPr>
              <a:t>biotechnology include </a:t>
            </a:r>
            <a:r>
              <a:rPr lang="en-US" sz="2200" dirty="0">
                <a:latin typeface="Comic Sans MS"/>
                <a:cs typeface="Comic Sans MS"/>
              </a:rPr>
              <a:t>(a) cheese, (b) wine, (c) beer and bread, and (d) yogurt. </a:t>
            </a:r>
          </a:p>
        </p:txBody>
      </p:sp>
      <p:pic>
        <p:nvPicPr>
          <p:cNvPr id="3" name="Picture Placeholder 2" descr="Figure_B22_05_02abcd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9" r="-2238"/>
          <a:stretch/>
        </p:blipFill>
        <p:spPr>
          <a:xfrm>
            <a:off x="2292397" y="2125106"/>
            <a:ext cx="5022803" cy="440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2068" y="6519446"/>
            <a:ext cx="796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693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3927" y="5074628"/>
            <a:ext cx="8738806" cy="1576572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T</a:t>
            </a:r>
            <a:r>
              <a:rPr lang="en-US" dirty="0" smtClean="0">
                <a:latin typeface="Comic Sans MS"/>
                <a:cs typeface="Comic Sans MS"/>
              </a:rPr>
              <a:t>he </a:t>
            </a:r>
            <a:r>
              <a:rPr lang="en-US" dirty="0">
                <a:latin typeface="Comic Sans MS"/>
                <a:cs typeface="Comic Sans MS"/>
              </a:rPr>
              <a:t>Morning Glory pool</a:t>
            </a:r>
            <a:r>
              <a:rPr lang="en-US" dirty="0" smtClean="0">
                <a:latin typeface="Comic Sans MS"/>
                <a:cs typeface="Comic Sans MS"/>
              </a:rPr>
              <a:t>, a </a:t>
            </a:r>
            <a:r>
              <a:rPr lang="en-US" dirty="0">
                <a:latin typeface="Comic Sans MS"/>
                <a:cs typeface="Comic Sans MS"/>
              </a:rPr>
              <a:t>hot spring in Yellowstone National Park. The spring’s vivid blue color is from the prokaryotes </a:t>
            </a:r>
            <a:r>
              <a:rPr lang="en-US" dirty="0" smtClean="0">
                <a:latin typeface="Comic Sans MS"/>
                <a:cs typeface="Comic Sans MS"/>
              </a:rPr>
              <a:t>that thrive </a:t>
            </a:r>
            <a:r>
              <a:rPr lang="en-US" dirty="0">
                <a:latin typeface="Comic Sans MS"/>
                <a:cs typeface="Comic Sans MS"/>
              </a:rPr>
              <a:t>in </a:t>
            </a:r>
            <a:r>
              <a:rPr lang="en-US" dirty="0" smtClean="0">
                <a:latin typeface="Comic Sans MS"/>
                <a:cs typeface="Comic Sans MS"/>
              </a:rPr>
              <a:t>it’s </a:t>
            </a:r>
            <a:r>
              <a:rPr lang="en-US" dirty="0">
                <a:latin typeface="Comic Sans MS"/>
                <a:cs typeface="Comic Sans MS"/>
              </a:rPr>
              <a:t>very hot waters. </a:t>
            </a:r>
            <a:endParaRPr lang="en-US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Certain prokaryotes can live </a:t>
            </a:r>
            <a:r>
              <a:rPr lang="en-US" dirty="0" smtClean="0">
                <a:latin typeface="Comic Sans MS"/>
                <a:cs typeface="Comic Sans MS"/>
              </a:rPr>
              <a:t>in this </a:t>
            </a:r>
            <a:r>
              <a:rPr lang="en-US" dirty="0">
                <a:latin typeface="Comic Sans MS"/>
                <a:cs typeface="Comic Sans MS"/>
              </a:rPr>
              <a:t>extreme </a:t>
            </a:r>
            <a:r>
              <a:rPr lang="en-US" dirty="0" smtClean="0">
                <a:latin typeface="Comic Sans MS"/>
                <a:cs typeface="Comic Sans MS"/>
              </a:rPr>
              <a:t>environment.</a:t>
            </a:r>
          </a:p>
          <a:p>
            <a:r>
              <a:rPr lang="en-US" sz="1200" dirty="0" smtClean="0">
                <a:latin typeface="Comic Sans MS"/>
                <a:cs typeface="Comic Sans MS"/>
              </a:rPr>
              <a:t>    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endParaRPr lang="en-US" sz="1400" dirty="0">
              <a:latin typeface="Comic Sans MS"/>
              <a:cs typeface="Comic Sans MS"/>
            </a:endParaRPr>
          </a:p>
        </p:txBody>
      </p:sp>
      <p:pic>
        <p:nvPicPr>
          <p:cNvPr id="10" name="Picture Placeholder 9" descr="Figure_B22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8" r="-14288"/>
          <a:stretch>
            <a:fillRect/>
          </a:stretch>
        </p:blipFill>
        <p:spPr>
          <a:xfrm>
            <a:off x="487751" y="946868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24908" y="4461239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Credit</a:t>
            </a:r>
            <a:r>
              <a:rPr lang="en-US" sz="800" dirty="0">
                <a:latin typeface="Comic Sans MS"/>
                <a:cs typeface="Comic Sans MS"/>
              </a:rPr>
              <a:t>: modification of work by Jon Sullivan</a:t>
            </a:r>
          </a:p>
        </p:txBody>
      </p:sp>
    </p:spTree>
    <p:extLst>
      <p:ext uri="{BB962C8B-B14F-4D97-AF65-F5344CB8AC3E}">
        <p14:creationId xmlns:p14="http://schemas.microsoft.com/office/powerpoint/2010/main" val="9290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8159" y="160105"/>
            <a:ext cx="8763187" cy="52142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omic Sans MS"/>
                <a:cs typeface="Comic Sans MS"/>
              </a:rPr>
              <a:t>Symbiosis refers to the ecological relationship between different species that live in direct contact with each other</a:t>
            </a:r>
          </a:p>
          <a:p>
            <a:pPr lvl="1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Mutualism – both parties benefit</a:t>
            </a:r>
          </a:p>
          <a:p>
            <a:pPr lvl="2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Nitrogen-fixing bacteria on plant roots</a:t>
            </a:r>
          </a:p>
          <a:p>
            <a:pPr lvl="2">
              <a:buClrTx/>
            </a:pPr>
            <a:r>
              <a:rPr lang="en-US" sz="2200" dirty="0" err="1" smtClean="0">
                <a:latin typeface="Comic Sans MS"/>
                <a:cs typeface="Comic Sans MS"/>
              </a:rPr>
              <a:t>Cellulase</a:t>
            </a:r>
            <a:r>
              <a:rPr lang="en-US" sz="2200" dirty="0" smtClean="0">
                <a:latin typeface="Comic Sans MS"/>
                <a:cs typeface="Comic Sans MS"/>
              </a:rPr>
              <a:t>-producing bacteria in animals</a:t>
            </a:r>
          </a:p>
          <a:p>
            <a:pPr marL="914400" lvl="2" indent="0">
              <a:buClrTx/>
              <a:buNone/>
            </a:pPr>
            <a:endParaRPr lang="en-US" sz="1200" dirty="0" smtClean="0">
              <a:latin typeface="Comic Sans MS"/>
              <a:cs typeface="Comic Sans MS"/>
            </a:endParaRPr>
          </a:p>
          <a:p>
            <a:pPr lvl="1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Commensalism – one organism benefits and the other is unaffected</a:t>
            </a:r>
          </a:p>
          <a:p>
            <a:pPr marL="274320" lvl="1" indent="0">
              <a:buClrTx/>
              <a:buNone/>
            </a:pPr>
            <a:endParaRPr lang="en-US" sz="1200" dirty="0" smtClean="0">
              <a:latin typeface="Comic Sans MS"/>
              <a:cs typeface="Comic Sans MS"/>
            </a:endParaRPr>
          </a:p>
          <a:p>
            <a:pPr lvl="1">
              <a:buClrTx/>
            </a:pPr>
            <a:r>
              <a:rPr lang="en-US" sz="2200" dirty="0" smtClean="0">
                <a:latin typeface="Comic Sans MS"/>
                <a:cs typeface="Comic Sans MS"/>
              </a:rPr>
              <a:t>Parasitism – one organism benefits and the other is harmed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478" y="3909295"/>
            <a:ext cx="181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mutualism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4268" y="3916123"/>
            <a:ext cx="181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commensalism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4090" y="3929047"/>
            <a:ext cx="138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parasitism</a:t>
            </a:r>
            <a:endParaRPr lang="en-US" sz="1400" dirty="0">
              <a:latin typeface="Comic Sans MS"/>
              <a:cs typeface="Comic Sans MS"/>
            </a:endParaRPr>
          </a:p>
        </p:txBody>
      </p:sp>
      <p:pic>
        <p:nvPicPr>
          <p:cNvPr id="2" name="Picture 1" descr="tapewor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19" y="4293215"/>
            <a:ext cx="2243328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95950" y="6510821"/>
            <a:ext cx="254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Tapeworm </a:t>
            </a:r>
            <a:r>
              <a:rPr lang="en-US" sz="800" u="sng" dirty="0" err="1" smtClean="0">
                <a:latin typeface="Comic Sans MS"/>
                <a:cs typeface="Comic Sans MS"/>
              </a:rPr>
              <a:t>Proglottids</a:t>
            </a:r>
            <a:r>
              <a:rPr lang="en-US" sz="800" dirty="0" smtClean="0">
                <a:latin typeface="Comic Sans MS"/>
                <a:cs typeface="Comic Sans MS"/>
              </a:rPr>
              <a:t> (c)Nathan Reading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159" y="6396335"/>
            <a:ext cx="271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anose="030F0702030302020204" pitchFamily="66" charset="0"/>
                <a:cs typeface="Comic Sans MS"/>
              </a:rPr>
              <a:t>Caption: </a:t>
            </a:r>
            <a:r>
              <a:rPr lang="en-US" sz="800" i="1" u="sng" dirty="0">
                <a:latin typeface="Comic Sans MS" panose="030F0702030302020204" pitchFamily="66" charset="0"/>
              </a:rPr>
              <a:t>Escherichia coli</a:t>
            </a:r>
            <a:r>
              <a:rPr lang="en-US" sz="800" u="sng" dirty="0">
                <a:latin typeface="Comic Sans MS" panose="030F0702030302020204" pitchFamily="66" charset="0"/>
              </a:rPr>
              <a:t>, one of the many species of bacteria present in the human gut</a:t>
            </a:r>
            <a:r>
              <a:rPr lang="en-US" sz="800" dirty="0" smtClean="0">
                <a:latin typeface="Comic Sans MS" panose="030F0702030302020204" pitchFamily="66" charset="0"/>
                <a:cs typeface="Comic Sans MS"/>
              </a:rPr>
              <a:t> (c)NIAID</a:t>
            </a:r>
            <a:r>
              <a:rPr lang="de-DE" sz="800" dirty="0" smtClean="0">
                <a:latin typeface="Comic Sans MS" panose="030F0702030302020204" pitchFamily="66" charset="0"/>
                <a:cs typeface="Comic Sans MS"/>
              </a:rPr>
              <a:t>, </a:t>
            </a:r>
            <a:r>
              <a:rPr lang="de-DE" sz="800" u="sng" dirty="0" smtClean="0">
                <a:latin typeface="Comic Sans MS" panose="030F0702030302020204" pitchFamily="66" charset="0"/>
                <a:cs typeface="Comic Sans MS"/>
              </a:rPr>
              <a:t>Public domain</a:t>
            </a:r>
            <a:endParaRPr lang="en-US" sz="800" u="sng" dirty="0"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5"/>
          <a:stretch/>
        </p:blipFill>
        <p:spPr>
          <a:xfrm>
            <a:off x="289875" y="4373352"/>
            <a:ext cx="2718773" cy="190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17" y="4316261"/>
            <a:ext cx="1756433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788142" y="6510821"/>
            <a:ext cx="254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Skin surface (human)</a:t>
            </a:r>
            <a:r>
              <a:rPr lang="en-US" sz="800" dirty="0" smtClean="0">
                <a:latin typeface="Comic Sans MS"/>
                <a:cs typeface="Comic Sans MS"/>
              </a:rPr>
              <a:t> (c)Bruce Wetzel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629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48414" y="842652"/>
            <a:ext cx="7847173" cy="51369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Comic Sans MS"/>
                <a:cs typeface="Comic Sans MS"/>
              </a:rPr>
              <a:t>Bacteria are used in genetic engineering </a:t>
            </a:r>
          </a:p>
          <a:p>
            <a:pPr lvl="1">
              <a:buClrTx/>
            </a:pPr>
            <a:r>
              <a:rPr lang="ja-JP" altLang="en-US" sz="2600" dirty="0" smtClean="0">
                <a:latin typeface="Comic Sans MS"/>
                <a:cs typeface="Comic Sans MS"/>
              </a:rPr>
              <a:t>“</a:t>
            </a:r>
            <a:r>
              <a:rPr lang="en-US" altLang="ja-JP" sz="2600" dirty="0" err="1" smtClean="0">
                <a:latin typeface="Comic Sans MS"/>
                <a:cs typeface="Comic Sans MS"/>
              </a:rPr>
              <a:t>Biofactories</a:t>
            </a:r>
            <a:r>
              <a:rPr lang="ja-JP" altLang="en-US" sz="2600" dirty="0" smtClean="0">
                <a:latin typeface="Comic Sans MS"/>
                <a:cs typeface="Comic Sans MS"/>
              </a:rPr>
              <a:t>”</a:t>
            </a:r>
            <a:r>
              <a:rPr lang="en-US" altLang="ja-JP" sz="2600" dirty="0" smtClean="0">
                <a:latin typeface="Comic Sans MS"/>
                <a:cs typeface="Comic Sans MS"/>
              </a:rPr>
              <a:t> that produce various chemicals, including insulin and antibiotics</a:t>
            </a:r>
          </a:p>
          <a:p>
            <a:endParaRPr lang="en-US" sz="2600" dirty="0" smtClean="0">
              <a:latin typeface="Comic Sans MS"/>
              <a:cs typeface="Comic Sans MS"/>
            </a:endParaRPr>
          </a:p>
          <a:p>
            <a:r>
              <a:rPr lang="en-US" sz="2600" dirty="0" smtClean="0">
                <a:latin typeface="Comic Sans MS"/>
                <a:cs typeface="Comic Sans MS"/>
              </a:rPr>
              <a:t>Bacteria are used for bioremediation</a:t>
            </a:r>
          </a:p>
          <a:p>
            <a:pPr lvl="1">
              <a:buClrTx/>
            </a:pPr>
            <a:r>
              <a:rPr lang="en-US" sz="2600" dirty="0" smtClean="0">
                <a:latin typeface="Comic Sans MS"/>
                <a:cs typeface="Comic Sans MS"/>
              </a:rPr>
              <a:t>Remove pollutants from water, air, and soil</a:t>
            </a:r>
          </a:p>
          <a:p>
            <a:pPr lvl="1">
              <a:buClrTx/>
            </a:pPr>
            <a:r>
              <a:rPr lang="en-US" sz="2600" dirty="0" err="1" smtClean="0">
                <a:latin typeface="Comic Sans MS"/>
                <a:cs typeface="Comic Sans MS"/>
              </a:rPr>
              <a:t>Biostimulation</a:t>
            </a:r>
            <a:r>
              <a:rPr lang="en-US" sz="2600" dirty="0" smtClean="0">
                <a:latin typeface="Comic Sans MS"/>
                <a:cs typeface="Comic Sans MS"/>
              </a:rPr>
              <a:t>/</a:t>
            </a:r>
            <a:r>
              <a:rPr lang="en-US" sz="2600" dirty="0" err="1" smtClean="0">
                <a:latin typeface="Comic Sans MS"/>
                <a:cs typeface="Comic Sans MS"/>
              </a:rPr>
              <a:t>Bioenhancement</a:t>
            </a:r>
            <a:r>
              <a:rPr lang="en-US" sz="2600" dirty="0" smtClean="0">
                <a:latin typeface="Comic Sans MS"/>
                <a:cs typeface="Comic Sans MS"/>
              </a:rPr>
              <a:t> – adds nutrients to encourage growth of naturally occurring microbes</a:t>
            </a:r>
          </a:p>
          <a:p>
            <a:pPr lvl="2">
              <a:buClrTx/>
            </a:pPr>
            <a:r>
              <a:rPr lang="en-US" sz="2600" i="1" dirty="0" smtClean="0">
                <a:latin typeface="Comic Sans MS"/>
                <a:cs typeface="Comic Sans MS"/>
              </a:rPr>
              <a:t>Exxon Valdez</a:t>
            </a:r>
            <a:r>
              <a:rPr lang="en-US" sz="2600" dirty="0" smtClean="0">
                <a:latin typeface="Comic Sans MS"/>
                <a:cs typeface="Comic Sans MS"/>
              </a:rPr>
              <a:t> oil spill</a:t>
            </a:r>
            <a:endParaRPr lang="en-US" sz="2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44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0544" y="4589034"/>
            <a:ext cx="8062912" cy="1828200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+mj-lt"/>
              <a:buAutoNum type="alphaLcParenR"/>
            </a:pPr>
            <a:r>
              <a:rPr lang="en-US" sz="1800" dirty="0" smtClean="0">
                <a:latin typeface="Comic Sans MS"/>
                <a:cs typeface="Comic Sans MS"/>
              </a:rPr>
              <a:t>Cleaning </a:t>
            </a:r>
            <a:r>
              <a:rPr lang="en-US" sz="1800" dirty="0">
                <a:latin typeface="Comic Sans MS"/>
                <a:cs typeface="Comic Sans MS"/>
              </a:rPr>
              <a:t>up oil after the Valdez spill in Alaska, workers hosed oil from </a:t>
            </a:r>
            <a:r>
              <a:rPr lang="en-US" sz="1800" dirty="0" smtClean="0">
                <a:latin typeface="Comic Sans MS"/>
                <a:cs typeface="Comic Sans MS"/>
              </a:rPr>
              <a:t>beaches and </a:t>
            </a:r>
            <a:r>
              <a:rPr lang="en-US" sz="1800" dirty="0">
                <a:latin typeface="Comic Sans MS"/>
                <a:cs typeface="Comic Sans MS"/>
              </a:rPr>
              <a:t>then used a floating boom to corral the oil, which was finally skimmed from the water </a:t>
            </a:r>
            <a:r>
              <a:rPr lang="en-US" sz="1800" dirty="0" smtClean="0">
                <a:latin typeface="Comic Sans MS"/>
                <a:cs typeface="Comic Sans MS"/>
              </a:rPr>
              <a:t>surface. Some </a:t>
            </a:r>
            <a:r>
              <a:rPr lang="en-US" sz="1800" dirty="0">
                <a:latin typeface="Comic Sans MS"/>
                <a:cs typeface="Comic Sans MS"/>
              </a:rPr>
              <a:t>species of bacteria are able to solubilize and degrade the </a:t>
            </a:r>
            <a:r>
              <a:rPr lang="en-US" sz="1800" dirty="0" smtClean="0">
                <a:latin typeface="Comic Sans MS"/>
                <a:cs typeface="Comic Sans MS"/>
              </a:rPr>
              <a:t>oil.</a:t>
            </a:r>
          </a:p>
          <a:p>
            <a:pPr marL="342900" indent="-342900">
              <a:buClrTx/>
              <a:buFont typeface="+mj-lt"/>
              <a:buAutoNum type="alphaLcParenR"/>
            </a:pPr>
            <a:r>
              <a:rPr lang="en-US" sz="1800" dirty="0" smtClean="0">
                <a:latin typeface="Comic Sans MS"/>
                <a:cs typeface="Comic Sans MS"/>
              </a:rPr>
              <a:t>One </a:t>
            </a:r>
            <a:r>
              <a:rPr lang="en-US" sz="1800" dirty="0">
                <a:latin typeface="Comic Sans MS"/>
                <a:cs typeface="Comic Sans MS"/>
              </a:rPr>
              <a:t>of the most </a:t>
            </a:r>
            <a:r>
              <a:rPr lang="en-US" sz="1800" dirty="0" smtClean="0">
                <a:latin typeface="Comic Sans MS"/>
                <a:cs typeface="Comic Sans MS"/>
              </a:rPr>
              <a:t>catastrophic consequences </a:t>
            </a:r>
            <a:r>
              <a:rPr lang="en-US" sz="1800" dirty="0">
                <a:latin typeface="Comic Sans MS"/>
                <a:cs typeface="Comic Sans MS"/>
              </a:rPr>
              <a:t>of oil spills is the damage to fauna. 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B22_05_03ab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06" b="-12006"/>
          <a:stretch>
            <a:fillRect/>
          </a:stretch>
        </p:blipFill>
        <p:spPr>
          <a:xfrm>
            <a:off x="540544" y="642197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772228"/>
            <a:ext cx="8062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117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3197" y="4991528"/>
            <a:ext cx="8759374" cy="1592825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+mj-lt"/>
              <a:buAutoNum type="alphaLcParenR"/>
            </a:pPr>
            <a:r>
              <a:rPr lang="en-US" dirty="0" smtClean="0">
                <a:latin typeface="Comic Sans MS"/>
                <a:cs typeface="Comic Sans MS"/>
              </a:rPr>
              <a:t>The </a:t>
            </a:r>
            <a:r>
              <a:rPr lang="en-US" dirty="0">
                <a:latin typeface="Comic Sans MS"/>
                <a:cs typeface="Comic Sans MS"/>
              </a:rPr>
              <a:t>Dead Sea is </a:t>
            </a:r>
            <a:r>
              <a:rPr lang="en-US" dirty="0" err="1">
                <a:latin typeface="Comic Sans MS"/>
                <a:cs typeface="Comic Sans MS"/>
              </a:rPr>
              <a:t>hypersaline</a:t>
            </a:r>
            <a:r>
              <a:rPr lang="en-US" dirty="0">
                <a:latin typeface="Comic Sans MS"/>
                <a:cs typeface="Comic Sans MS"/>
              </a:rPr>
              <a:t>. Nevertheless, salt-tolerant bacteria thrive in this </a:t>
            </a:r>
            <a:r>
              <a:rPr lang="en-US" dirty="0" smtClean="0">
                <a:latin typeface="Comic Sans MS"/>
                <a:cs typeface="Comic Sans MS"/>
              </a:rPr>
              <a:t>sea.</a:t>
            </a:r>
          </a:p>
          <a:p>
            <a:pPr marL="342900" indent="-342900">
              <a:buClrTx/>
              <a:buFont typeface="+mj-lt"/>
              <a:buAutoNum type="alphaLcParenR"/>
            </a:pPr>
            <a:r>
              <a:rPr lang="en-US" dirty="0" smtClean="0">
                <a:latin typeface="Comic Sans MS"/>
                <a:cs typeface="Comic Sans MS"/>
              </a:rPr>
              <a:t>These </a:t>
            </a:r>
            <a:r>
              <a:rPr lang="en-US" dirty="0" err="1" smtClean="0">
                <a:latin typeface="Comic Sans MS"/>
                <a:cs typeface="Comic Sans MS"/>
              </a:rPr>
              <a:t>halobacteria</a:t>
            </a:r>
            <a:r>
              <a:rPr lang="en-US" dirty="0" smtClean="0">
                <a:latin typeface="Comic Sans MS"/>
                <a:cs typeface="Comic Sans MS"/>
              </a:rPr>
              <a:t> (salt-loving bacteria) </a:t>
            </a:r>
            <a:r>
              <a:rPr lang="en-US" dirty="0">
                <a:latin typeface="Comic Sans MS"/>
                <a:cs typeface="Comic Sans MS"/>
              </a:rPr>
              <a:t>cells can form salt-tolerant bacterial mats. 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6" name="Picture Placeholder 5" descr="Figure_B22_01_05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1" b="-3051"/>
          <a:stretch>
            <a:fillRect/>
          </a:stretch>
        </p:blipFill>
        <p:spPr>
          <a:xfrm>
            <a:off x="457201" y="838283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64644" y="4229505"/>
            <a:ext cx="731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 a: </a:t>
            </a:r>
            <a:r>
              <a:rPr lang="en-US" sz="800" dirty="0" err="1">
                <a:latin typeface="Comic Sans MS"/>
                <a:cs typeface="Comic Sans MS"/>
              </a:rPr>
              <a:t>Julien</a:t>
            </a:r>
            <a:r>
              <a:rPr lang="en-US" sz="800" dirty="0">
                <a:latin typeface="Comic Sans MS"/>
                <a:cs typeface="Comic Sans MS"/>
              </a:rPr>
              <a:t> </a:t>
            </a:r>
            <a:r>
              <a:rPr lang="en-US" sz="800" dirty="0" err="1">
                <a:latin typeface="Comic Sans MS"/>
                <a:cs typeface="Comic Sans MS"/>
              </a:rPr>
              <a:t>Menichini</a:t>
            </a:r>
            <a:r>
              <a:rPr lang="en-US" sz="800" dirty="0">
                <a:latin typeface="Comic Sans MS"/>
                <a:cs typeface="Comic Sans MS"/>
              </a:rPr>
              <a:t>; credit b: NASA; scale-bar data from Matt Russell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16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683" y="84696"/>
            <a:ext cx="8784591" cy="8354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000000"/>
                </a:solidFill>
                <a:latin typeface="Comic Sans MS"/>
                <a:cs typeface="Comic Sans MS"/>
              </a:rPr>
              <a:t>Prokaryotes differ from Eukaryotes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36513"/>
            <a:ext cx="8229600" cy="5558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Comic Sans MS"/>
                <a:cs typeface="Comic Sans MS"/>
              </a:rPr>
              <a:t>Unicellularity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Prokaryotes are single-celled</a:t>
            </a:r>
          </a:p>
          <a:p>
            <a:pPr lvl="2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Only eukaryotic cells can be multicellular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Prokaryotes may stick together to form associations and biofilms</a:t>
            </a:r>
          </a:p>
          <a:p>
            <a:r>
              <a:rPr lang="en-US" sz="1800" dirty="0" smtClean="0">
                <a:latin typeface="Comic Sans MS"/>
                <a:cs typeface="Comic Sans MS"/>
              </a:rPr>
              <a:t>Cell size 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Size varies tremendously but are generally much smaller than eukaryotes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Most prokaryotes are less than 1 mm in diameter </a:t>
            </a:r>
          </a:p>
          <a:p>
            <a:r>
              <a:rPr lang="en-US" sz="1800" dirty="0" smtClean="0">
                <a:latin typeface="Comic Sans MS"/>
                <a:cs typeface="Comic Sans MS"/>
              </a:rPr>
              <a:t>Nucleoid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Prokaryotic chromosome is single, circular, double-stranded DNA 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Found in the nucleoid region of the cell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Often have plasmids</a:t>
            </a:r>
          </a:p>
          <a:p>
            <a:r>
              <a:rPr lang="en-US" sz="1800" dirty="0" smtClean="0">
                <a:latin typeface="Comic Sans MS"/>
                <a:cs typeface="Comic Sans MS"/>
              </a:rPr>
              <a:t>Cell division and genetic recombination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Most divide by binary fission, don’t go through mitosis process that eukaryotes do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Exchange genetic material extensively</a:t>
            </a:r>
            <a:endParaRPr lang="en-US" sz="1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141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037" y="282263"/>
            <a:ext cx="8802230" cy="80045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Comic Sans MS"/>
                <a:cs typeface="Comic Sans MS"/>
              </a:rPr>
              <a:t>Prokaryotes differ from Eukaryotes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76" y="1300303"/>
            <a:ext cx="7429448" cy="53676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Comic Sans MS"/>
                <a:cs typeface="Comic Sans MS"/>
              </a:rPr>
              <a:t>Genetic recombination </a:t>
            </a:r>
          </a:p>
          <a:p>
            <a:pPr lvl="2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Occurs through horizontal gene transfer, no sexual reproduction</a:t>
            </a:r>
          </a:p>
          <a:p>
            <a:pPr lvl="2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NOT a form of reproduction</a:t>
            </a:r>
          </a:p>
          <a:p>
            <a:r>
              <a:rPr lang="en-US" sz="1800" dirty="0" smtClean="0">
                <a:latin typeface="Comic Sans MS"/>
                <a:cs typeface="Comic Sans MS"/>
              </a:rPr>
              <a:t>Internal compartmentalization</a:t>
            </a:r>
          </a:p>
          <a:p>
            <a:pPr lvl="2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Prokaryotes have no membrane-bounded organelles</a:t>
            </a:r>
          </a:p>
          <a:p>
            <a:pPr lvl="2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No internal compartment</a:t>
            </a:r>
          </a:p>
          <a:p>
            <a:pPr lvl="2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Ribosomes differ from eukaryotic form</a:t>
            </a:r>
          </a:p>
          <a:p>
            <a:r>
              <a:rPr lang="en-US" sz="1800" dirty="0" smtClean="0">
                <a:latin typeface="Comic Sans MS"/>
                <a:cs typeface="Comic Sans MS"/>
              </a:rPr>
              <a:t>Flagella</a:t>
            </a:r>
          </a:p>
          <a:p>
            <a:pPr lvl="2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Simple in structure</a:t>
            </a:r>
          </a:p>
          <a:p>
            <a:pPr lvl="2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Different from eukaryotic flagella</a:t>
            </a:r>
          </a:p>
          <a:p>
            <a:r>
              <a:rPr lang="en-US" sz="1800" dirty="0" smtClean="0">
                <a:latin typeface="Comic Sans MS"/>
                <a:cs typeface="Comic Sans MS"/>
              </a:rPr>
              <a:t>Metabolic diversity</a:t>
            </a:r>
          </a:p>
          <a:p>
            <a:pPr lvl="2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Oxygenic and anoxygenic photosynthesis</a:t>
            </a:r>
          </a:p>
          <a:p>
            <a:pPr lvl="2">
              <a:buClrTx/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Chemolithotrophic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 lvl="3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They can use energy stored in bonds of inorganic molecules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054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12770</TotalTime>
  <Words>3265</Words>
  <Application>Microsoft Office PowerPoint</Application>
  <PresentationFormat>On-screen Show (4:3)</PresentationFormat>
  <Paragraphs>444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ＭＳ Ｐゴシック</vt:lpstr>
      <vt:lpstr>Arial</vt:lpstr>
      <vt:lpstr>Arial Black</vt:lpstr>
      <vt:lpstr>Calibri</vt:lpstr>
      <vt:lpstr>Comic Sans MS</vt:lpstr>
      <vt:lpstr>Wingdings</vt:lpstr>
      <vt:lpstr>Essential</vt:lpstr>
      <vt:lpstr>PowerPoint Presentation</vt:lpstr>
      <vt:lpstr>History of Microbiology</vt:lpstr>
      <vt:lpstr>PowerPoint Presentation</vt:lpstr>
      <vt:lpstr>PowerPoint Presentation</vt:lpstr>
      <vt:lpstr>Prokaryotic Diversity</vt:lpstr>
      <vt:lpstr>PowerPoint Presentation</vt:lpstr>
      <vt:lpstr>PowerPoint Presentation</vt:lpstr>
      <vt:lpstr>Prokaryotes differ from Eukaryotes</vt:lpstr>
      <vt:lpstr>Prokaryotes differ from Eukaryotes</vt:lpstr>
      <vt:lpstr>PowerPoint Presentation</vt:lpstr>
      <vt:lpstr>PowerPoint Presentation</vt:lpstr>
      <vt:lpstr>Bacteria vs. Archaea</vt:lpstr>
      <vt:lpstr>Bacteria vs. Archaea</vt:lpstr>
      <vt:lpstr>PowerPoint Presentation</vt:lpstr>
      <vt:lpstr>Early Classification Characteristics</vt:lpstr>
      <vt:lpstr>Molecular Classification - Newer</vt:lpstr>
      <vt:lpstr>PowerPoint Presentation</vt:lpstr>
      <vt:lpstr>Basic bacterial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Prokaryotic Metabolism</vt:lpstr>
      <vt:lpstr>Prokaryotic Genetics</vt:lpstr>
      <vt:lpstr>PowerPoint Presentation</vt:lpstr>
      <vt:lpstr>Conjugation</vt:lpstr>
      <vt:lpstr>PowerPoint Presentation</vt:lpstr>
      <vt:lpstr>Transduction – by bacteriophages</vt:lpstr>
      <vt:lpstr>Transformation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Bacterial Disease</vt:lpstr>
      <vt:lpstr>Tuberculosis (TB)</vt:lpstr>
      <vt:lpstr>PowerPoint Presentation</vt:lpstr>
      <vt:lpstr>PowerPoint Presentation</vt:lpstr>
      <vt:lpstr>PowerPoint Presentation</vt:lpstr>
      <vt:lpstr>PowerPoint Presentation</vt:lpstr>
      <vt:lpstr>Sexually transmitted diseases (STDs)</vt:lpstr>
      <vt:lpstr>PowerPoint Presentation</vt:lpstr>
      <vt:lpstr>PowerPoint Presentation</vt:lpstr>
      <vt:lpstr>Beneficial Prokaryotes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Jennifer Capers</cp:lastModifiedBy>
  <cp:revision>371</cp:revision>
  <cp:lastPrinted>2013-06-09T21:41:08Z</cp:lastPrinted>
  <dcterms:created xsi:type="dcterms:W3CDTF">2012-06-04T02:13:36Z</dcterms:created>
  <dcterms:modified xsi:type="dcterms:W3CDTF">2018-02-05T17:10:21Z</dcterms:modified>
</cp:coreProperties>
</file>