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0" r:id="rId5"/>
    <p:sldId id="289" r:id="rId6"/>
    <p:sldId id="287" r:id="rId7"/>
    <p:sldId id="264" r:id="rId8"/>
    <p:sldId id="259" r:id="rId9"/>
    <p:sldId id="257" r:id="rId10"/>
    <p:sldId id="288" r:id="rId11"/>
    <p:sldId id="258" r:id="rId12"/>
    <p:sldId id="267" r:id="rId13"/>
    <p:sldId id="268" r:id="rId14"/>
    <p:sldId id="269" r:id="rId15"/>
    <p:sldId id="270" r:id="rId16"/>
    <p:sldId id="271" r:id="rId17"/>
    <p:sldId id="272" r:id="rId18"/>
    <p:sldId id="290" r:id="rId19"/>
    <p:sldId id="291" r:id="rId20"/>
    <p:sldId id="275" r:id="rId21"/>
    <p:sldId id="276" r:id="rId22"/>
    <p:sldId id="293" r:id="rId23"/>
    <p:sldId id="277" r:id="rId24"/>
    <p:sldId id="292" r:id="rId25"/>
    <p:sldId id="279" r:id="rId26"/>
    <p:sldId id="280" r:id="rId27"/>
    <p:sldId id="281" r:id="rId28"/>
    <p:sldId id="282" r:id="rId29"/>
    <p:sldId id="283" r:id="rId30"/>
    <p:sldId id="294" r:id="rId31"/>
    <p:sldId id="284" r:id="rId32"/>
    <p:sldId id="286"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34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I_can_photosynthesis.sv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Leaf_anatomy.jpg"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publicdomain/mark/1.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Fall_Leaves.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cnx.org/contents/185cbf87-c72e-48f5-b51e-f14f21b5eabd@10.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Ecological_Pyramid.sv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publicdomain/mark/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Magnificent_CME_Erupts_on_the_Sun_with_Earth_to_Scale.jpg"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publicdomain/mark/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Photosynthesis.gif"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5655"/>
            <a:ext cx="7772400" cy="2387600"/>
          </a:xfrm>
        </p:spPr>
        <p:txBody>
          <a:bodyPr/>
          <a:lstStyle/>
          <a:p>
            <a:pPr algn="r"/>
            <a:r>
              <a:rPr lang="en-US" dirty="0" smtClean="0">
                <a:effectLst>
                  <a:outerShdw blurRad="38100" dist="38100" dir="2700000" algn="tl">
                    <a:srgbClr val="000000">
                      <a:alpha val="43137"/>
                    </a:srgbClr>
                  </a:outerShdw>
                </a:effectLst>
              </a:rPr>
              <a:t>Chapter 8  </a:t>
            </a:r>
            <a:r>
              <a:rPr lang="en-US" dirty="0" err="1" smtClean="0">
                <a:effectLst>
                  <a:outerShdw blurRad="38100" dist="38100" dir="2700000" algn="tl">
                    <a:srgbClr val="000000">
                      <a:alpha val="43137"/>
                    </a:srgbClr>
                  </a:outerShdw>
                </a:effectLst>
              </a:rPr>
              <a:t>Photosyntehsis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4323255"/>
            <a:ext cx="7315200" cy="1655762"/>
          </a:xfrm>
        </p:spPr>
        <p:txBody>
          <a:bodyPr>
            <a:normAutofit/>
          </a:bodyPr>
          <a:lstStyle/>
          <a:p>
            <a:pPr algn="r"/>
            <a:r>
              <a:rPr lang="en-US" dirty="0" smtClean="0">
                <a:effectLst>
                  <a:outerShdw blurRad="38100" dist="38100" dir="2700000" algn="tl">
                    <a:srgbClr val="000000">
                      <a:alpha val="43137"/>
                    </a:srgbClr>
                  </a:outerShdw>
                </a:effectLst>
              </a:rPr>
              <a:t>General Biology I</a:t>
            </a:r>
          </a:p>
          <a:p>
            <a:pPr algn="r"/>
            <a:r>
              <a:rPr lang="en-US" dirty="0" smtClean="0">
                <a:effectLst>
                  <a:outerShdw blurRad="38100" dist="38100" dir="2700000" algn="tl">
                    <a:srgbClr val="000000">
                      <a:alpha val="43137"/>
                    </a:srgbClr>
                  </a:outerShdw>
                </a:effectLst>
              </a:rPr>
              <a:t>BSC </a:t>
            </a:r>
            <a:r>
              <a:rPr lang="en-US" dirty="0" smtClean="0">
                <a:effectLst>
                  <a:outerShdw blurRad="38100" dist="38100" dir="2700000" algn="tl">
                    <a:srgbClr val="000000">
                      <a:alpha val="43137"/>
                    </a:srgbClr>
                  </a:outerShdw>
                </a:effectLst>
              </a:rPr>
              <a:t>2010</a:t>
            </a:r>
          </a:p>
          <a:p>
            <a:pPr algn="r"/>
            <a:r>
              <a:rPr lang="en-US" dirty="0" smtClean="0">
                <a:effectLst>
                  <a:outerShdw blurRad="38100" dist="38100" dir="2700000" algn="tl">
                    <a:srgbClr val="000000">
                      <a:alpha val="43137"/>
                    </a:srgbClr>
                  </a:outerShdw>
                </a:effectLst>
              </a:rPr>
              <a:t>Dr. Capers</a:t>
            </a:r>
            <a:endParaRPr lang="en-US" dirty="0" smtClean="0">
              <a:effectLst>
                <a:outerShdw blurRad="38100" dist="38100" dir="2700000" algn="tl">
                  <a:srgbClr val="000000">
                    <a:alpha val="43137"/>
                  </a:srgbClr>
                </a:outerShdw>
              </a:effectLst>
            </a:endParaRPr>
          </a:p>
          <a:p>
            <a:pPr algn="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271" y="284417"/>
            <a:ext cx="2539682" cy="203174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254"/>
          <a:stretch/>
        </p:blipFill>
        <p:spPr>
          <a:xfrm>
            <a:off x="329205" y="2817559"/>
            <a:ext cx="3681748" cy="31569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025492" y="5828951"/>
            <a:ext cx="2662908" cy="215444"/>
          </a:xfrm>
          <a:prstGeom prst="rect">
            <a:avLst/>
          </a:prstGeom>
          <a:noFill/>
        </p:spPr>
        <p:txBody>
          <a:bodyPr wrap="none" rtlCol="0">
            <a:spAutoFit/>
          </a:bodyPr>
          <a:lstStyle/>
          <a:p>
            <a:r>
              <a:rPr lang="en-US" sz="800" dirty="0" smtClean="0"/>
              <a:t>Caption: </a:t>
            </a:r>
            <a:r>
              <a:rPr lang="en-US" sz="800" dirty="0" smtClean="0">
                <a:hlinkClick r:id="rId4"/>
              </a:rPr>
              <a:t>I can photosynthesis </a:t>
            </a:r>
            <a:r>
              <a:rPr lang="en-US" sz="800" dirty="0" smtClean="0"/>
              <a:t>(c) </a:t>
            </a:r>
            <a:r>
              <a:rPr lang="en-US" sz="800" dirty="0" err="1" smtClean="0"/>
              <a:t>Kelvinsond</a:t>
            </a:r>
            <a:r>
              <a:rPr lang="en-US" sz="800" dirty="0" smtClean="0"/>
              <a:t>,</a:t>
            </a:r>
            <a:r>
              <a:rPr lang="en-US" sz="800" dirty="0"/>
              <a:t> </a:t>
            </a:r>
            <a:r>
              <a:rPr lang="en-US" sz="800" u="sng" dirty="0">
                <a:hlinkClick r:id="rId5"/>
              </a:rPr>
              <a:t>Public domain</a:t>
            </a:r>
            <a:endParaRPr lang="en-US" sz="800" dirty="0"/>
          </a:p>
        </p:txBody>
      </p:sp>
      <p:sp>
        <p:nvSpPr>
          <p:cNvPr id="7" name="Footer Placeholder 5"/>
          <p:cNvSpPr>
            <a:spLocks noGrp="1"/>
          </p:cNvSpPr>
          <p:nvPr/>
        </p:nvSpPr>
        <p:spPr>
          <a:xfrm>
            <a:off x="685800" y="6293326"/>
            <a:ext cx="71422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Comic Sans MS" panose="030F0702030302020204" pitchFamily="66" charset="0"/>
              </a:rPr>
              <a:t>OpenStax</a:t>
            </a:r>
            <a:r>
              <a:rPr lang="en-US" sz="1600" dirty="0" smtClean="0">
                <a:latin typeface="Comic Sans MS" panose="030F0702030302020204" pitchFamily="66" charset="0"/>
              </a:rPr>
              <a:t> Biology - https://openstax.org/details/books/biology, </a:t>
            </a:r>
          </a:p>
          <a:p>
            <a:r>
              <a:rPr lang="en-US" sz="1600" dirty="0" smtClean="0">
                <a:latin typeface="Comic Sans MS" panose="030F0702030302020204" pitchFamily="66" charset="0"/>
              </a:rPr>
              <a:t>PowerPoint made by Dr. Capers - www.jcapers-irsc.weebly.com </a:t>
            </a:r>
            <a:endParaRPr lang="en-US" sz="1600" dirty="0">
              <a:latin typeface="Comic Sans MS" panose="030F0702030302020204" pitchFamily="66" charset="0"/>
            </a:endParaRPr>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hotosynthesis equation is shown. According to this equation, six carbon dioxide and six water molecules produce one sugar molecule and six oxygen molecules. The sugar molecule is made of six carbons, twelve hydrogens, and six oxygens. Sunlight is used as an energy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21" y="2253804"/>
            <a:ext cx="8685614" cy="2239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19793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Photosynthesis Locations</a:t>
            </a:r>
            <a:endParaRPr lang="en-US" dirty="0"/>
          </a:p>
        </p:txBody>
      </p:sp>
      <p:sp>
        <p:nvSpPr>
          <p:cNvPr id="5" name="Content Placeholder 4"/>
          <p:cNvSpPr>
            <a:spLocks noGrp="1"/>
          </p:cNvSpPr>
          <p:nvPr>
            <p:ph sz="half" idx="1"/>
          </p:nvPr>
        </p:nvSpPr>
        <p:spPr>
          <a:xfrm>
            <a:off x="628650" y="1825625"/>
            <a:ext cx="3420836" cy="4351338"/>
          </a:xfrm>
        </p:spPr>
        <p:txBody>
          <a:bodyPr/>
          <a:lstStyle/>
          <a:p>
            <a:r>
              <a:rPr lang="en-US" dirty="0" smtClean="0"/>
              <a:t>Eukaryotes:</a:t>
            </a:r>
            <a:r>
              <a:rPr lang="en-US" dirty="0"/>
              <a:t> </a:t>
            </a:r>
            <a:r>
              <a:rPr lang="en-US" dirty="0" smtClean="0"/>
              <a:t>occurs in </a:t>
            </a:r>
            <a:r>
              <a:rPr lang="en-US" b="1" dirty="0" smtClean="0"/>
              <a:t>chloroplasts</a:t>
            </a:r>
          </a:p>
          <a:p>
            <a:r>
              <a:rPr lang="en-US" dirty="0" smtClean="0"/>
              <a:t>Prokaryotes: occurs in association with cell membranes</a:t>
            </a:r>
          </a:p>
          <a:p>
            <a:r>
              <a:rPr lang="en-US" dirty="0" smtClean="0"/>
              <a:t>Chloroplasts arose by endosymbiosis of photosynthetic bacteria.</a:t>
            </a:r>
          </a:p>
        </p:txBody>
      </p:sp>
      <p:pic>
        <p:nvPicPr>
          <p:cNvPr id="7" name="Picture Placeholder 8" descr="Figure_B30_00_01.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7436" r="-7436"/>
          <a:stretch>
            <a:fillRect/>
          </a:stretch>
        </p:blipFill>
        <p:spPr>
          <a:xfrm>
            <a:off x="4139921" y="2147012"/>
            <a:ext cx="4686928" cy="203458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6" y="93820"/>
            <a:ext cx="7886700" cy="1325563"/>
          </a:xfrm>
        </p:spPr>
        <p:txBody>
          <a:bodyPr/>
          <a:lstStyle/>
          <a:p>
            <a:r>
              <a:rPr lang="en-US" dirty="0" smtClean="0"/>
              <a:t>Plant Leaf Structure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46" y="1738084"/>
            <a:ext cx="8048173" cy="402408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68201" y="6469892"/>
            <a:ext cx="2257349" cy="215444"/>
          </a:xfrm>
          <a:prstGeom prst="rect">
            <a:avLst/>
          </a:prstGeom>
          <a:noFill/>
        </p:spPr>
        <p:txBody>
          <a:bodyPr wrap="none" rtlCol="0">
            <a:spAutoFit/>
          </a:bodyPr>
          <a:lstStyle/>
          <a:p>
            <a:r>
              <a:rPr lang="en-US" sz="800" dirty="0" smtClean="0"/>
              <a:t>Caption: </a:t>
            </a:r>
            <a:r>
              <a:rPr lang="en-US" sz="800" dirty="0" smtClean="0">
                <a:hlinkClick r:id="rId3"/>
              </a:rPr>
              <a:t>Leaf Anatomy  </a:t>
            </a:r>
            <a:r>
              <a:rPr lang="en-US" sz="800" dirty="0" smtClean="0"/>
              <a:t>(c) Maksim</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724940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0" y="244546"/>
            <a:ext cx="7886700" cy="1325563"/>
          </a:xfrm>
        </p:spPr>
        <p:txBody>
          <a:bodyPr/>
          <a:lstStyle/>
          <a:p>
            <a:r>
              <a:rPr lang="en-US" dirty="0" smtClean="0"/>
              <a:t>Chloroplasts</a:t>
            </a:r>
            <a:endParaRPr lang="en-US" dirty="0"/>
          </a:p>
        </p:txBody>
      </p:sp>
      <p:pic>
        <p:nvPicPr>
          <p:cNvPr id="5" name="Picture Placeholder 2" descr="Figure_08_01_09.png"/>
          <p:cNvPicPr>
            <a:picLocks noGrp="1" noChangeAspect="1"/>
          </p:cNvPicPr>
          <p:nvPr>
            <p:ph sz="half" idx="2"/>
          </p:nvPr>
        </p:nvPicPr>
        <p:blipFill>
          <a:blip r:embed="rId2">
            <a:extLst>
              <a:ext uri="{28A0092B-C50C-407E-A947-70E740481C1C}">
                <a14:useLocalDpi xmlns:a14="http://schemas.microsoft.com/office/drawing/2010/main" val="0"/>
              </a:ext>
            </a:extLst>
          </a:blip>
          <a:srcRect l="-27070" r="-27070"/>
          <a:stretch>
            <a:fillRect/>
          </a:stretch>
        </p:blipFill>
        <p:spPr>
          <a:xfrm>
            <a:off x="0" y="1577592"/>
            <a:ext cx="9397962" cy="40796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88433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279" y="246780"/>
            <a:ext cx="7886700" cy="1325563"/>
          </a:xfrm>
        </p:spPr>
        <p:txBody>
          <a:bodyPr/>
          <a:lstStyle/>
          <a:p>
            <a:r>
              <a:rPr lang="en-US" dirty="0" smtClean="0"/>
              <a:t>Photosynthesis Has Two Stages</a:t>
            </a:r>
            <a:endParaRPr lang="en-US" dirty="0"/>
          </a:p>
        </p:txBody>
      </p:sp>
      <p:sp>
        <p:nvSpPr>
          <p:cNvPr id="5" name="Content Placeholder 4"/>
          <p:cNvSpPr>
            <a:spLocks noGrp="1"/>
          </p:cNvSpPr>
          <p:nvPr>
            <p:ph sz="half" idx="1"/>
          </p:nvPr>
        </p:nvSpPr>
        <p:spPr>
          <a:xfrm>
            <a:off x="628650" y="5094514"/>
            <a:ext cx="7952642" cy="1082448"/>
          </a:xfrm>
        </p:spPr>
        <p:txBody>
          <a:bodyPr>
            <a:normAutofit/>
          </a:bodyPr>
          <a:lstStyle/>
          <a:p>
            <a:r>
              <a:rPr lang="en-US" dirty="0" smtClean="0"/>
              <a:t>The light-dependent reactions</a:t>
            </a:r>
          </a:p>
          <a:p>
            <a:r>
              <a:rPr lang="en-US" dirty="0" smtClean="0"/>
              <a:t>The light-independent reactions (Calvin Cycle)</a:t>
            </a:r>
          </a:p>
        </p:txBody>
      </p:sp>
      <p:pic>
        <p:nvPicPr>
          <p:cNvPr id="8" name="Picture Placeholder 1" descr="Figure_08_01_06.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06" r="-658"/>
          <a:stretch/>
        </p:blipFill>
        <p:spPr>
          <a:xfrm>
            <a:off x="1561960" y="1411881"/>
            <a:ext cx="5265337" cy="34396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49249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Light</a:t>
            </a:r>
            <a:endParaRPr lang="en-US" dirty="0"/>
          </a:p>
        </p:txBody>
      </p:sp>
      <p:sp>
        <p:nvSpPr>
          <p:cNvPr id="3" name="Content Placeholder 2"/>
          <p:cNvSpPr>
            <a:spLocks noGrp="1"/>
          </p:cNvSpPr>
          <p:nvPr>
            <p:ph sz="half" idx="1"/>
          </p:nvPr>
        </p:nvSpPr>
        <p:spPr>
          <a:xfrm>
            <a:off x="482322" y="1825625"/>
            <a:ext cx="3938954" cy="4351338"/>
          </a:xfrm>
        </p:spPr>
        <p:txBody>
          <a:bodyPr/>
          <a:lstStyle/>
          <a:p>
            <a:r>
              <a:rPr lang="en-US" dirty="0" smtClean="0"/>
              <a:t>is a form of electromagnetic radiation</a:t>
            </a:r>
          </a:p>
          <a:p>
            <a:r>
              <a:rPr lang="en-US" dirty="0" smtClean="0"/>
              <a:t>exists in different wavelengths</a:t>
            </a:r>
          </a:p>
          <a:p>
            <a:r>
              <a:rPr lang="en-US" dirty="0" smtClean="0"/>
              <a:t>Different wavelengths correspond to different colors.</a:t>
            </a:r>
          </a:p>
          <a:p>
            <a:endParaRPr lang="en-US" dirty="0"/>
          </a:p>
        </p:txBody>
      </p:sp>
      <p:pic>
        <p:nvPicPr>
          <p:cNvPr id="5" name="Picture Placeholder 1" descr="Figure_08_02_02.jpg"/>
          <p:cNvPicPr>
            <a:picLocks noChangeAspect="1"/>
          </p:cNvPicPr>
          <p:nvPr/>
        </p:nvPicPr>
        <p:blipFill rotWithShape="1">
          <a:blip r:embed="rId2">
            <a:extLst>
              <a:ext uri="{28A0092B-C50C-407E-A947-70E740481C1C}">
                <a14:useLocalDpi xmlns:a14="http://schemas.microsoft.com/office/drawing/2010/main" val="0"/>
              </a:ext>
            </a:extLst>
          </a:blip>
          <a:srcRect l="-906" r="-733"/>
          <a:stretch/>
        </p:blipFill>
        <p:spPr>
          <a:xfrm>
            <a:off x="4240405" y="1834872"/>
            <a:ext cx="4561952" cy="297850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48510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Electromagnetic Spectrum</a:t>
            </a:r>
            <a:endParaRPr lang="en-US" dirty="0"/>
          </a:p>
        </p:txBody>
      </p:sp>
      <p:pic>
        <p:nvPicPr>
          <p:cNvPr id="5" name="Picture Placeholder 1" descr="Figure_08_02_03.jpg"/>
          <p:cNvPicPr>
            <a:picLocks noChangeAspect="1"/>
          </p:cNvPicPr>
          <p:nvPr/>
        </p:nvPicPr>
        <p:blipFill>
          <a:blip r:embed="rId2">
            <a:extLst>
              <a:ext uri="{28A0092B-C50C-407E-A947-70E740481C1C}">
                <a14:useLocalDpi xmlns:a14="http://schemas.microsoft.com/office/drawing/2010/main" val="0"/>
              </a:ext>
            </a:extLst>
          </a:blip>
          <a:srcRect l="-5890" r="-5890"/>
          <a:stretch>
            <a:fillRect/>
          </a:stretch>
        </p:blipFill>
        <p:spPr>
          <a:xfrm>
            <a:off x="336470" y="2146511"/>
            <a:ext cx="9242956" cy="401232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pic>
        <p:nvPicPr>
          <p:cNvPr id="2050" name="Picture 2" descr="The illustration shows the colors of visible light. In order of decreasing wavelength, these are red, orange, yellow, green, blue, indigo, and violet."/>
          <p:cNvPicPr>
            <a:picLocks noChangeAspect="1" noChangeArrowheads="1"/>
          </p:cNvPicPr>
          <p:nvPr/>
        </p:nvPicPr>
        <p:blipFill rotWithShape="1">
          <a:blip r:embed="rId4">
            <a:extLst>
              <a:ext uri="{28A0092B-C50C-407E-A947-70E740481C1C}">
                <a14:useLocalDpi xmlns:a14="http://schemas.microsoft.com/office/drawing/2010/main" val="0"/>
              </a:ext>
            </a:extLst>
          </a:blip>
          <a:srcRect l="12127" r="23263" b="31160"/>
          <a:stretch/>
        </p:blipFill>
        <p:spPr bwMode="auto">
          <a:xfrm>
            <a:off x="0" y="1503466"/>
            <a:ext cx="3962399" cy="1936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6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of Light</a:t>
            </a:r>
            <a:endParaRPr lang="en-US" dirty="0"/>
          </a:p>
        </p:txBody>
      </p:sp>
      <p:sp>
        <p:nvSpPr>
          <p:cNvPr id="3" name="Content Placeholder 2"/>
          <p:cNvSpPr>
            <a:spLocks noGrp="1"/>
          </p:cNvSpPr>
          <p:nvPr>
            <p:ph sz="half" idx="1"/>
          </p:nvPr>
        </p:nvSpPr>
        <p:spPr>
          <a:xfrm>
            <a:off x="275771" y="1825625"/>
            <a:ext cx="4862286" cy="4351338"/>
          </a:xfrm>
        </p:spPr>
        <p:txBody>
          <a:bodyPr>
            <a:normAutofit fontScale="92500" lnSpcReduction="20000"/>
          </a:bodyPr>
          <a:lstStyle/>
          <a:p>
            <a:r>
              <a:rPr lang="en-US" dirty="0" smtClean="0"/>
              <a:t>When light waves hit a pigment, that pigment will either absorb the energy or reflect it.</a:t>
            </a:r>
          </a:p>
          <a:p>
            <a:r>
              <a:rPr lang="en-US" dirty="0" smtClean="0"/>
              <a:t>Different pigments absorb different wavelengths, as seen in the absorption spectrum graph.</a:t>
            </a:r>
          </a:p>
          <a:p>
            <a:r>
              <a:rPr lang="en-US" dirty="0" smtClean="0"/>
              <a:t>Photosynthesis pigments include chlorophylls a and b and carotenoids.</a:t>
            </a:r>
          </a:p>
          <a:p>
            <a:pPr lvl="2"/>
            <a:r>
              <a:rPr lang="en-US" dirty="0" smtClean="0"/>
              <a:t>Chlorophylls tend to reflect green, greenish-yellow wavelengths</a:t>
            </a:r>
          </a:p>
          <a:p>
            <a:pPr lvl="2"/>
            <a:r>
              <a:rPr lang="en-US" dirty="0" smtClean="0"/>
              <a:t>That’s why the main photosynthetic part of the plant appears greenish to us</a:t>
            </a:r>
            <a:endParaRPr lang="en-US" dirty="0"/>
          </a:p>
        </p:txBody>
      </p:sp>
      <p:pic>
        <p:nvPicPr>
          <p:cNvPr id="5" name="Picture Placeholder 1" descr="Figure_08_02_05abcd.jpg"/>
          <p:cNvPicPr>
            <a:picLocks noChangeAspect="1"/>
          </p:cNvPicPr>
          <p:nvPr/>
        </p:nvPicPr>
        <p:blipFill rotWithShape="1">
          <a:blip r:embed="rId2">
            <a:extLst>
              <a:ext uri="{28A0092B-C50C-407E-A947-70E740481C1C}">
                <a14:useLocalDpi xmlns:a14="http://schemas.microsoft.com/office/drawing/2010/main" val="0"/>
              </a:ext>
            </a:extLst>
          </a:blip>
          <a:srcRect l="51375" r="-114" b="4802"/>
          <a:stretch/>
        </p:blipFill>
        <p:spPr>
          <a:xfrm>
            <a:off x="5567564" y="1690689"/>
            <a:ext cx="3310644" cy="373399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80917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172" y="902267"/>
            <a:ext cx="3798206" cy="5193845"/>
          </a:xfrm>
        </p:spPr>
        <p:txBody>
          <a:bodyPr>
            <a:noAutofit/>
          </a:bodyPr>
          <a:lstStyle/>
          <a:p>
            <a:r>
              <a:rPr lang="en-US" sz="3200" dirty="0" smtClean="0"/>
              <a:t>Accessory pigments </a:t>
            </a:r>
            <a:br>
              <a:rPr lang="en-US" sz="3200" dirty="0" smtClean="0"/>
            </a:br>
            <a:r>
              <a:rPr lang="en-US" sz="3200" dirty="0" smtClean="0"/>
              <a:t/>
            </a:r>
            <a:br>
              <a:rPr lang="en-US" sz="3200" dirty="0" smtClean="0"/>
            </a:br>
            <a:r>
              <a:rPr lang="en-US" sz="3200" dirty="0" smtClean="0"/>
              <a:t>These pigments are found in lesser amounts in the leaf</a:t>
            </a:r>
            <a:br>
              <a:rPr lang="en-US" sz="3200" dirty="0" smtClean="0"/>
            </a:br>
            <a:r>
              <a:rPr lang="en-US" sz="3200" dirty="0" smtClean="0"/>
              <a:t/>
            </a:r>
            <a:br>
              <a:rPr lang="en-US" sz="3200" dirty="0" smtClean="0"/>
            </a:br>
            <a:r>
              <a:rPr lang="en-US" sz="3200" dirty="0" smtClean="0"/>
              <a:t>Might be more concentrated in other parts of the plant or become more visible at certain times of year</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9964" y="584540"/>
            <a:ext cx="3886200" cy="2914650"/>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9964" y="3880711"/>
            <a:ext cx="3886200" cy="2589181"/>
          </a:xfrm>
        </p:spPr>
      </p:pic>
      <p:sp>
        <p:nvSpPr>
          <p:cNvPr id="6" name="TextBox 5"/>
          <p:cNvSpPr txBox="1"/>
          <p:nvPr/>
        </p:nvSpPr>
        <p:spPr>
          <a:xfrm>
            <a:off x="1368201" y="6469892"/>
            <a:ext cx="2444900" cy="215444"/>
          </a:xfrm>
          <a:prstGeom prst="rect">
            <a:avLst/>
          </a:prstGeom>
          <a:noFill/>
        </p:spPr>
        <p:txBody>
          <a:bodyPr wrap="none" rtlCol="0">
            <a:spAutoFit/>
          </a:bodyPr>
          <a:lstStyle/>
          <a:p>
            <a:r>
              <a:rPr lang="en-US" sz="800" dirty="0" smtClean="0"/>
              <a:t>Caption: </a:t>
            </a:r>
            <a:r>
              <a:rPr lang="en-US" sz="800" dirty="0" smtClean="0">
                <a:hlinkClick r:id="rId4"/>
              </a:rPr>
              <a:t>Fall Leaves </a:t>
            </a:r>
            <a:r>
              <a:rPr lang="en-US" sz="800" dirty="0" smtClean="0"/>
              <a:t>(c) </a:t>
            </a:r>
            <a:r>
              <a:rPr lang="en-US" sz="800" dirty="0" err="1" smtClean="0"/>
              <a:t>Sympohony</a:t>
            </a:r>
            <a:r>
              <a:rPr lang="en-US" sz="800" dirty="0" smtClean="0"/>
              <a:t> 999</a:t>
            </a:r>
            <a:r>
              <a:rPr lang="en-US" sz="800" dirty="0"/>
              <a:t> </a:t>
            </a:r>
            <a:r>
              <a:rPr lang="en-US" sz="800" u="sng" dirty="0">
                <a:hlinkClick r:id="rId5"/>
              </a:rPr>
              <a:t>Public domain</a:t>
            </a:r>
            <a:endParaRPr lang="en-US" sz="800" dirty="0"/>
          </a:p>
        </p:txBody>
      </p:sp>
    </p:spTree>
    <p:extLst>
      <p:ext uri="{BB962C8B-B14F-4D97-AF65-F5344CB8AC3E}">
        <p14:creationId xmlns:p14="http://schemas.microsoft.com/office/powerpoint/2010/main" val="104710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32614"/>
          <a:stretch/>
        </p:blipFill>
        <p:spPr>
          <a:xfrm>
            <a:off x="170996" y="992867"/>
            <a:ext cx="8743950" cy="4711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633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21" y="1310470"/>
            <a:ext cx="3886200" cy="4351338"/>
          </a:xfrm>
        </p:spPr>
        <p:txBody>
          <a:bodyPr>
            <a:normAutofit lnSpcReduction="10000"/>
          </a:bodyPr>
          <a:lstStyle/>
          <a:p>
            <a:pPr marL="0" indent="0">
              <a:buNone/>
            </a:pPr>
            <a:r>
              <a:rPr lang="en-US" sz="3200" dirty="0" smtClean="0"/>
              <a:t>All organisms (from bacteria to us) need energy to maintain life</a:t>
            </a:r>
          </a:p>
          <a:p>
            <a:pPr marL="0" indent="0" algn="ctr">
              <a:buNone/>
            </a:pPr>
            <a:endParaRPr lang="en-US" sz="3200" dirty="0"/>
          </a:p>
          <a:p>
            <a:pPr marL="0" indent="0">
              <a:buNone/>
            </a:pPr>
            <a:r>
              <a:rPr lang="en-US" sz="3200" dirty="0" smtClean="0"/>
              <a:t>Remember:</a:t>
            </a:r>
          </a:p>
          <a:p>
            <a:pPr marL="0" indent="0">
              <a:buNone/>
            </a:pPr>
            <a:r>
              <a:rPr lang="en-US" sz="3200" dirty="0" smtClean="0"/>
              <a:t>no energy input = chaos = death in biology</a:t>
            </a:r>
          </a:p>
        </p:txBody>
      </p:sp>
      <p:pic>
        <p:nvPicPr>
          <p:cNvPr id="4" name="Picture Placeholder 1" descr="Figure_08_01_02.jpg"/>
          <p:cNvPicPr>
            <a:picLocks noChangeAspect="1"/>
          </p:cNvPicPr>
          <p:nvPr/>
        </p:nvPicPr>
        <p:blipFill rotWithShape="1">
          <a:blip r:embed="rId2">
            <a:extLst>
              <a:ext uri="{28A0092B-C50C-407E-A947-70E740481C1C}">
                <a14:useLocalDpi xmlns:a14="http://schemas.microsoft.com/office/drawing/2010/main" val="0"/>
              </a:ext>
            </a:extLst>
          </a:blip>
          <a:srcRect l="-805" r="-1015"/>
          <a:stretch/>
        </p:blipFill>
        <p:spPr>
          <a:xfrm>
            <a:off x="4590513" y="2129866"/>
            <a:ext cx="4139029" cy="27125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8948" y="6596390"/>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5" y="174207"/>
            <a:ext cx="7886700" cy="1325563"/>
          </a:xfrm>
        </p:spPr>
        <p:txBody>
          <a:bodyPr/>
          <a:lstStyle/>
          <a:p>
            <a:r>
              <a:rPr lang="en-US" dirty="0" smtClean="0"/>
              <a:t>The Light-Dependent Reactions</a:t>
            </a:r>
            <a:endParaRPr lang="en-US" dirty="0"/>
          </a:p>
        </p:txBody>
      </p:sp>
      <p:sp>
        <p:nvSpPr>
          <p:cNvPr id="3" name="Content Placeholder 2"/>
          <p:cNvSpPr>
            <a:spLocks noGrp="1"/>
          </p:cNvSpPr>
          <p:nvPr>
            <p:ph sz="half" idx="1"/>
          </p:nvPr>
        </p:nvSpPr>
        <p:spPr>
          <a:xfrm>
            <a:off x="618602" y="1373448"/>
            <a:ext cx="3886200" cy="5320063"/>
          </a:xfrm>
        </p:spPr>
        <p:txBody>
          <a:bodyPr>
            <a:normAutofit lnSpcReduction="10000"/>
          </a:bodyPr>
          <a:lstStyle/>
          <a:p>
            <a:r>
              <a:rPr lang="en-US" dirty="0" smtClean="0"/>
              <a:t>the first stage of photosynthesis</a:t>
            </a:r>
          </a:p>
          <a:p>
            <a:r>
              <a:rPr lang="en-US" dirty="0" smtClean="0"/>
              <a:t>harvest light energy to make NADPH and ATP*</a:t>
            </a:r>
          </a:p>
          <a:p>
            <a:r>
              <a:rPr lang="en-US" dirty="0" smtClean="0"/>
              <a:t>occur in photosystems embedded in the thylakoid membrane</a:t>
            </a:r>
          </a:p>
          <a:p>
            <a:r>
              <a:rPr lang="en-US" dirty="0" smtClean="0"/>
              <a:t>include 2 types of photosystems (type II and type I)</a:t>
            </a:r>
          </a:p>
          <a:p>
            <a:pPr marL="0" indent="0">
              <a:buNone/>
            </a:pPr>
            <a:endParaRPr lang="en-US" sz="1800" dirty="0" smtClean="0"/>
          </a:p>
          <a:p>
            <a:pPr marL="0" indent="0">
              <a:buNone/>
            </a:pPr>
            <a:r>
              <a:rPr lang="en-US" sz="1800" dirty="0" smtClean="0"/>
              <a:t>* Yes! Some ATP is made in chloroplasts. However, it is used in the chloroplast. Chloroplasts are not an ATP “powerhouse” like mitochondria are.</a:t>
            </a:r>
            <a:endParaRPr lang="en-US" sz="1800" dirty="0"/>
          </a:p>
        </p:txBody>
      </p:sp>
      <p:pic>
        <p:nvPicPr>
          <p:cNvPr id="5" name="Picture Placeholder 1" descr="Figure_08_02_07ab.png"/>
          <p:cNvPicPr>
            <a:picLocks noChangeAspect="1"/>
          </p:cNvPicPr>
          <p:nvPr/>
        </p:nvPicPr>
        <p:blipFill rotWithShape="1">
          <a:blip r:embed="rId2">
            <a:extLst>
              <a:ext uri="{28A0092B-C50C-407E-A947-70E740481C1C}">
                <a14:useLocalDpi xmlns:a14="http://schemas.microsoft.com/office/drawing/2010/main" val="0"/>
              </a:ext>
            </a:extLst>
          </a:blip>
          <a:srcRect l="-8891" t="-226" r="-4376" b="226"/>
          <a:stretch/>
        </p:blipFill>
        <p:spPr>
          <a:xfrm>
            <a:off x="4592095" y="1347432"/>
            <a:ext cx="3285814" cy="472472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68259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Photosystems are Light-Harvesting Complexes</a:t>
            </a:r>
            <a:endParaRPr lang="en-US" dirty="0"/>
          </a:p>
        </p:txBody>
      </p:sp>
      <p:sp>
        <p:nvSpPr>
          <p:cNvPr id="3" name="Content Placeholder 2"/>
          <p:cNvSpPr>
            <a:spLocks noGrp="1"/>
          </p:cNvSpPr>
          <p:nvPr>
            <p:ph sz="half" idx="1"/>
          </p:nvPr>
        </p:nvSpPr>
        <p:spPr>
          <a:xfrm>
            <a:off x="628649" y="1825624"/>
            <a:ext cx="4767316" cy="4766095"/>
          </a:xfrm>
        </p:spPr>
        <p:txBody>
          <a:bodyPr>
            <a:normAutofit/>
          </a:bodyPr>
          <a:lstStyle/>
          <a:p>
            <a:r>
              <a:rPr lang="en-US" dirty="0" smtClean="0"/>
              <a:t>structure includes an antenna complex made of proteins and pigment molecules</a:t>
            </a:r>
          </a:p>
          <a:p>
            <a:r>
              <a:rPr lang="en-US" dirty="0" smtClean="0"/>
              <a:t>pigment molecules pass energy to the reaction center </a:t>
            </a:r>
          </a:p>
          <a:p>
            <a:r>
              <a:rPr lang="en-US" dirty="0" smtClean="0"/>
              <a:t>a photon is a “packet” of light energy</a:t>
            </a:r>
          </a:p>
          <a:p>
            <a:r>
              <a:rPr lang="en-US" dirty="0" smtClean="0"/>
              <a:t>pigments absorb photons and the molecule becomes excited in a high-energy state</a:t>
            </a:r>
            <a:endParaRPr lang="en-US" dirty="0"/>
          </a:p>
        </p:txBody>
      </p:sp>
      <p:pic>
        <p:nvPicPr>
          <p:cNvPr id="5" name="Picture Placeholder 1" descr="Figure_08_02_07ab.png"/>
          <p:cNvPicPr>
            <a:picLocks noChangeAspect="1"/>
          </p:cNvPicPr>
          <p:nvPr/>
        </p:nvPicPr>
        <p:blipFill rotWithShape="1">
          <a:blip r:embed="rId2">
            <a:extLst>
              <a:ext uri="{28A0092B-C50C-407E-A947-70E740481C1C}">
                <a14:useLocalDpi xmlns:a14="http://schemas.microsoft.com/office/drawing/2010/main" val="0"/>
              </a:ext>
            </a:extLst>
          </a:blip>
          <a:srcRect l="24015" t="4091" r="-4376" b="50226"/>
          <a:stretch/>
        </p:blipFill>
        <p:spPr>
          <a:xfrm>
            <a:off x="5506495" y="2120201"/>
            <a:ext cx="3205425" cy="296784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764917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5314" r="17797" b="13721"/>
          <a:stretch/>
        </p:blipFill>
        <p:spPr>
          <a:xfrm>
            <a:off x="920977" y="740229"/>
            <a:ext cx="7187746" cy="566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4196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23" y="365126"/>
            <a:ext cx="8199455" cy="1325563"/>
          </a:xfrm>
        </p:spPr>
        <p:txBody>
          <a:bodyPr/>
          <a:lstStyle/>
          <a:p>
            <a:r>
              <a:rPr lang="en-US" dirty="0" smtClean="0"/>
              <a:t>Electron Capture</a:t>
            </a:r>
            <a:endParaRPr lang="en-US" dirty="0"/>
          </a:p>
        </p:txBody>
      </p:sp>
      <p:sp>
        <p:nvSpPr>
          <p:cNvPr id="3" name="Content Placeholder 2"/>
          <p:cNvSpPr>
            <a:spLocks noGrp="1"/>
          </p:cNvSpPr>
          <p:nvPr>
            <p:ph sz="half" idx="1"/>
          </p:nvPr>
        </p:nvSpPr>
        <p:spPr>
          <a:xfrm>
            <a:off x="628650" y="1825624"/>
            <a:ext cx="3886200" cy="4735949"/>
          </a:xfrm>
        </p:spPr>
        <p:txBody>
          <a:bodyPr>
            <a:normAutofit lnSpcReduction="10000"/>
          </a:bodyPr>
          <a:lstStyle/>
          <a:p>
            <a:r>
              <a:rPr lang="en-US" dirty="0" smtClean="0"/>
              <a:t>The excited reaction center gives up an electron.</a:t>
            </a:r>
          </a:p>
          <a:p>
            <a:r>
              <a:rPr lang="en-US" dirty="0" smtClean="0"/>
              <a:t>This is an oxidation event.</a:t>
            </a:r>
          </a:p>
          <a:p>
            <a:r>
              <a:rPr lang="en-US" dirty="0" smtClean="0"/>
              <a:t>The electron is captured by the primary electron acceptor.</a:t>
            </a:r>
          </a:p>
          <a:p>
            <a:r>
              <a:rPr lang="en-US" dirty="0" smtClean="0"/>
              <a:t>The electron is sent through an electron transport chain.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448" y="1690689"/>
            <a:ext cx="4914430" cy="4607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426154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8254"/>
          <a:stretch/>
        </p:blipFill>
        <p:spPr>
          <a:xfrm>
            <a:off x="156483" y="1529896"/>
            <a:ext cx="8743950" cy="5016046"/>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156483" y="377372"/>
            <a:ext cx="7886700" cy="949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Light Reactions in the Thylakoid</a:t>
            </a:r>
            <a:endParaRPr lang="en-US" dirty="0"/>
          </a:p>
        </p:txBody>
      </p:sp>
    </p:spTree>
    <p:extLst>
      <p:ext uri="{BB962C8B-B14F-4D97-AF65-F5344CB8AC3E}">
        <p14:creationId xmlns:p14="http://schemas.microsoft.com/office/powerpoint/2010/main" val="1735937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7" y="156650"/>
            <a:ext cx="7886700" cy="1325563"/>
          </a:xfrm>
        </p:spPr>
        <p:txBody>
          <a:bodyPr/>
          <a:lstStyle/>
          <a:p>
            <a:r>
              <a:rPr lang="en-US" dirty="0" smtClean="0"/>
              <a:t>The Light-Independent Reactions</a:t>
            </a:r>
            <a:endParaRPr lang="en-US" dirty="0"/>
          </a:p>
        </p:txBody>
      </p:sp>
      <p:sp>
        <p:nvSpPr>
          <p:cNvPr id="3" name="Content Placeholder 2"/>
          <p:cNvSpPr>
            <a:spLocks noGrp="1"/>
          </p:cNvSpPr>
          <p:nvPr>
            <p:ph sz="half" idx="1"/>
          </p:nvPr>
        </p:nvSpPr>
        <p:spPr>
          <a:xfrm>
            <a:off x="618602" y="1373448"/>
            <a:ext cx="3886200" cy="5320063"/>
          </a:xfrm>
        </p:spPr>
        <p:txBody>
          <a:bodyPr>
            <a:normAutofit/>
          </a:bodyPr>
          <a:lstStyle/>
          <a:p>
            <a:r>
              <a:rPr lang="en-US" dirty="0" smtClean="0"/>
              <a:t>the second stage of photosynthesis</a:t>
            </a:r>
          </a:p>
          <a:p>
            <a:r>
              <a:rPr lang="en-US" dirty="0" smtClean="0"/>
              <a:t>uses NADPH and ATP to build carbohydrate molecules (food)</a:t>
            </a:r>
          </a:p>
          <a:p>
            <a:r>
              <a:rPr lang="en-US" dirty="0" smtClean="0"/>
              <a:t>occurs in the stroma</a:t>
            </a:r>
          </a:p>
          <a:p>
            <a:r>
              <a:rPr lang="en-US" dirty="0" smtClean="0"/>
              <a:t>accomplishes carbon fixation </a:t>
            </a:r>
          </a:p>
          <a:p>
            <a:r>
              <a:rPr lang="en-US" dirty="0" smtClean="0"/>
              <a:t>also known as the Calvin cycle</a:t>
            </a:r>
          </a:p>
        </p:txBody>
      </p:sp>
      <p:pic>
        <p:nvPicPr>
          <p:cNvPr id="7" name="Picture Placeholder 1" descr="Figure_08_03_02.png"/>
          <p:cNvPicPr>
            <a:picLocks noChangeAspect="1"/>
          </p:cNvPicPr>
          <p:nvPr/>
        </p:nvPicPr>
        <p:blipFill rotWithShape="1">
          <a:blip r:embed="rId2">
            <a:extLst>
              <a:ext uri="{28A0092B-C50C-407E-A947-70E740481C1C}">
                <a14:useLocalDpi xmlns:a14="http://schemas.microsoft.com/office/drawing/2010/main" val="0"/>
              </a:ext>
            </a:extLst>
          </a:blip>
          <a:srcRect l="-3011" r="-6072"/>
          <a:stretch/>
        </p:blipFill>
        <p:spPr>
          <a:xfrm>
            <a:off x="4310742" y="1660531"/>
            <a:ext cx="4149967" cy="350007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59047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Calvin Cycle Has Three Parts</a:t>
            </a:r>
            <a:endParaRPr lang="en-US" dirty="0"/>
          </a:p>
        </p:txBody>
      </p:sp>
      <p:sp>
        <p:nvSpPr>
          <p:cNvPr id="3" name="Content Placeholder 2"/>
          <p:cNvSpPr>
            <a:spLocks noGrp="1"/>
          </p:cNvSpPr>
          <p:nvPr>
            <p:ph sz="half" idx="1"/>
          </p:nvPr>
        </p:nvSpPr>
        <p:spPr>
          <a:xfrm>
            <a:off x="628649" y="1825625"/>
            <a:ext cx="7952643" cy="4351338"/>
          </a:xfrm>
        </p:spPr>
        <p:txBody>
          <a:bodyPr/>
          <a:lstStyle/>
          <a:p>
            <a:pPr marL="0" indent="0">
              <a:buNone/>
            </a:pPr>
            <a:r>
              <a:rPr lang="en-US" dirty="0" smtClean="0"/>
              <a:t>1. Fixation: CO</a:t>
            </a:r>
            <a:r>
              <a:rPr lang="en-US" baseline="-25000" dirty="0" smtClean="0"/>
              <a:t>2</a:t>
            </a:r>
            <a:r>
              <a:rPr lang="en-US" dirty="0" smtClean="0"/>
              <a:t> from air is “fixed” into solid 3-PGA molecules.</a:t>
            </a:r>
          </a:p>
          <a:p>
            <a:pPr marL="0" indent="0">
              <a:buNone/>
            </a:pPr>
            <a:r>
              <a:rPr lang="en-US" dirty="0" smtClean="0"/>
              <a:t>2. Reduction: ATP energy and NADPH are used to reduce the 3-PGA to make GP3*.</a:t>
            </a:r>
          </a:p>
          <a:p>
            <a:pPr marL="0" indent="0">
              <a:buNone/>
            </a:pPr>
            <a:r>
              <a:rPr lang="en-US" dirty="0" smtClean="0"/>
              <a:t>3. Regeneration: More ATP is used to regenerate the starting material.</a:t>
            </a:r>
          </a:p>
          <a:p>
            <a:pPr marL="0" indent="0">
              <a:buNone/>
            </a:pPr>
            <a:endParaRPr lang="en-US" dirty="0"/>
          </a:p>
          <a:p>
            <a:pPr marL="0" indent="0">
              <a:buNone/>
            </a:pPr>
            <a:r>
              <a:rPr lang="en-US" sz="2000" dirty="0" smtClean="0"/>
              <a:t>*Where have you seen GP3 before? In glycolysis, a 6-carbon glucose is first split into two 3-carbon G3P molecules.</a:t>
            </a:r>
            <a:endParaRPr lang="en-US" sz="2000" dirty="0"/>
          </a:p>
        </p:txBody>
      </p:sp>
    </p:spTree>
    <p:extLst>
      <p:ext uri="{BB962C8B-B14F-4D97-AF65-F5344CB8AC3E}">
        <p14:creationId xmlns:p14="http://schemas.microsoft.com/office/powerpoint/2010/main" val="3901162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80987" y="200025"/>
            <a:ext cx="8582025" cy="6457950"/>
          </a:xfrm>
          <a:prstGeom prst="rect">
            <a:avLst/>
          </a:prstGeom>
        </p:spPr>
      </p:pic>
    </p:spTree>
    <p:extLst>
      <p:ext uri="{BB962C8B-B14F-4D97-AF65-F5344CB8AC3E}">
        <p14:creationId xmlns:p14="http://schemas.microsoft.com/office/powerpoint/2010/main" val="2812834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9087" y="200025"/>
            <a:ext cx="8505825" cy="6457950"/>
          </a:xfrm>
          <a:prstGeom prst="rect">
            <a:avLst/>
          </a:prstGeom>
        </p:spPr>
      </p:pic>
    </p:spTree>
    <p:extLst>
      <p:ext uri="{BB962C8B-B14F-4D97-AF65-F5344CB8AC3E}">
        <p14:creationId xmlns:p14="http://schemas.microsoft.com/office/powerpoint/2010/main" val="454769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 name="Picture 8"/>
          <p:cNvPicPr>
            <a:picLocks noChangeAspect="1"/>
          </p:cNvPicPr>
          <p:nvPr/>
        </p:nvPicPr>
        <p:blipFill>
          <a:blip r:embed="rId2"/>
          <a:stretch>
            <a:fillRect/>
          </a:stretch>
        </p:blipFill>
        <p:spPr>
          <a:xfrm>
            <a:off x="95250" y="142875"/>
            <a:ext cx="8953500" cy="6572250"/>
          </a:xfrm>
          <a:prstGeom prst="rect">
            <a:avLst/>
          </a:prstGeom>
        </p:spPr>
      </p:pic>
    </p:spTree>
    <p:extLst>
      <p:ext uri="{BB962C8B-B14F-4D97-AF65-F5344CB8AC3E}">
        <p14:creationId xmlns:p14="http://schemas.microsoft.com/office/powerpoint/2010/main" val="314359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365126"/>
            <a:ext cx="8350180" cy="1325563"/>
          </a:xfrm>
        </p:spPr>
        <p:txBody>
          <a:bodyPr/>
          <a:lstStyle/>
          <a:p>
            <a:r>
              <a:rPr lang="en-US" dirty="0" smtClean="0"/>
              <a:t>Photosynthesis Powers Ecosystems*</a:t>
            </a:r>
            <a:endParaRPr lang="en-US" dirty="0"/>
          </a:p>
        </p:txBody>
      </p:sp>
      <p:sp>
        <p:nvSpPr>
          <p:cNvPr id="3" name="Content Placeholder 2"/>
          <p:cNvSpPr>
            <a:spLocks noGrp="1"/>
          </p:cNvSpPr>
          <p:nvPr>
            <p:ph sz="half" idx="1"/>
          </p:nvPr>
        </p:nvSpPr>
        <p:spPr>
          <a:xfrm>
            <a:off x="628650" y="1825624"/>
            <a:ext cx="3886200" cy="4675659"/>
          </a:xfrm>
        </p:spPr>
        <p:txBody>
          <a:bodyPr>
            <a:normAutofit/>
          </a:bodyPr>
          <a:lstStyle/>
          <a:p>
            <a:r>
              <a:rPr lang="en-US" dirty="0" smtClean="0"/>
              <a:t>It converts light energy into food energy.</a:t>
            </a:r>
          </a:p>
          <a:p>
            <a:r>
              <a:rPr lang="en-US" dirty="0" smtClean="0"/>
              <a:t>Both plants and animals depend on the food it produces as parts of food chains or food webs.</a:t>
            </a:r>
          </a:p>
          <a:p>
            <a:pPr marL="0" indent="0">
              <a:buNone/>
            </a:pPr>
            <a:endParaRPr lang="en-US" dirty="0" smtClean="0"/>
          </a:p>
          <a:p>
            <a:pPr marL="0" indent="0">
              <a:buNone/>
            </a:pPr>
            <a:r>
              <a:rPr lang="en-US" sz="2000" dirty="0" smtClean="0"/>
              <a:t>*99% of known ecosystems are powered by sunlight. Deep sea hydrothermal vent ecosystems are an example of the other 1%.</a:t>
            </a:r>
          </a:p>
        </p:txBody>
      </p:sp>
      <p:pic>
        <p:nvPicPr>
          <p:cNvPr id="5" name="Picture Placeholder 1" descr="Figure_08_02_01.jpg"/>
          <p:cNvPicPr>
            <a:picLocks noGrp="1" noChangeAspect="1"/>
          </p:cNvPicPr>
          <p:nvPr>
            <p:ph sz="half" idx="2"/>
          </p:nvPr>
        </p:nvPicPr>
        <p:blipFill>
          <a:blip r:embed="rId2">
            <a:extLst>
              <a:ext uri="{28A0092B-C50C-407E-A947-70E740481C1C}">
                <a14:useLocalDpi xmlns:a14="http://schemas.microsoft.com/office/drawing/2010/main" val="0"/>
              </a:ext>
            </a:extLst>
          </a:blip>
          <a:srcRect t="-2162" b="-2162"/>
          <a:stretch>
            <a:fillRect/>
          </a:stretch>
        </p:blipFill>
        <p:spPr>
          <a:xfrm>
            <a:off x="5078153" y="1658162"/>
            <a:ext cx="3097468" cy="403925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23278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793" t="19792" r="25793" b="10962"/>
          <a:stretch/>
        </p:blipFill>
        <p:spPr>
          <a:xfrm>
            <a:off x="638629" y="138388"/>
            <a:ext cx="7808684" cy="6279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922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765" y="129861"/>
            <a:ext cx="7886700" cy="1325563"/>
          </a:xfrm>
        </p:spPr>
        <p:txBody>
          <a:bodyPr/>
          <a:lstStyle/>
          <a:p>
            <a:r>
              <a:rPr lang="en-US" dirty="0" smtClean="0"/>
              <a:t>Recall: Photosynthesis Has Two Stages</a:t>
            </a:r>
            <a:endParaRPr lang="en-US" dirty="0"/>
          </a:p>
        </p:txBody>
      </p:sp>
      <p:sp>
        <p:nvSpPr>
          <p:cNvPr id="5" name="Content Placeholder 4"/>
          <p:cNvSpPr>
            <a:spLocks noGrp="1"/>
          </p:cNvSpPr>
          <p:nvPr>
            <p:ph sz="half" idx="1"/>
          </p:nvPr>
        </p:nvSpPr>
        <p:spPr>
          <a:xfrm>
            <a:off x="628650" y="5094514"/>
            <a:ext cx="7952642" cy="1082448"/>
          </a:xfrm>
        </p:spPr>
        <p:txBody>
          <a:bodyPr>
            <a:normAutofit/>
          </a:bodyPr>
          <a:lstStyle/>
          <a:p>
            <a:r>
              <a:rPr lang="en-US" dirty="0" smtClean="0"/>
              <a:t>The light-dependent reactions</a:t>
            </a:r>
          </a:p>
          <a:p>
            <a:r>
              <a:rPr lang="en-US" dirty="0" smtClean="0"/>
              <a:t>The light-independent reactions (Calvin Cycle)</a:t>
            </a:r>
          </a:p>
        </p:txBody>
      </p:sp>
      <p:pic>
        <p:nvPicPr>
          <p:cNvPr id="8" name="Picture Placeholder 1" descr="Figure_08_01_06.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06" r="-658"/>
          <a:stretch/>
        </p:blipFill>
        <p:spPr>
          <a:xfrm>
            <a:off x="2155930" y="1455424"/>
            <a:ext cx="5265337" cy="34396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796938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1934" y="1788139"/>
            <a:ext cx="2401554" cy="2613039"/>
          </a:xfrm>
        </p:spPr>
        <p:txBody>
          <a:bodyPr>
            <a:normAutofit/>
          </a:bodyPr>
          <a:lstStyle/>
          <a:p>
            <a:pPr marL="0" indent="0">
              <a:buNone/>
            </a:pPr>
            <a:r>
              <a:rPr lang="en-US" sz="2400" dirty="0" smtClean="0"/>
              <a:t>Photosynthesis and aerobic respiration play important roles in the carbon cycle.</a:t>
            </a:r>
            <a:endParaRPr lang="en-US" sz="2400" dirty="0"/>
          </a:p>
        </p:txBody>
      </p:sp>
      <p:pic>
        <p:nvPicPr>
          <p:cNvPr id="5" name="Picture Placeholder 1" descr="Figure_08_03_05.jpg"/>
          <p:cNvPicPr>
            <a:picLocks noChangeAspect="1"/>
          </p:cNvPicPr>
          <p:nvPr/>
        </p:nvPicPr>
        <p:blipFill rotWithShape="1">
          <a:blip r:embed="rId2">
            <a:extLst>
              <a:ext uri="{28A0092B-C50C-407E-A947-70E740481C1C}">
                <a14:useLocalDpi xmlns:a14="http://schemas.microsoft.com/office/drawing/2010/main" val="0"/>
              </a:ext>
            </a:extLst>
          </a:blip>
          <a:srcRect l="-1632" r="-96"/>
          <a:stretch/>
        </p:blipFill>
        <p:spPr>
          <a:xfrm>
            <a:off x="2803488" y="579776"/>
            <a:ext cx="5848142" cy="4793038"/>
          </a:xfrm>
          <a:prstGeom prst="rect">
            <a:avLst/>
          </a:prstGeom>
        </p:spPr>
      </p:pic>
      <p:sp>
        <p:nvSpPr>
          <p:cNvPr id="8" name="TextBox 7"/>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785164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2081"/>
          </a:xfrm>
        </p:spPr>
        <p:txBody>
          <a:bodyPr/>
          <a:lstStyle/>
          <a:p>
            <a:pPr algn="ctr"/>
            <a:r>
              <a:rPr lang="en-US" dirty="0" smtClean="0"/>
              <a:t>Chloroplasts and Mitochondria</a:t>
            </a:r>
            <a:endParaRPr lang="en-US" dirty="0"/>
          </a:p>
        </p:txBody>
      </p:sp>
      <p:pic>
        <p:nvPicPr>
          <p:cNvPr id="5" name="Picture Placeholder 2" descr="Figure_08_01_09.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03" r="-2469"/>
          <a:stretch/>
        </p:blipFill>
        <p:spPr>
          <a:xfrm>
            <a:off x="381838" y="2545768"/>
            <a:ext cx="2813712" cy="1776620"/>
          </a:xfrm>
        </p:spPr>
      </p:pic>
      <p:pic>
        <p:nvPicPr>
          <p:cNvPr id="6" name="Picture Placeholder 2" descr="Figure_07_01_04.jpg"/>
          <p:cNvPicPr>
            <a:picLocks noChangeAspect="1"/>
          </p:cNvPicPr>
          <p:nvPr/>
        </p:nvPicPr>
        <p:blipFill rotWithShape="1">
          <a:blip r:embed="rId3">
            <a:extLst>
              <a:ext uri="{28A0092B-C50C-407E-A947-70E740481C1C}">
                <a14:useLocalDpi xmlns:a14="http://schemas.microsoft.com/office/drawing/2010/main" val="0"/>
              </a:ext>
            </a:extLst>
          </a:blip>
          <a:srcRect l="-1513" r="-1970"/>
          <a:stretch/>
        </p:blipFill>
        <p:spPr>
          <a:xfrm>
            <a:off x="5888334" y="2545768"/>
            <a:ext cx="2612571" cy="1925964"/>
          </a:xfrm>
          <a:prstGeom prst="rect">
            <a:avLst/>
          </a:prstGeom>
        </p:spPr>
      </p:pic>
      <p:sp>
        <p:nvSpPr>
          <p:cNvPr id="10" name="Curved Down Arrow 9"/>
          <p:cNvSpPr/>
          <p:nvPr/>
        </p:nvSpPr>
        <p:spPr>
          <a:xfrm>
            <a:off x="1617784" y="1416818"/>
            <a:ext cx="5757705" cy="954593"/>
          </a:xfrm>
          <a:prstGeom prst="curvedDownArrow">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flipH="1" flipV="1">
            <a:off x="1547440" y="4571999"/>
            <a:ext cx="5757705" cy="963181"/>
          </a:xfrm>
          <a:prstGeom prst="curved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667646" y="1570948"/>
            <a:ext cx="1657980" cy="646331"/>
          </a:xfrm>
          <a:prstGeom prst="rect">
            <a:avLst/>
          </a:prstGeom>
          <a:noFill/>
        </p:spPr>
        <p:txBody>
          <a:bodyPr wrap="square" rtlCol="0">
            <a:spAutoFit/>
          </a:bodyPr>
          <a:lstStyle/>
          <a:p>
            <a:pPr algn="ctr"/>
            <a:r>
              <a:rPr lang="en-US" dirty="0" smtClean="0"/>
              <a:t>O</a:t>
            </a:r>
            <a:r>
              <a:rPr lang="en-US" baseline="-25000" dirty="0" smtClean="0"/>
              <a:t>2</a:t>
            </a:r>
            <a:r>
              <a:rPr lang="en-US" dirty="0" smtClean="0"/>
              <a:t> and glucose</a:t>
            </a:r>
          </a:p>
          <a:p>
            <a:pPr algn="ctr"/>
            <a:endParaRPr lang="en-US" dirty="0" smtClean="0"/>
          </a:p>
        </p:txBody>
      </p:sp>
      <p:sp>
        <p:nvSpPr>
          <p:cNvPr id="13" name="TextBox 12"/>
          <p:cNvSpPr txBox="1"/>
          <p:nvPr/>
        </p:nvSpPr>
        <p:spPr>
          <a:xfrm>
            <a:off x="3548740" y="4911945"/>
            <a:ext cx="1776886" cy="646331"/>
          </a:xfrm>
          <a:prstGeom prst="rect">
            <a:avLst/>
          </a:prstGeom>
          <a:noFill/>
        </p:spPr>
        <p:txBody>
          <a:bodyPr wrap="square" rtlCol="0">
            <a:spAutoFit/>
          </a:bodyPr>
          <a:lstStyle/>
          <a:p>
            <a:pPr algn="ctr"/>
            <a:r>
              <a:rPr lang="en-US" dirty="0" smtClean="0"/>
              <a:t>CO</a:t>
            </a:r>
            <a:r>
              <a:rPr lang="en-US" baseline="-25000" dirty="0" smtClean="0"/>
              <a:t>2</a:t>
            </a:r>
            <a:r>
              <a:rPr lang="en-US" dirty="0" smtClean="0"/>
              <a:t> </a:t>
            </a:r>
          </a:p>
          <a:p>
            <a:endParaRPr lang="en-US" dirty="0" smtClean="0"/>
          </a:p>
        </p:txBody>
      </p:sp>
      <p:sp>
        <p:nvSpPr>
          <p:cNvPr id="14" name="TextBox 13"/>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3901711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“Trophy” = Feeding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6039316"/>
              </p:ext>
            </p:extLst>
          </p:nvPr>
        </p:nvGraphicFramePr>
        <p:xfrm>
          <a:off x="854110" y="2110150"/>
          <a:ext cx="7526216" cy="3959054"/>
        </p:xfrm>
        <a:graphic>
          <a:graphicData uri="http://schemas.openxmlformats.org/drawingml/2006/table">
            <a:tbl>
              <a:tblPr firstRow="1" bandRow="1">
                <a:tableStyleId>{5940675A-B579-460E-94D1-54222C63F5DA}</a:tableStyleId>
              </a:tblPr>
              <a:tblGrid>
                <a:gridCol w="2837292"/>
                <a:gridCol w="2307464"/>
                <a:gridCol w="2381460"/>
              </a:tblGrid>
              <a:tr h="470149">
                <a:tc rowSpan="2">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“photo-”</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“chemo-”</a:t>
                      </a:r>
                      <a:endParaRPr lang="en-US" sz="2400" dirty="0"/>
                    </a:p>
                  </a:txBody>
                  <a:tcPr>
                    <a:lnL w="12700" cap="flat" cmpd="sng" algn="ctr">
                      <a:solidFill>
                        <a:schemeClr val="tx1"/>
                      </a:solidFill>
                      <a:prstDash val="solid"/>
                      <a:round/>
                      <a:headEnd type="none" w="med" len="med"/>
                      <a:tailEnd type="none" w="med" len="med"/>
                    </a:lnL>
                  </a:tcPr>
                </a:tc>
              </a:tr>
              <a:tr h="785256">
                <a:tc vMerge="1">
                  <a:txBody>
                    <a:bodyPr/>
                    <a:lstStyle/>
                    <a:p>
                      <a:endParaRPr lang="en-US"/>
                    </a:p>
                  </a:txBody>
                  <a:tcPr/>
                </a:tc>
                <a:tc>
                  <a:txBody>
                    <a:bodyPr/>
                    <a:lstStyle/>
                    <a:p>
                      <a:pPr algn="ctr"/>
                      <a:r>
                        <a:rPr lang="en-US" b="1" dirty="0" smtClean="0"/>
                        <a:t>energy</a:t>
                      </a:r>
                      <a:r>
                        <a:rPr lang="en-US" baseline="0" dirty="0" smtClean="0"/>
                        <a:t> from light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energy</a:t>
                      </a:r>
                      <a:r>
                        <a:rPr lang="en-US" dirty="0" smtClean="0"/>
                        <a:t> from molecules (food)</a:t>
                      </a:r>
                      <a:endParaRPr lang="en-US" dirty="0"/>
                    </a:p>
                  </a:txBody>
                  <a:tcPr anchor="ctr">
                    <a:lnL w="12700" cap="flat" cmpd="sng" algn="ctr">
                      <a:solidFill>
                        <a:schemeClr val="tx1"/>
                      </a:solidFill>
                      <a:prstDash val="solid"/>
                      <a:round/>
                      <a:headEnd type="none" w="med" len="med"/>
                      <a:tailEnd type="none" w="med" len="med"/>
                    </a:lnL>
                  </a:tcPr>
                </a:tc>
              </a:tr>
              <a:tr h="470149">
                <a:tc>
                  <a:txBody>
                    <a:bodyPr/>
                    <a:lstStyle/>
                    <a:p>
                      <a:pPr algn="ctr"/>
                      <a:r>
                        <a:rPr lang="en-US" sz="2400" dirty="0" smtClean="0"/>
                        <a:t>“auto-”</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000" b="1" dirty="0" smtClean="0">
                          <a:solidFill>
                            <a:srgbClr val="00B050"/>
                          </a:solidFill>
                        </a:rPr>
                        <a:t>photoautotrophs</a:t>
                      </a:r>
                    </a:p>
                    <a:p>
                      <a:pPr algn="ctr"/>
                      <a:r>
                        <a:rPr lang="en-US" sz="2000" i="1" dirty="0" smtClean="0">
                          <a:solidFill>
                            <a:srgbClr val="00B050"/>
                          </a:solidFill>
                        </a:rPr>
                        <a:t>plants</a:t>
                      </a:r>
                    </a:p>
                    <a:p>
                      <a:pPr algn="ctr"/>
                      <a:r>
                        <a:rPr lang="en-US" sz="2000" i="1" dirty="0" smtClean="0">
                          <a:solidFill>
                            <a:srgbClr val="00B050"/>
                          </a:solidFill>
                        </a:rPr>
                        <a:t>algae</a:t>
                      </a:r>
                    </a:p>
                    <a:p>
                      <a:pPr algn="ctr"/>
                      <a:r>
                        <a:rPr lang="en-US" sz="2000" i="1" dirty="0" smtClean="0">
                          <a:solidFill>
                            <a:srgbClr val="00B050"/>
                          </a:solidFill>
                        </a:rPr>
                        <a:t>cyanobacteria</a:t>
                      </a:r>
                      <a:endParaRPr lang="en-US" sz="2000" i="1" dirty="0">
                        <a:solidFill>
                          <a:srgbClr val="00B05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r>
                        <a:rPr lang="en-US" sz="2000" b="1" dirty="0" smtClean="0">
                          <a:solidFill>
                            <a:srgbClr val="002060"/>
                          </a:solidFill>
                        </a:rPr>
                        <a:t>chemoautotrophs</a:t>
                      </a:r>
                    </a:p>
                    <a:p>
                      <a:pPr algn="ctr"/>
                      <a:r>
                        <a:rPr lang="en-US" sz="2000" b="0" i="1" dirty="0" smtClean="0">
                          <a:solidFill>
                            <a:srgbClr val="002060"/>
                          </a:solidFill>
                        </a:rPr>
                        <a:t>some bacteria and</a:t>
                      </a:r>
                      <a:r>
                        <a:rPr lang="en-US" sz="2000" b="0" i="1" baseline="0" dirty="0" smtClean="0">
                          <a:solidFill>
                            <a:srgbClr val="002060"/>
                          </a:solidFill>
                        </a:rPr>
                        <a:t> archaea</a:t>
                      </a:r>
                      <a:endParaRPr lang="en-US" sz="2000" b="0" i="1" dirty="0">
                        <a:solidFill>
                          <a:srgbClr val="002060"/>
                        </a:solidFill>
                      </a:endParaRPr>
                    </a:p>
                  </a:txBody>
                  <a:tcPr/>
                </a:tc>
              </a:tr>
              <a:tr h="877611">
                <a:tc>
                  <a:txBody>
                    <a:bodyPr/>
                    <a:lstStyle/>
                    <a:p>
                      <a:pPr algn="ctr"/>
                      <a:r>
                        <a:rPr lang="en-US" b="1" dirty="0" smtClean="0"/>
                        <a:t>carbon</a:t>
                      </a:r>
                      <a:r>
                        <a:rPr lang="en-US" dirty="0" smtClean="0"/>
                        <a:t> from carbon dioxide (CO</a:t>
                      </a:r>
                      <a:r>
                        <a:rPr lang="en-US" baseline="-25000" dirty="0" smtClean="0"/>
                        <a:t>2</a:t>
                      </a:r>
                      <a:r>
                        <a:rPr lang="en-US" baseline="0" dirty="0" smtClean="0"/>
                        <a:t>)</a:t>
                      </a:r>
                      <a:r>
                        <a:rPr lang="en-US" dirty="0" smtClean="0"/>
                        <a:t> gas</a:t>
                      </a:r>
                      <a:endParaRPr lang="en-US" dirty="0"/>
                    </a:p>
                  </a:txBody>
                  <a:tcPr anchor="ctr">
                    <a:lnT w="12700" cap="flat" cmpd="sng" algn="ctr">
                      <a:solidFill>
                        <a:schemeClr val="tx1"/>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r>
              <a:tr h="470149">
                <a:tc>
                  <a:txBody>
                    <a:bodyPr/>
                    <a:lstStyle/>
                    <a:p>
                      <a:pPr algn="ctr"/>
                      <a:r>
                        <a:rPr lang="en-US" sz="2400" dirty="0" smtClean="0"/>
                        <a:t>“hetero-”</a:t>
                      </a:r>
                      <a:endParaRPr lang="en-US" sz="2400" dirty="0"/>
                    </a:p>
                  </a:txBody>
                  <a:tcPr/>
                </a:tc>
                <a:tc rowSpan="2">
                  <a:txBody>
                    <a:bodyPr/>
                    <a:lstStyle/>
                    <a:p>
                      <a:pPr algn="ctr"/>
                      <a:r>
                        <a:rPr lang="en-US" sz="2000" b="1" dirty="0" smtClean="0">
                          <a:solidFill>
                            <a:srgbClr val="00B050"/>
                          </a:solidFill>
                        </a:rPr>
                        <a:t>photoheterotrophs</a:t>
                      </a:r>
                    </a:p>
                    <a:p>
                      <a:pPr algn="ctr"/>
                      <a:r>
                        <a:rPr lang="en-US" sz="2000" b="0" i="1" dirty="0" smtClean="0">
                          <a:solidFill>
                            <a:srgbClr val="00B050"/>
                          </a:solidFill>
                        </a:rPr>
                        <a:t>some types of bacteria</a:t>
                      </a:r>
                    </a:p>
                    <a:p>
                      <a:pPr algn="ctr"/>
                      <a:endParaRPr lang="en-US" sz="2000" b="0" dirty="0">
                        <a:solidFill>
                          <a:srgbClr val="00B050"/>
                        </a:solidFill>
                      </a:endParaRPr>
                    </a:p>
                  </a:txBody>
                  <a:tcPr/>
                </a:tc>
                <a:tc rowSpan="2">
                  <a:txBody>
                    <a:bodyPr/>
                    <a:lstStyle/>
                    <a:p>
                      <a:pPr algn="ctr"/>
                      <a:r>
                        <a:rPr lang="en-US" sz="2000" b="1" dirty="0" smtClean="0">
                          <a:solidFill>
                            <a:srgbClr val="002060"/>
                          </a:solidFill>
                        </a:rPr>
                        <a:t>chemoheterotrophs</a:t>
                      </a:r>
                    </a:p>
                    <a:p>
                      <a:pPr algn="ctr"/>
                      <a:r>
                        <a:rPr lang="en-US" sz="2000" b="0" i="1" dirty="0" smtClean="0">
                          <a:solidFill>
                            <a:srgbClr val="002060"/>
                          </a:solidFill>
                        </a:rPr>
                        <a:t>animals, fungi</a:t>
                      </a:r>
                    </a:p>
                    <a:p>
                      <a:pPr algn="ctr"/>
                      <a:r>
                        <a:rPr lang="en-US" sz="2000" b="0" i="1" dirty="0" smtClean="0">
                          <a:solidFill>
                            <a:srgbClr val="002060"/>
                          </a:solidFill>
                        </a:rPr>
                        <a:t>some protists</a:t>
                      </a:r>
                    </a:p>
                    <a:p>
                      <a:pPr algn="ctr"/>
                      <a:r>
                        <a:rPr lang="en-US" sz="2000" b="0" i="1" dirty="0" smtClean="0">
                          <a:solidFill>
                            <a:srgbClr val="002060"/>
                          </a:solidFill>
                        </a:rPr>
                        <a:t>some prokaryotes</a:t>
                      </a:r>
                      <a:endParaRPr lang="en-US" sz="2000" b="0" i="1" dirty="0">
                        <a:solidFill>
                          <a:srgbClr val="002060"/>
                        </a:solidFill>
                      </a:endParaRPr>
                    </a:p>
                  </a:txBody>
                  <a:tcPr/>
                </a:tc>
              </a:tr>
              <a:tr h="885740">
                <a:tc>
                  <a:txBody>
                    <a:bodyPr/>
                    <a:lstStyle/>
                    <a:p>
                      <a:pPr algn="ctr"/>
                      <a:r>
                        <a:rPr lang="en-US" b="1" dirty="0" smtClean="0"/>
                        <a:t>carbon</a:t>
                      </a:r>
                      <a:r>
                        <a:rPr lang="en-US" dirty="0" smtClean="0"/>
                        <a:t> from </a:t>
                      </a:r>
                      <a:r>
                        <a:rPr lang="en-US" smtClean="0"/>
                        <a:t>solid molecules </a:t>
                      </a:r>
                      <a:r>
                        <a:rPr lang="en-US" dirty="0" smtClean="0"/>
                        <a:t>(food)</a:t>
                      </a:r>
                      <a:endParaRPr lang="en-US" dirty="0"/>
                    </a:p>
                  </a:txBody>
                  <a:tcPr anchor="ctr"/>
                </a:tc>
                <a:tc vMerge="1">
                  <a:txBody>
                    <a:bodyPr/>
                    <a:lstStyle/>
                    <a:p>
                      <a:endParaRPr lang="en-US"/>
                    </a:p>
                  </a:txBody>
                  <a:tcPr/>
                </a:tc>
                <a:tc vMerge="1">
                  <a:txBody>
                    <a:bodyPr/>
                    <a:lstStyle/>
                    <a:p>
                      <a:endParaRPr lang="en-US"/>
                    </a:p>
                  </a:txBody>
                  <a:tcPr/>
                </a:tc>
              </a:tr>
            </a:tbl>
          </a:graphicData>
        </a:graphic>
      </p:graphicFrame>
      <p:sp>
        <p:nvSpPr>
          <p:cNvPr id="8" name="TextBox 7"/>
          <p:cNvSpPr txBox="1"/>
          <p:nvPr/>
        </p:nvSpPr>
        <p:spPr>
          <a:xfrm>
            <a:off x="1127091" y="2913740"/>
            <a:ext cx="2170444" cy="461665"/>
          </a:xfrm>
          <a:prstGeom prst="rect">
            <a:avLst/>
          </a:prstGeom>
          <a:noFill/>
        </p:spPr>
        <p:txBody>
          <a:bodyPr wrap="square" rtlCol="0">
            <a:spAutoFit/>
          </a:bodyPr>
          <a:lstStyle/>
          <a:p>
            <a:pPr algn="ctr"/>
            <a:r>
              <a:rPr lang="en-US" sz="2400" b="1" dirty="0" smtClean="0">
                <a:solidFill>
                  <a:srgbClr val="C00000"/>
                </a:solidFill>
              </a:rPr>
              <a:t>carbon source</a:t>
            </a:r>
            <a:endParaRPr lang="en-US" sz="2400" b="1" dirty="0">
              <a:solidFill>
                <a:srgbClr val="C00000"/>
              </a:solidFill>
            </a:endParaRPr>
          </a:p>
        </p:txBody>
      </p:sp>
      <p:sp>
        <p:nvSpPr>
          <p:cNvPr id="9" name="TextBox 8"/>
          <p:cNvSpPr txBox="1"/>
          <p:nvPr/>
        </p:nvSpPr>
        <p:spPr>
          <a:xfrm>
            <a:off x="4885173" y="1648487"/>
            <a:ext cx="2170444" cy="461665"/>
          </a:xfrm>
          <a:prstGeom prst="rect">
            <a:avLst/>
          </a:prstGeom>
          <a:noFill/>
        </p:spPr>
        <p:txBody>
          <a:bodyPr wrap="square" rtlCol="0">
            <a:spAutoFit/>
          </a:bodyPr>
          <a:lstStyle/>
          <a:p>
            <a:pPr algn="ctr"/>
            <a:r>
              <a:rPr lang="en-US" sz="2400" b="1" dirty="0" smtClean="0">
                <a:solidFill>
                  <a:srgbClr val="C00000"/>
                </a:solidFill>
              </a:rPr>
              <a:t>energy source</a:t>
            </a:r>
            <a:endParaRPr lang="en-US" sz="2400" b="1" dirty="0">
              <a:solidFill>
                <a:srgbClr val="C00000"/>
              </a:solidFill>
            </a:endParaRPr>
          </a:p>
        </p:txBody>
      </p:sp>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81025"/>
            <a:ext cx="7309521" cy="525371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5722" y="6439024"/>
            <a:ext cx="2719014" cy="215444"/>
          </a:xfrm>
          <a:prstGeom prst="rect">
            <a:avLst/>
          </a:prstGeom>
          <a:noFill/>
        </p:spPr>
        <p:txBody>
          <a:bodyPr wrap="none" rtlCol="0">
            <a:spAutoFit/>
          </a:bodyPr>
          <a:lstStyle/>
          <a:p>
            <a:r>
              <a:rPr lang="en-US" sz="800" dirty="0" smtClean="0"/>
              <a:t>Caption: </a:t>
            </a:r>
            <a:r>
              <a:rPr lang="en-US" sz="800" dirty="0" smtClean="0">
                <a:hlinkClick r:id="rId3"/>
              </a:rPr>
              <a:t>Ecological Pyramid </a:t>
            </a:r>
            <a:r>
              <a:rPr lang="en-US" sz="800" dirty="0" smtClean="0"/>
              <a:t>(c) </a:t>
            </a:r>
            <a:r>
              <a:rPr lang="en-US" sz="800" dirty="0" err="1" smtClean="0"/>
              <a:t>Swiggity</a:t>
            </a:r>
            <a:r>
              <a:rPr lang="en-US" sz="800" dirty="0" smtClean="0"/>
              <a:t> Swag,</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398274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8346" y="2142912"/>
            <a:ext cx="3886200" cy="242887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642028" y="1400623"/>
            <a:ext cx="3886200" cy="4351338"/>
          </a:xfrm>
        </p:spPr>
        <p:txBody>
          <a:bodyPr>
            <a:normAutofit fontScale="92500"/>
          </a:bodyPr>
          <a:lstStyle/>
          <a:p>
            <a:r>
              <a:rPr lang="en-US" dirty="0" smtClean="0"/>
              <a:t>The ultimate source of energy for Earth is the Sun</a:t>
            </a:r>
          </a:p>
          <a:p>
            <a:r>
              <a:rPr lang="en-US" dirty="0" smtClean="0"/>
              <a:t>However, living organisms are not able to use the energy from the Sun directly, the energy must be transformed</a:t>
            </a:r>
          </a:p>
          <a:p>
            <a:r>
              <a:rPr lang="en-US" dirty="0" smtClean="0"/>
              <a:t>This happens through the process of photosynthesis</a:t>
            </a:r>
            <a:endParaRPr lang="en-US" dirty="0"/>
          </a:p>
        </p:txBody>
      </p:sp>
      <p:sp>
        <p:nvSpPr>
          <p:cNvPr id="6" name="TextBox 5"/>
          <p:cNvSpPr txBox="1"/>
          <p:nvPr/>
        </p:nvSpPr>
        <p:spPr>
          <a:xfrm>
            <a:off x="435722" y="6439024"/>
            <a:ext cx="3898824" cy="215444"/>
          </a:xfrm>
          <a:prstGeom prst="rect">
            <a:avLst/>
          </a:prstGeom>
          <a:noFill/>
        </p:spPr>
        <p:txBody>
          <a:bodyPr wrap="none" rtlCol="0">
            <a:spAutoFit/>
          </a:bodyPr>
          <a:lstStyle/>
          <a:p>
            <a:r>
              <a:rPr lang="en-US" sz="800" dirty="0" smtClean="0"/>
              <a:t>Caption: </a:t>
            </a:r>
            <a:r>
              <a:rPr lang="en-US" sz="800" b="1" dirty="0" smtClean="0">
                <a:hlinkClick r:id="rId3"/>
              </a:rPr>
              <a:t>Magnificent CME Erupts on the Sun with Earth to Scale </a:t>
            </a:r>
            <a:r>
              <a:rPr lang="en-US" sz="800" dirty="0" smtClean="0"/>
              <a:t>(c) NASA,</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05201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2949"/>
            <a:ext cx="7886700" cy="1969477"/>
          </a:xfrm>
        </p:spPr>
        <p:txBody>
          <a:bodyPr>
            <a:normAutofit/>
          </a:bodyPr>
          <a:lstStyle/>
          <a:p>
            <a:pPr marL="0" indent="0" algn="ctr">
              <a:buNone/>
            </a:pPr>
            <a:r>
              <a:rPr lang="en-US" sz="3200" dirty="0" smtClean="0"/>
              <a:t>Photosynthesis is the only process that can capture energy that originates in outer space and convert it into energy stored as chemical compounds (food).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601" y="2781837"/>
            <a:ext cx="2310505" cy="32036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66601" y="6310235"/>
            <a:ext cx="2250937" cy="215444"/>
          </a:xfrm>
          <a:prstGeom prst="rect">
            <a:avLst/>
          </a:prstGeom>
          <a:noFill/>
        </p:spPr>
        <p:txBody>
          <a:bodyPr wrap="none" rtlCol="0">
            <a:spAutoFit/>
          </a:bodyPr>
          <a:lstStyle/>
          <a:p>
            <a:r>
              <a:rPr lang="en-US" sz="800" dirty="0" smtClean="0"/>
              <a:t>Caption: </a:t>
            </a:r>
            <a:r>
              <a:rPr lang="en-US" sz="800" dirty="0" smtClean="0">
                <a:hlinkClick r:id="rId3"/>
              </a:rPr>
              <a:t>Photosynthesis</a:t>
            </a:r>
            <a:r>
              <a:rPr lang="en-US" sz="800" dirty="0" smtClean="0"/>
              <a:t> (c) At09kg</a:t>
            </a:r>
            <a:r>
              <a:rPr lang="en-US" sz="800" dirty="0"/>
              <a:t> </a:t>
            </a:r>
            <a:r>
              <a:rPr lang="en-US" sz="800" u="sng" dirty="0">
                <a:hlinkClick r:id="rId4"/>
              </a:rPr>
              <a:t>Public domain</a:t>
            </a:r>
            <a:endParaRPr lang="en-US" sz="800" dirty="0"/>
          </a:p>
        </p:txBody>
      </p:sp>
      <p:cxnSp>
        <p:nvCxnSpPr>
          <p:cNvPr id="8" name="Straight Arrow Connector 7"/>
          <p:cNvCxnSpPr/>
          <p:nvPr/>
        </p:nvCxnSpPr>
        <p:spPr>
          <a:xfrm flipV="1">
            <a:off x="2730321" y="4893972"/>
            <a:ext cx="2485623" cy="5151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06096" y="4057346"/>
            <a:ext cx="3404650" cy="1754326"/>
          </a:xfrm>
          <a:prstGeom prst="rect">
            <a:avLst/>
          </a:prstGeom>
          <a:noFill/>
        </p:spPr>
        <p:txBody>
          <a:bodyPr wrap="none" rtlCol="0">
            <a:spAutoFit/>
          </a:bodyPr>
          <a:lstStyle/>
          <a:p>
            <a:r>
              <a:rPr lang="en-US" dirty="0" smtClean="0"/>
              <a:t>During photosynthesis, the energy</a:t>
            </a:r>
          </a:p>
          <a:p>
            <a:r>
              <a:rPr lang="en-US" dirty="0"/>
              <a:t>f</a:t>
            </a:r>
            <a:r>
              <a:rPr lang="en-US" dirty="0" smtClean="0"/>
              <a:t>rom the sun</a:t>
            </a:r>
          </a:p>
          <a:p>
            <a:r>
              <a:rPr lang="en-US" dirty="0"/>
              <a:t>i</a:t>
            </a:r>
            <a:r>
              <a:rPr lang="en-US" dirty="0" smtClean="0"/>
              <a:t>s converted and captured in the </a:t>
            </a:r>
          </a:p>
          <a:p>
            <a:r>
              <a:rPr lang="en-US" dirty="0"/>
              <a:t>b</a:t>
            </a:r>
            <a:r>
              <a:rPr lang="en-US" dirty="0" smtClean="0"/>
              <a:t>onds of carbs which are now in </a:t>
            </a:r>
          </a:p>
          <a:p>
            <a:r>
              <a:rPr lang="en-US" dirty="0"/>
              <a:t>t</a:t>
            </a:r>
            <a:r>
              <a:rPr lang="en-US" dirty="0" smtClean="0"/>
              <a:t>he plant, that energy then makes</a:t>
            </a:r>
          </a:p>
          <a:p>
            <a:r>
              <a:rPr lang="en-US" dirty="0"/>
              <a:t>i</a:t>
            </a:r>
            <a:r>
              <a:rPr lang="en-US" dirty="0" smtClean="0"/>
              <a:t>t’s way up the food chain </a:t>
            </a:r>
            <a:endParaRPr lang="en-US" dirty="0"/>
          </a:p>
        </p:txBody>
      </p:sp>
    </p:spTree>
    <p:extLst>
      <p:ext uri="{BB962C8B-B14F-4D97-AF65-F5344CB8AC3E}">
        <p14:creationId xmlns:p14="http://schemas.microsoft.com/office/powerpoint/2010/main" val="21274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466" y="194304"/>
            <a:ext cx="8098971" cy="1325563"/>
          </a:xfrm>
        </p:spPr>
        <p:txBody>
          <a:bodyPr/>
          <a:lstStyle/>
          <a:p>
            <a:r>
              <a:rPr lang="en-US" dirty="0" smtClean="0"/>
              <a:t>Photosynthesis: Global Distribution</a:t>
            </a:r>
            <a:endParaRPr lang="en-US" dirty="0"/>
          </a:p>
        </p:txBody>
      </p:sp>
      <p:sp>
        <p:nvSpPr>
          <p:cNvPr id="5" name="Content Placeholder 4"/>
          <p:cNvSpPr>
            <a:spLocks noGrp="1"/>
          </p:cNvSpPr>
          <p:nvPr>
            <p:ph sz="half" idx="1"/>
          </p:nvPr>
        </p:nvSpPr>
        <p:spPr>
          <a:xfrm>
            <a:off x="1678075" y="5449687"/>
            <a:ext cx="5993214" cy="620225"/>
          </a:xfrm>
        </p:spPr>
        <p:txBody>
          <a:bodyPr>
            <a:normAutofit fontScale="77500" lnSpcReduction="20000"/>
          </a:bodyPr>
          <a:lstStyle/>
          <a:p>
            <a:pPr marL="0" indent="0" algn="ctr">
              <a:buNone/>
            </a:pPr>
            <a:r>
              <a:rPr lang="en-US" dirty="0" smtClean="0"/>
              <a:t>Where do you think majority of photosynthesis occurs? – on the surface of the ocean or land?</a:t>
            </a:r>
            <a:endParaRPr lang="en-US" dirty="0"/>
          </a:p>
        </p:txBody>
      </p:sp>
      <p:pic>
        <p:nvPicPr>
          <p:cNvPr id="7" name="Picture Placeholder 1" descr="Figure_08_00_0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3" t="-2383" r="311" b="2383"/>
          <a:stretch/>
        </p:blipFill>
        <p:spPr>
          <a:xfrm>
            <a:off x="1678075" y="1109081"/>
            <a:ext cx="5859591" cy="3866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Photosynthesis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a series of chemical reactions</a:t>
            </a:r>
          </a:p>
          <a:p>
            <a:r>
              <a:rPr lang="en-US" dirty="0" smtClean="0"/>
              <a:t>results in production of food</a:t>
            </a:r>
          </a:p>
          <a:p>
            <a:r>
              <a:rPr lang="en-US" dirty="0" smtClean="0"/>
              <a:t>consumes carbon dioxide </a:t>
            </a:r>
          </a:p>
          <a:p>
            <a:r>
              <a:rPr lang="en-US" dirty="0"/>
              <a:t>r</a:t>
            </a:r>
            <a:r>
              <a:rPr lang="en-US" dirty="0" smtClean="0"/>
              <a:t>eleases oxygen </a:t>
            </a:r>
          </a:p>
          <a:p>
            <a:r>
              <a:rPr lang="en-US" dirty="0" smtClean="0"/>
              <a:t>occurs in plants, some bacteria, and some </a:t>
            </a:r>
            <a:r>
              <a:rPr lang="en-US" dirty="0" err="1" smtClean="0"/>
              <a:t>protists</a:t>
            </a:r>
            <a:r>
              <a:rPr lang="en-US" dirty="0" smtClean="0"/>
              <a:t> (algae)</a:t>
            </a:r>
            <a:endParaRPr lang="en-US" dirty="0"/>
          </a:p>
        </p:txBody>
      </p:sp>
      <p:pic>
        <p:nvPicPr>
          <p:cNvPr id="7" name="Picture Placeholder 1" descr="Figure_08_01_0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1" r="67599" b="60247"/>
          <a:stretch/>
        </p:blipFill>
        <p:spPr>
          <a:xfrm rot="16200000">
            <a:off x="4472056" y="2047921"/>
            <a:ext cx="4064106" cy="271236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67348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3122</TotalTime>
  <Words>932</Words>
  <Application>Microsoft Office PowerPoint</Application>
  <PresentationFormat>On-screen Show (4:3)</PresentationFormat>
  <Paragraphs>137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Comic Sans MS</vt:lpstr>
      <vt:lpstr>Office Theme</vt:lpstr>
      <vt:lpstr>Chapter 8  Photosyntehsis</vt:lpstr>
      <vt:lpstr>PowerPoint Presentation</vt:lpstr>
      <vt:lpstr>Photosynthesis Powers Ecosystems*</vt:lpstr>
      <vt:lpstr>“Trophy” = Feeding</vt:lpstr>
      <vt:lpstr>PowerPoint Presentation</vt:lpstr>
      <vt:lpstr>PowerPoint Presentation</vt:lpstr>
      <vt:lpstr>PowerPoint Presentation</vt:lpstr>
      <vt:lpstr>Photosynthesis: Global Distribution</vt:lpstr>
      <vt:lpstr>Photosynthesis</vt:lpstr>
      <vt:lpstr>PowerPoint Presentation</vt:lpstr>
      <vt:lpstr>Photosynthesis Locations</vt:lpstr>
      <vt:lpstr>Plant Leaf Structure</vt:lpstr>
      <vt:lpstr>Chloroplasts</vt:lpstr>
      <vt:lpstr>Photosynthesis Has Two Stages</vt:lpstr>
      <vt:lpstr>Visible Light</vt:lpstr>
      <vt:lpstr>The Electromagnetic Spectrum</vt:lpstr>
      <vt:lpstr>Absorption of Light</vt:lpstr>
      <vt:lpstr>Accessory pigments   These pigments are found in lesser amounts in the leaf  Might be more concentrated in other parts of the plant or become more visible at certain times of year</vt:lpstr>
      <vt:lpstr>PowerPoint Presentation</vt:lpstr>
      <vt:lpstr>The Light-Dependent Reactions</vt:lpstr>
      <vt:lpstr>Photosystems are Light-Harvesting Complexes</vt:lpstr>
      <vt:lpstr>PowerPoint Presentation</vt:lpstr>
      <vt:lpstr>Electron Capture</vt:lpstr>
      <vt:lpstr>PowerPoint Presentation</vt:lpstr>
      <vt:lpstr>The Light-Independent Reactions</vt:lpstr>
      <vt:lpstr>The Calvin Cycle Has Three Parts</vt:lpstr>
      <vt:lpstr>PowerPoint Presentation</vt:lpstr>
      <vt:lpstr>PowerPoint Presentation</vt:lpstr>
      <vt:lpstr>PowerPoint Presentation</vt:lpstr>
      <vt:lpstr>PowerPoint Presentation</vt:lpstr>
      <vt:lpstr>Recall: Photosynthesis Has Two Stages</vt:lpstr>
      <vt:lpstr>PowerPoint Presentation</vt:lpstr>
      <vt:lpstr>Chloroplasts and Mitochondria</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Jennifer Capers</cp:lastModifiedBy>
  <cp:revision>58</cp:revision>
  <dcterms:created xsi:type="dcterms:W3CDTF">2016-05-25T20:39:40Z</dcterms:created>
  <dcterms:modified xsi:type="dcterms:W3CDTF">2018-02-01T14:05:55Z</dcterms:modified>
</cp:coreProperties>
</file>