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3" r:id="rId3"/>
    <p:sldId id="323" r:id="rId4"/>
    <p:sldId id="324" r:id="rId5"/>
    <p:sldId id="329" r:id="rId6"/>
    <p:sldId id="326" r:id="rId7"/>
    <p:sldId id="330" r:id="rId8"/>
    <p:sldId id="327" r:id="rId9"/>
    <p:sldId id="319" r:id="rId10"/>
    <p:sldId id="331" r:id="rId11"/>
    <p:sldId id="333" r:id="rId12"/>
    <p:sldId id="320" r:id="rId13"/>
    <p:sldId id="334" r:id="rId14"/>
    <p:sldId id="284" r:id="rId15"/>
    <p:sldId id="335" r:id="rId16"/>
    <p:sldId id="337" r:id="rId17"/>
    <p:sldId id="338" r:id="rId18"/>
    <p:sldId id="304" r:id="rId19"/>
    <p:sldId id="339" r:id="rId20"/>
    <p:sldId id="340" r:id="rId21"/>
    <p:sldId id="341" r:id="rId22"/>
    <p:sldId id="306" r:id="rId23"/>
    <p:sldId id="342" r:id="rId24"/>
    <p:sldId id="307" r:id="rId25"/>
    <p:sldId id="343" r:id="rId26"/>
    <p:sldId id="308" r:id="rId27"/>
    <p:sldId id="344" r:id="rId28"/>
    <p:sldId id="309" r:id="rId29"/>
    <p:sldId id="310" r:id="rId30"/>
    <p:sldId id="345" r:id="rId31"/>
    <p:sldId id="346" r:id="rId32"/>
    <p:sldId id="312" r:id="rId33"/>
    <p:sldId id="347" r:id="rId34"/>
    <p:sldId id="349" r:id="rId35"/>
    <p:sldId id="350" r:id="rId36"/>
    <p:sldId id="321" r:id="rId37"/>
    <p:sldId id="351" r:id="rId38"/>
    <p:sldId id="314" r:id="rId39"/>
    <p:sldId id="353" r:id="rId40"/>
    <p:sldId id="357" r:id="rId41"/>
    <p:sldId id="354" r:id="rId42"/>
    <p:sldId id="358" r:id="rId43"/>
    <p:sldId id="356" r:id="rId44"/>
    <p:sldId id="355" r:id="rId45"/>
    <p:sldId id="273" r:id="rId46"/>
    <p:sldId id="317" r:id="rId47"/>
    <p:sldId id="286" r:id="rId48"/>
    <p:sldId id="31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D5FF"/>
    <a:srgbClr val="FFDE0D"/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5185" autoAdjust="0"/>
  </p:normalViewPr>
  <p:slideViewPr>
    <p:cSldViewPr snapToGrid="0" snapToObjects="1">
      <p:cViewPr varScale="1">
        <p:scale>
          <a:sx n="74" d="100"/>
          <a:sy n="74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D5FA1-3CAD-BA43-954D-D0C5F84195BD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FF61-B5D3-4843-93D7-3A81A20BB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4A0357-9887-8240-80F6-1D2687F1778F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FF61-B5D3-4843-93D7-3A81A20BBA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6290-4FCC-E343-A58B-70AA32B1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  <p:sldLayoutId id="214748392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166DKxYi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Blausen_0818_Sodium-PotassiumPump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88665" y="1217379"/>
            <a:ext cx="4374230" cy="3142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cap="none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lang="en-US" sz="40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Chapter 5 </a:t>
            </a:r>
          </a:p>
          <a:p>
            <a:pPr algn="r"/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Structure and Function of Plasma </a:t>
            </a:r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Membranes</a:t>
            </a:r>
          </a:p>
          <a:p>
            <a:pPr algn="r"/>
            <a:endParaRPr lang="en-US" sz="3200" b="1" cap="none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r"/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Gen Bio I</a:t>
            </a:r>
          </a:p>
          <a:p>
            <a:pPr algn="r"/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Dr. Capers</a:t>
            </a:r>
            <a:endParaRPr lang="en-US" sz="3200" b="1" cap="none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r"/>
            <a:endParaRPr lang="en-US" sz="1600" cap="none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 descr="IRSC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" y="212124"/>
            <a:ext cx="2399016" cy="201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mitochondr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654061" y="2788526"/>
            <a:ext cx="3907408" cy="27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4061" y="559226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Mitochondria, Mammalian Lung - TEM</a:t>
            </a:r>
            <a:r>
              <a:rPr lang="en-US" sz="800" dirty="0" smtClean="0">
                <a:latin typeface="Comic Sans MS"/>
                <a:cs typeface="Comic Sans MS"/>
              </a:rPr>
              <a:t> (c)Louisa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Howard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990366" y="6182821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889"/>
            <a:ext cx="8229600" cy="7444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83488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Comic Sans MS"/>
                <a:cs typeface="Comic Sans MS"/>
              </a:rPr>
              <a:t>Various functions: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Transporters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Enzymes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Cell</a:t>
            </a:r>
            <a:r>
              <a:rPr lang="en-US" sz="2400" dirty="0">
                <a:latin typeface="Comic Sans MS"/>
                <a:cs typeface="Comic Sans MS"/>
              </a:rPr>
              <a:t>-surface </a:t>
            </a:r>
            <a:r>
              <a:rPr lang="en-US" sz="2400" dirty="0" smtClean="0">
                <a:latin typeface="Comic Sans MS"/>
                <a:cs typeface="Comic Sans MS"/>
              </a:rPr>
              <a:t>receptors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Cell</a:t>
            </a:r>
            <a:r>
              <a:rPr lang="en-US" sz="2400" dirty="0">
                <a:latin typeface="Comic Sans MS"/>
                <a:cs typeface="Comic Sans MS"/>
              </a:rPr>
              <a:t>-surface identity </a:t>
            </a:r>
            <a:r>
              <a:rPr lang="en-US" sz="2400" dirty="0" smtClean="0">
                <a:latin typeface="Comic Sans MS"/>
                <a:cs typeface="Comic Sans MS"/>
              </a:rPr>
              <a:t>markers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Cell</a:t>
            </a:r>
            <a:r>
              <a:rPr lang="en-US" sz="2400" dirty="0">
                <a:latin typeface="Comic Sans MS"/>
                <a:cs typeface="Comic Sans MS"/>
              </a:rPr>
              <a:t>-to-cell adhesion </a:t>
            </a:r>
            <a:r>
              <a:rPr lang="en-US" sz="2400" dirty="0" smtClean="0">
                <a:latin typeface="Comic Sans MS"/>
                <a:cs typeface="Comic Sans MS"/>
              </a:rPr>
              <a:t>proteins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Attachments </a:t>
            </a:r>
            <a:r>
              <a:rPr lang="en-US" sz="2400" dirty="0">
                <a:latin typeface="Comic Sans MS"/>
                <a:cs typeface="Comic Sans MS"/>
              </a:rPr>
              <a:t>to the cytoskeleton</a:t>
            </a:r>
          </a:p>
          <a:p>
            <a:pPr eaLnBrk="1" hangingPunct="1"/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1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802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Comic Sans MS"/>
                <a:ea typeface="+mn-ea"/>
                <a:cs typeface="Comic Sans MS"/>
              </a:rPr>
              <a:t>Diverse functions arise from the diverse structures of membrane proteins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Peripheral proteins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3000" dirty="0" smtClean="0">
                <a:latin typeface="Comic Sans MS"/>
                <a:ea typeface="+mn-ea"/>
                <a:cs typeface="Comic Sans MS"/>
              </a:rPr>
              <a:t>Anchoring molecules attach membrane protein to surface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404"/>
            <a:ext cx="8229600" cy="7444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pic>
        <p:nvPicPr>
          <p:cNvPr id="8" name="Picture 7" descr="2000px-Monotopic_membrane_protein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2"/>
          <a:stretch/>
        </p:blipFill>
        <p:spPr>
          <a:xfrm>
            <a:off x="1973773" y="4399292"/>
            <a:ext cx="6864206" cy="215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72501" y="4941739"/>
            <a:ext cx="1164660" cy="3977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120" y="5538418"/>
            <a:ext cx="137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Different peripheral proteins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2321" y="6539115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err="1" smtClean="0">
                <a:latin typeface="Comic Sans MS"/>
                <a:cs typeface="Comic Sans MS"/>
              </a:rPr>
              <a:t>Monotopic</a:t>
            </a:r>
            <a:r>
              <a:rPr lang="en-US" sz="1100" u="sng" dirty="0" smtClean="0">
                <a:latin typeface="Comic Sans MS"/>
                <a:cs typeface="Comic Sans MS"/>
              </a:rPr>
              <a:t> Membrane Protein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Foobar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5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5_01_07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3" b="-6013"/>
          <a:stretch>
            <a:fillRect/>
          </a:stretch>
        </p:blipFill>
        <p:spPr>
          <a:xfrm>
            <a:off x="603457" y="998315"/>
            <a:ext cx="4032250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05042" y="124873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HIV binds to the CD4 receptor, a glycoprotein on the surfaces of T cells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52" y="5947427"/>
            <a:ext cx="7311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redit</a:t>
            </a:r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NIH, 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NIAID</a:t>
            </a:r>
            <a:endParaRPr lang="en-US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31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32796"/>
            <a:ext cx="8610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Integral membrane proteins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Span the lipid bilayer (</a:t>
            </a:r>
            <a:r>
              <a:rPr lang="en-US" sz="2800" b="1" dirty="0" err="1">
                <a:latin typeface="Comic Sans MS"/>
                <a:cs typeface="Comic Sans MS"/>
              </a:rPr>
              <a:t>transmembrane</a:t>
            </a:r>
            <a:r>
              <a:rPr lang="en-US" sz="2800" b="1" dirty="0">
                <a:latin typeface="Comic Sans MS"/>
                <a:cs typeface="Comic Sans MS"/>
              </a:rPr>
              <a:t> proteins</a:t>
            </a:r>
            <a:r>
              <a:rPr lang="en-US" sz="2800" dirty="0">
                <a:latin typeface="Comic Sans MS"/>
                <a:cs typeface="Comic Sans MS"/>
              </a:rPr>
              <a:t>)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regions of protein </a:t>
            </a: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within interior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bilayer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Polar </a:t>
            </a: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regions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of the protein protrude from both sides of the bilayer</a:t>
            </a:r>
          </a:p>
          <a:p>
            <a:pPr marL="0" indent="0" eaLnBrk="1" hangingPunct="1"/>
            <a:r>
              <a:rPr lang="en-US" sz="2800" b="1" dirty="0" err="1">
                <a:latin typeface="Comic Sans MS"/>
                <a:cs typeface="Comic Sans MS"/>
              </a:rPr>
              <a:t>Transmembrane</a:t>
            </a:r>
            <a:r>
              <a:rPr lang="en-US" sz="2800" b="1" dirty="0">
                <a:latin typeface="Comic Sans MS"/>
                <a:cs typeface="Comic Sans MS"/>
              </a:rPr>
              <a:t> domain</a:t>
            </a:r>
          </a:p>
          <a:p>
            <a:pPr lvl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Spans the lipid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bilayer</a:t>
            </a: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Hydrophobic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amino acids arranged in </a:t>
            </a:r>
            <a:r>
              <a:rPr lang="el-GR" sz="2400" dirty="0">
                <a:solidFill>
                  <a:schemeClr val="tx1"/>
                </a:solidFill>
                <a:latin typeface="Comic Sans MS"/>
                <a:cs typeface="Comic Sans MS"/>
              </a:rPr>
              <a:t>α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helices</a:t>
            </a:r>
          </a:p>
          <a:p>
            <a:pPr lvl="1" eaLnBrk="1" hangingPunct="1"/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103"/>
            <a:ext cx="8229600" cy="7750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3955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4" y="5430063"/>
            <a:ext cx="8062912" cy="1179664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Integral </a:t>
            </a:r>
            <a:r>
              <a:rPr lang="en-US" dirty="0" smtClean="0">
                <a:latin typeface="Comic Sans MS"/>
                <a:cs typeface="Comic Sans MS"/>
              </a:rPr>
              <a:t>membrane </a:t>
            </a:r>
            <a:r>
              <a:rPr lang="en-US" dirty="0">
                <a:latin typeface="Comic Sans MS"/>
                <a:cs typeface="Comic Sans MS"/>
              </a:rPr>
              <a:t>proteins may have one or more alpha-helices that span </a:t>
            </a:r>
            <a:r>
              <a:rPr lang="en-US" dirty="0" smtClean="0">
                <a:latin typeface="Comic Sans MS"/>
                <a:cs typeface="Comic Sans MS"/>
              </a:rPr>
              <a:t>the membrane </a:t>
            </a:r>
            <a:r>
              <a:rPr lang="en-US" dirty="0">
                <a:latin typeface="Comic Sans MS"/>
                <a:cs typeface="Comic Sans MS"/>
              </a:rPr>
              <a:t>(examples 1 and 2), or they may have beta-sheets that span the membrane (example 3)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</p:txBody>
      </p:sp>
      <p:pic>
        <p:nvPicPr>
          <p:cNvPr id="9" name="Picture Placeholder 8" descr="Figure_05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4" r="-23894"/>
          <a:stretch>
            <a:fillRect/>
          </a:stretch>
        </p:blipFill>
        <p:spPr>
          <a:xfrm>
            <a:off x="540544" y="112238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9927" y="4600509"/>
            <a:ext cx="60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“</a:t>
            </a:r>
            <a:r>
              <a:rPr lang="en-US" sz="800" dirty="0" err="1">
                <a:latin typeface="Comic Sans MS"/>
                <a:cs typeface="Comic Sans MS"/>
              </a:rPr>
              <a:t>Foobar</a:t>
            </a:r>
            <a:r>
              <a:rPr lang="en-US" sz="8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431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612907" y="609393"/>
            <a:ext cx="8042355" cy="592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Proteins need only a single </a:t>
            </a:r>
            <a:r>
              <a:rPr lang="en-US" sz="2800" b="1" dirty="0" err="1" smtClean="0">
                <a:latin typeface="Comic Sans MS"/>
                <a:cs typeface="Comic Sans MS"/>
              </a:rPr>
              <a:t>transmembrane</a:t>
            </a:r>
            <a:r>
              <a:rPr lang="en-US" sz="2800" b="1" dirty="0" smtClean="0">
                <a:latin typeface="Comic Sans MS"/>
                <a:cs typeface="Comic Sans MS"/>
              </a:rPr>
              <a:t> domain</a:t>
            </a:r>
            <a:r>
              <a:rPr lang="en-US" sz="2800" dirty="0" smtClean="0">
                <a:latin typeface="Comic Sans MS"/>
                <a:cs typeface="Comic Sans MS"/>
              </a:rPr>
              <a:t> to be anchored in the membrane, but they often have more than one such domain.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b="1" dirty="0">
                <a:latin typeface="Comic Sans MS"/>
                <a:cs typeface="Comic Sans MS"/>
              </a:rPr>
              <a:t>Pores</a:t>
            </a:r>
          </a:p>
          <a:p>
            <a:pPr lvl="1">
              <a:buClrTx/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Extensive </a:t>
            </a:r>
            <a:r>
              <a:rPr lang="en-US" sz="2600" b="1" i="1" dirty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regions within a </a:t>
            </a:r>
            <a:r>
              <a:rPr lang="en-US" sz="2600" dirty="0" err="1">
                <a:solidFill>
                  <a:schemeClr val="tx1"/>
                </a:solidFill>
                <a:latin typeface="Comic Sans MS"/>
                <a:cs typeface="Comic Sans MS"/>
              </a:rPr>
              <a:t>transmembrane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protein can create a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pore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through the 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</a:t>
            </a:r>
          </a:p>
          <a:p>
            <a:pPr lvl="1"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Cylinder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of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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sheets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in the protein secondary structure (b-barrel)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Interior is </a:t>
            </a:r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polar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and allows </a:t>
            </a:r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water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and small polar molecules to pass through the membrane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050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B0F19-B7E1-3648-9250-EA20D448B12A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6531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Passive Transport</a:t>
            </a:r>
          </a:p>
        </p:txBody>
      </p:sp>
    </p:spTree>
    <p:extLst>
      <p:ext uri="{BB962C8B-B14F-4D97-AF65-F5344CB8AC3E}">
        <p14:creationId xmlns:p14="http://schemas.microsoft.com/office/powerpoint/2010/main" val="375561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696"/>
            <a:ext cx="8229600" cy="7062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Passive Transport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63138" y="1280690"/>
            <a:ext cx="8017725" cy="495991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Passive Transportation: DOES NOT require </a:t>
            </a:r>
            <a:r>
              <a:rPr lang="en-US" sz="2800" b="1" i="1" u="sng" dirty="0" smtClean="0">
                <a:latin typeface="Comic Sans MS"/>
                <a:cs typeface="Comic Sans MS"/>
              </a:rPr>
              <a:t>energy</a:t>
            </a:r>
            <a:r>
              <a:rPr lang="en-US" sz="2800" b="1" dirty="0" smtClean="0">
                <a:latin typeface="Comic Sans MS"/>
                <a:cs typeface="Comic Sans MS"/>
              </a:rPr>
              <a:t>, goes with the concentration gradient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latin typeface="Comic Sans MS"/>
              <a:cs typeface="Comic Sans MS"/>
            </a:endParaRP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Diffusion</a:t>
            </a: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Facilitated Diffusion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Channel Proteins</a:t>
            </a:r>
          </a:p>
          <a:p>
            <a:pPr lvl="2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Ion Channels</a:t>
            </a:r>
          </a:p>
          <a:p>
            <a:pPr lvl="2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Gated Channel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Carrier proteins</a:t>
            </a: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>
                <a:latin typeface="Comic Sans MS"/>
                <a:cs typeface="Comic Sans MS"/>
              </a:rPr>
              <a:t>Osmosis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18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5057" y="4712565"/>
            <a:ext cx="8773886" cy="188779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latin typeface="Comic Sans MS"/>
                <a:cs typeface="Comic Sans MS"/>
              </a:rPr>
              <a:t>Diffusion through a permeable membrane moves a substance from an area of </a:t>
            </a:r>
            <a:r>
              <a:rPr lang="en-US" sz="1900" dirty="0" smtClean="0">
                <a:latin typeface="Comic Sans MS"/>
                <a:cs typeface="Comic Sans MS"/>
              </a:rPr>
              <a:t>high concentration </a:t>
            </a:r>
            <a:r>
              <a:rPr lang="en-US" sz="1900" dirty="0">
                <a:latin typeface="Comic Sans MS"/>
                <a:cs typeface="Comic Sans MS"/>
              </a:rPr>
              <a:t>(extracellular fluid, in this case) down its concentration gradient (into the </a:t>
            </a:r>
            <a:r>
              <a:rPr lang="en-US" sz="1900" dirty="0" smtClean="0">
                <a:latin typeface="Comic Sans MS"/>
                <a:cs typeface="Comic Sans MS"/>
              </a:rPr>
              <a:t>cytoplasm where the concentration is low). </a:t>
            </a:r>
          </a:p>
          <a:p>
            <a:pPr marL="342900" lvl="1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omic Sans MS"/>
                <a:cs typeface="Comic Sans MS"/>
              </a:rPr>
              <a:t>This will </a:t>
            </a:r>
            <a:r>
              <a:rPr lang="en-US" sz="1900" dirty="0">
                <a:latin typeface="Comic Sans MS"/>
                <a:cs typeface="Comic Sans MS"/>
              </a:rPr>
              <a:t>continue until the concentration is the same in all regions (</a:t>
            </a:r>
            <a:r>
              <a:rPr lang="en-US" sz="1900" b="1" dirty="0">
                <a:solidFill>
                  <a:srgbClr val="FF0000"/>
                </a:solidFill>
                <a:latin typeface="Comic Sans MS"/>
                <a:cs typeface="Comic Sans MS"/>
              </a:rPr>
              <a:t>equilibrium</a:t>
            </a:r>
            <a:r>
              <a:rPr lang="en-US" sz="1900" dirty="0" smtClean="0">
                <a:latin typeface="Comic Sans MS"/>
                <a:cs typeface="Comic Sans MS"/>
              </a:rPr>
              <a:t>).  </a:t>
            </a:r>
          </a:p>
        </p:txBody>
      </p:sp>
      <p:pic>
        <p:nvPicPr>
          <p:cNvPr id="3" name="Picture Placeholder 2" descr="Figure_05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-104"/>
          <a:stretch>
            <a:fillRect/>
          </a:stretch>
        </p:blipFill>
        <p:spPr>
          <a:xfrm>
            <a:off x="854114" y="937324"/>
            <a:ext cx="7435772" cy="322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9110" y="411984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1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509" y="305996"/>
            <a:ext cx="8675420" cy="6867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is Selectively Permeable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9509" y="1046163"/>
            <a:ext cx="8797824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Comic Sans MS"/>
                <a:cs typeface="Comic Sans MS"/>
              </a:rPr>
              <a:t>Major barrier to crossing a biological membrane is the </a:t>
            </a:r>
            <a:r>
              <a:rPr lang="en-US" sz="2600" b="1" dirty="0" smtClean="0">
                <a:latin typeface="Comic Sans MS"/>
                <a:cs typeface="Comic Sans MS"/>
              </a:rPr>
              <a:t>hydrophobic interior </a:t>
            </a:r>
            <a:r>
              <a:rPr lang="en-US" sz="2600" dirty="0" smtClean="0">
                <a:latin typeface="Comic Sans MS"/>
                <a:cs typeface="Comic Sans MS"/>
              </a:rPr>
              <a:t>that </a:t>
            </a:r>
            <a:r>
              <a:rPr lang="en-US" sz="2600" b="1" i="1" dirty="0" smtClean="0">
                <a:latin typeface="Comic Sans MS"/>
                <a:cs typeface="Comic Sans MS"/>
              </a:rPr>
              <a:t>repels</a:t>
            </a:r>
            <a:r>
              <a:rPr lang="en-US" sz="2600" dirty="0" smtClean="0">
                <a:latin typeface="Comic Sans MS"/>
                <a:cs typeface="Comic Sans MS"/>
              </a:rPr>
              <a:t> polar molecules but not nonpolar molecules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molecules will move until the concentration is equal on both sides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Limited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permeability to </a:t>
            </a:r>
            <a:r>
              <a:rPr lang="en-US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small polar molecules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Very limited permeability to larger polar molecules and ions</a:t>
            </a:r>
          </a:p>
          <a:p>
            <a:pPr lvl="1" eaLnBrk="1" hangingPunct="1">
              <a:defRPr/>
            </a:pPr>
            <a:endParaRPr lang="en-US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274320" lvl="1" indent="0" eaLnBrk="1" hangingPunct="1">
              <a:buNone/>
              <a:defRPr/>
            </a:pPr>
            <a:endParaRPr lang="en-US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0302_Phospholipid_Bilay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0" y="4357100"/>
            <a:ext cx="30527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25034" y="639331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0302 Phospholipid Bilayer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OpenStax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995" y="5050700"/>
            <a:ext cx="8463029" cy="1612406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The fluid mosaic model of the plasma membrane describes the plasma </a:t>
            </a:r>
            <a:r>
              <a:rPr lang="en-US" sz="1800" dirty="0" smtClean="0">
                <a:latin typeface="Comic Sans MS"/>
                <a:cs typeface="Comic Sans MS"/>
              </a:rPr>
              <a:t>membrane as </a:t>
            </a:r>
            <a:r>
              <a:rPr lang="en-US" sz="1800" dirty="0">
                <a:latin typeface="Comic Sans MS"/>
                <a:cs typeface="Comic Sans MS"/>
              </a:rPr>
              <a:t>a fluid combination of phospholipids, cholesterol, and proteins.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Carbohydrates </a:t>
            </a:r>
            <a:r>
              <a:rPr lang="en-US" sz="1800" dirty="0">
                <a:latin typeface="Comic Sans MS"/>
                <a:cs typeface="Comic Sans MS"/>
              </a:rPr>
              <a:t>attached </a:t>
            </a:r>
            <a:r>
              <a:rPr lang="en-US" sz="1800" dirty="0" smtClean="0">
                <a:latin typeface="Comic Sans MS"/>
                <a:cs typeface="Comic Sans MS"/>
              </a:rPr>
              <a:t>to lipids </a:t>
            </a:r>
            <a:r>
              <a:rPr lang="en-US" sz="1800" dirty="0">
                <a:latin typeface="Comic Sans MS"/>
                <a:cs typeface="Comic Sans MS"/>
              </a:rPr>
              <a:t>(glycolipids) and to proteins (glycoproteins) extend from the outward-facing surface of </a:t>
            </a:r>
            <a:r>
              <a:rPr lang="en-US" sz="1800" dirty="0" smtClean="0">
                <a:latin typeface="Comic Sans MS"/>
                <a:cs typeface="Comic Sans MS"/>
              </a:rPr>
              <a:t>the membrane</a:t>
            </a:r>
            <a:r>
              <a:rPr lang="en-US" sz="1800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6" name="Picture Placeholder 5" descr="Figure_05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xfrm>
            <a:off x="540544" y="736193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5877" y="4505853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4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2182"/>
            <a:ext cx="8229600" cy="5389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Facilitated Diffusion:</a:t>
            </a:r>
          </a:p>
          <a:p>
            <a:r>
              <a:rPr lang="en-US" sz="2600" dirty="0" smtClean="0">
                <a:latin typeface="Comic Sans MS"/>
                <a:cs typeface="Comic Sans MS"/>
              </a:rPr>
              <a:t>Molecules that cannot cross membrane easily may </a:t>
            </a:r>
            <a:r>
              <a:rPr lang="en-US" sz="2600" b="1" dirty="0" smtClean="0">
                <a:latin typeface="Comic Sans MS"/>
                <a:cs typeface="Comic Sans MS"/>
              </a:rPr>
              <a:t>move through proteins</a:t>
            </a:r>
          </a:p>
          <a:p>
            <a:r>
              <a:rPr lang="en-US" sz="2600" dirty="0" smtClean="0">
                <a:latin typeface="Comic Sans MS"/>
                <a:cs typeface="Comic Sans MS"/>
              </a:rPr>
              <a:t>Move from higher to lower concentration </a:t>
            </a:r>
            <a:r>
              <a:rPr lang="en-US" sz="2600" b="1" dirty="0" smtClean="0">
                <a:latin typeface="Comic Sans MS"/>
                <a:cs typeface="Comic Sans MS"/>
              </a:rPr>
              <a:t>(passive, no energy!)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en-US" sz="2800" b="1" dirty="0" smtClean="0">
                <a:latin typeface="Comic Sans MS"/>
                <a:cs typeface="Comic Sans MS"/>
              </a:rPr>
              <a:t>Channel proteins</a:t>
            </a:r>
          </a:p>
          <a:p>
            <a:pPr lvl="1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Hydrophilic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channel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when open</a:t>
            </a: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Example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: Ion Channels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en-US" sz="2800" b="1" dirty="0" smtClean="0">
                <a:latin typeface="Comic Sans MS"/>
                <a:cs typeface="Comic Sans MS"/>
              </a:rPr>
              <a:t> Carrier proteins</a:t>
            </a: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Bind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specifically to molecules they assist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711" y="382489"/>
            <a:ext cx="8736622" cy="68675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is Selectively Permeable</a:t>
            </a:r>
          </a:p>
        </p:txBody>
      </p:sp>
    </p:spTree>
    <p:extLst>
      <p:ext uri="{BB962C8B-B14F-4D97-AF65-F5344CB8AC3E}">
        <p14:creationId xmlns:p14="http://schemas.microsoft.com/office/powerpoint/2010/main" val="3590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2494"/>
            <a:ext cx="8229600" cy="7903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Channel 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7293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Ion Channels 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Allow the passage of </a:t>
            </a:r>
            <a:r>
              <a:rPr lang="en-US" sz="2800" b="1" dirty="0">
                <a:latin typeface="Comic Sans MS"/>
                <a:cs typeface="Comic Sans MS"/>
              </a:rPr>
              <a:t>ions</a:t>
            </a:r>
          </a:p>
          <a:p>
            <a:pPr marL="0" indent="0" eaLnBrk="1" hangingPunct="1"/>
            <a:r>
              <a:rPr lang="en-US" sz="2800" b="1" dirty="0">
                <a:latin typeface="Comic Sans MS"/>
                <a:cs typeface="Comic Sans MS"/>
              </a:rPr>
              <a:t>Gated channels: </a:t>
            </a:r>
            <a:r>
              <a:rPr lang="en-US" sz="2800" dirty="0">
                <a:latin typeface="Comic Sans MS"/>
                <a:cs typeface="Comic Sans MS"/>
              </a:rPr>
              <a:t>open or close in response to stimulus (chemical or electrical)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3 conditions determine direction</a:t>
            </a:r>
          </a:p>
          <a:p>
            <a:pPr marL="914400" lvl="1" indent="-457200" eaLnBrk="1" hangingPunct="1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Relative concentration on either side of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</a:t>
            </a:r>
          </a:p>
          <a:p>
            <a:pPr marL="914400" lvl="1" indent="-457200" eaLnBrk="1" hangingPunct="1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Voltage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differences across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</a:t>
            </a:r>
          </a:p>
          <a:p>
            <a:pPr marL="914400" lvl="1" indent="-457200" eaLnBrk="1" hangingPunct="1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Gated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channels: channel open or closed</a:t>
            </a:r>
          </a:p>
          <a:p>
            <a:pPr marL="0" indent="0" eaLnBrk="1" hangingPunct="1">
              <a:buFontTx/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4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4637" y="5401029"/>
            <a:ext cx="8403771" cy="1111017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Facilitated transport moves substances down their concentration gradients. They </a:t>
            </a:r>
            <a:r>
              <a:rPr lang="en-US" dirty="0" smtClean="0">
                <a:latin typeface="Comic Sans MS"/>
                <a:cs typeface="Comic Sans MS"/>
              </a:rPr>
              <a:t>may cross </a:t>
            </a:r>
            <a:r>
              <a:rPr lang="en-US" dirty="0">
                <a:latin typeface="Comic Sans MS"/>
                <a:cs typeface="Comic Sans MS"/>
              </a:rPr>
              <a:t>the plasma membrane with the aid of channel proteins.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94" r="-61794"/>
          <a:stretch>
            <a:fillRect/>
          </a:stretch>
        </p:blipFill>
        <p:spPr>
          <a:xfrm>
            <a:off x="540544" y="1051380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87709" y="4534454"/>
            <a:ext cx="478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</a:t>
            </a:r>
            <a:r>
              <a:rPr lang="en-US" sz="800" u="sng" dirty="0" smtClean="0">
                <a:latin typeface="Comic Sans MS"/>
                <a:cs typeface="Comic Sans MS"/>
              </a:rPr>
              <a:t>185cbf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87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02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Carrier</a:t>
            </a:r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07588"/>
            <a:ext cx="8229600" cy="38155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Help transport </a:t>
            </a:r>
            <a:r>
              <a:rPr lang="en-US" sz="2400" b="1" dirty="0">
                <a:latin typeface="Comic Sans MS"/>
                <a:cs typeface="Comic Sans MS"/>
              </a:rPr>
              <a:t>ions</a:t>
            </a:r>
            <a:r>
              <a:rPr lang="en-US" sz="2400" dirty="0">
                <a:latin typeface="Comic Sans MS"/>
                <a:cs typeface="Comic Sans MS"/>
              </a:rPr>
              <a:t> and some </a:t>
            </a:r>
            <a:r>
              <a:rPr lang="en-US" sz="2400" b="1" dirty="0">
                <a:latin typeface="Comic Sans MS"/>
                <a:cs typeface="Comic Sans MS"/>
              </a:rPr>
              <a:t>sugars</a:t>
            </a:r>
            <a:r>
              <a:rPr lang="en-US" sz="2400" dirty="0">
                <a:latin typeface="Comic Sans MS"/>
                <a:cs typeface="Comic Sans MS"/>
              </a:rPr>
              <a:t> and </a:t>
            </a:r>
            <a:r>
              <a:rPr lang="en-US" sz="2400" b="1" dirty="0">
                <a:latin typeface="Comic Sans MS"/>
                <a:cs typeface="Comic Sans MS"/>
              </a:rPr>
              <a:t>amino acids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Requires a concentration difference across the membrane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Must </a:t>
            </a:r>
            <a:r>
              <a:rPr lang="en-US" sz="2400" b="1" i="1" dirty="0">
                <a:latin typeface="Comic Sans MS"/>
                <a:cs typeface="Comic Sans MS"/>
              </a:rPr>
              <a:t>bind</a:t>
            </a:r>
            <a:r>
              <a:rPr lang="en-US" sz="2400" dirty="0">
                <a:latin typeface="Comic Sans MS"/>
                <a:cs typeface="Comic Sans MS"/>
              </a:rPr>
              <a:t> to the molecule they transport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Saturation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rate of transport limited by number of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transporters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Think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people exiting a classroom through only 2 doors versus one door.</a:t>
            </a:r>
          </a:p>
          <a:p>
            <a:pPr lvl="1" eaLnBrk="1" hangingPunct="1">
              <a:buClrTx/>
            </a:pP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09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9882" y="5118967"/>
            <a:ext cx="8524236" cy="1572161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/>
                <a:cs typeface="Comic Sans MS"/>
              </a:rPr>
              <a:t>Some substances are able to move down their concentration gradient across </a:t>
            </a:r>
            <a:r>
              <a:rPr lang="en-US" sz="1800" dirty="0" smtClean="0">
                <a:latin typeface="Comic Sans MS"/>
                <a:cs typeface="Comic Sans MS"/>
              </a:rPr>
              <a:t>the plasma </a:t>
            </a:r>
            <a:r>
              <a:rPr lang="en-US" sz="1800" dirty="0">
                <a:latin typeface="Comic Sans MS"/>
                <a:cs typeface="Comic Sans MS"/>
              </a:rPr>
              <a:t>membrane with the aid of carrier proteins.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Carrier </a:t>
            </a:r>
            <a:r>
              <a:rPr lang="en-US" sz="1800" dirty="0">
                <a:latin typeface="Comic Sans MS"/>
                <a:cs typeface="Comic Sans MS"/>
              </a:rPr>
              <a:t>proteins change shape as they </a:t>
            </a:r>
            <a:r>
              <a:rPr lang="en-US" sz="1800" dirty="0" smtClean="0">
                <a:latin typeface="Comic Sans MS"/>
                <a:cs typeface="Comic Sans MS"/>
              </a:rPr>
              <a:t>move molecules </a:t>
            </a:r>
            <a:r>
              <a:rPr lang="en-US" sz="1800" dirty="0">
                <a:latin typeface="Comic Sans MS"/>
                <a:cs typeface="Comic Sans MS"/>
              </a:rPr>
              <a:t>across the membrane. </a:t>
            </a:r>
            <a:endParaRPr lang="en-US" sz="1800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2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3" r="-5143"/>
          <a:stretch>
            <a:fillRect/>
          </a:stretch>
        </p:blipFill>
        <p:spPr>
          <a:xfrm>
            <a:off x="540544" y="925649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40856" y="439660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0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297" y="566087"/>
            <a:ext cx="8229600" cy="683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Osmosis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00267"/>
            <a:ext cx="8382000" cy="312615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Cytoplasm of the cell is an aqueous solution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Water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is </a:t>
            </a:r>
            <a:r>
              <a:rPr 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solvent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Dissolved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substances are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solutes</a:t>
            </a:r>
          </a:p>
          <a:p>
            <a:pPr marL="274320" lvl="1" indent="0" eaLnBrk="1" hangingPunct="1">
              <a:buClr>
                <a:schemeClr val="tx1"/>
              </a:buClr>
              <a:buNone/>
            </a:pPr>
            <a:endParaRPr lang="en-US" sz="28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>
                <a:latin typeface="Comic Sans MS"/>
                <a:cs typeface="Comic Sans MS"/>
              </a:rPr>
              <a:t>Osmosis</a:t>
            </a:r>
            <a:r>
              <a:rPr lang="en-US" sz="2800" dirty="0">
                <a:latin typeface="Comic Sans MS"/>
                <a:cs typeface="Comic Sans MS"/>
              </a:rPr>
              <a:t> – net diffusion of water across a membrane toward a higher solute concentration</a:t>
            </a:r>
          </a:p>
          <a:p>
            <a:pPr eaLnBrk="1" hangingPunct="1"/>
            <a:r>
              <a:rPr lang="en-US" sz="2800" dirty="0" smtClean="0">
                <a:latin typeface="Comic Sans MS"/>
                <a:cs typeface="Comic Sans MS"/>
              </a:rPr>
              <a:t>Some water passes through the membrane in specialized channels called </a:t>
            </a:r>
            <a:r>
              <a:rPr lang="en-US" sz="2800" dirty="0" err="1" smtClean="0">
                <a:latin typeface="Comic Sans MS"/>
                <a:cs typeface="Comic Sans MS"/>
              </a:rPr>
              <a:t>aquaporins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  <a:endParaRPr lang="en-US" altLang="ja-JP" sz="2800" dirty="0">
              <a:latin typeface="Comic Sans MS"/>
              <a:cs typeface="Comic Sans MS"/>
            </a:endParaRPr>
          </a:p>
          <a:p>
            <a:pPr eaLnBrk="1" hangingPunct="1"/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38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57757"/>
            <a:ext cx="8062912" cy="1627706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In osmosis, water always moves from an area of higher water </a:t>
            </a:r>
            <a:r>
              <a:rPr lang="en-US" dirty="0" smtClean="0">
                <a:latin typeface="Comic Sans MS"/>
                <a:cs typeface="Comic Sans MS"/>
              </a:rPr>
              <a:t>concentration (more pure) </a:t>
            </a:r>
            <a:r>
              <a:rPr lang="en-US" dirty="0">
                <a:latin typeface="Comic Sans MS"/>
                <a:cs typeface="Comic Sans MS"/>
              </a:rPr>
              <a:t>to one </a:t>
            </a:r>
            <a:r>
              <a:rPr lang="en-US" dirty="0" smtClean="0">
                <a:latin typeface="Comic Sans MS"/>
                <a:cs typeface="Comic Sans MS"/>
              </a:rPr>
              <a:t>of lower concentration (less pure).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In </a:t>
            </a:r>
            <a:r>
              <a:rPr lang="en-US" dirty="0">
                <a:latin typeface="Comic Sans MS"/>
                <a:cs typeface="Comic Sans MS"/>
              </a:rPr>
              <a:t>the diagram shown, the solute cannot pass through the selectively </a:t>
            </a:r>
            <a:r>
              <a:rPr lang="en-US" dirty="0" smtClean="0">
                <a:latin typeface="Comic Sans MS"/>
                <a:cs typeface="Comic Sans MS"/>
              </a:rPr>
              <a:t>permeable membrane</a:t>
            </a:r>
            <a:r>
              <a:rPr lang="en-US" dirty="0">
                <a:latin typeface="Comic Sans MS"/>
                <a:cs typeface="Comic Sans MS"/>
              </a:rPr>
              <a:t>, but the water can.</a:t>
            </a:r>
          </a:p>
        </p:txBody>
      </p:sp>
      <p:pic>
        <p:nvPicPr>
          <p:cNvPr id="4" name="Picture Placeholder 3" descr="Figure_05_02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3" r="-15213"/>
          <a:stretch>
            <a:fillRect/>
          </a:stretch>
        </p:blipFill>
        <p:spPr>
          <a:xfrm>
            <a:off x="540544" y="94990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63003" y="4428629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7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093"/>
            <a:ext cx="8229600" cy="8056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Osmotic Concentration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692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When 2 solutions have different osmotic concentrations…</a:t>
            </a:r>
          </a:p>
          <a:p>
            <a:pPr lvl="1" eaLnBrk="1" hangingPunct="1">
              <a:buClrTx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Hypertonic Solution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has a higher solute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concentration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Hypotonic Solution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has a lower solute concentration</a:t>
            </a:r>
          </a:p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When two solutions have the </a:t>
            </a:r>
            <a:r>
              <a:rPr lang="en-US" sz="2800" b="1" i="1" dirty="0">
                <a:latin typeface="Comic Sans MS"/>
                <a:cs typeface="Comic Sans MS"/>
              </a:rPr>
              <a:t>same</a:t>
            </a:r>
            <a:r>
              <a:rPr lang="en-US" sz="2800" dirty="0">
                <a:latin typeface="Comic Sans MS"/>
                <a:cs typeface="Comic Sans MS"/>
              </a:rPr>
              <a:t> osmotic concentration, the solutions are </a:t>
            </a:r>
            <a:r>
              <a:rPr lang="en-US" sz="2800" b="1" dirty="0" smtClean="0">
                <a:latin typeface="Comic Sans MS"/>
                <a:cs typeface="Comic Sans MS"/>
              </a:rPr>
              <a:t>isotonic</a:t>
            </a:r>
          </a:p>
          <a:p>
            <a:pPr eaLnBrk="1" hangingPunct="1"/>
            <a:endParaRPr lang="en-US" sz="120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err="1">
                <a:latin typeface="Comic Sans MS"/>
                <a:cs typeface="Comic Sans MS"/>
              </a:rPr>
              <a:t>Aquaporins</a:t>
            </a:r>
            <a:r>
              <a:rPr lang="en-US" sz="2800" dirty="0">
                <a:latin typeface="Comic Sans MS"/>
                <a:cs typeface="Comic Sans MS"/>
              </a:rPr>
              <a:t> facilitate osmosis</a:t>
            </a:r>
            <a:endParaRPr lang="en-US" sz="2400" dirty="0">
              <a:latin typeface="Comic Sans MS"/>
              <a:cs typeface="Comic Sans MS"/>
            </a:endParaRPr>
          </a:p>
          <a:p>
            <a:pPr eaLnBrk="1" hangingPunct="1"/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03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995" y="5365672"/>
            <a:ext cx="8401827" cy="116638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Osmotic pressure changes the shape of red blood cells in hypertonic, isotonic, </a:t>
            </a:r>
            <a:r>
              <a:rPr lang="en-US" sz="2400" dirty="0" smtClean="0">
                <a:latin typeface="Comic Sans MS"/>
                <a:cs typeface="Comic Sans MS"/>
              </a:rPr>
              <a:t>and hypotonic </a:t>
            </a:r>
            <a:r>
              <a:rPr lang="en-US" sz="2400" dirty="0">
                <a:latin typeface="Comic Sans MS"/>
                <a:cs typeface="Comic Sans MS"/>
              </a:rPr>
              <a:t>solutions.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2_07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3" r="-9433"/>
          <a:stretch>
            <a:fillRect/>
          </a:stretch>
        </p:blipFill>
        <p:spPr>
          <a:xfrm>
            <a:off x="457199" y="116218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8604" y="4658949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</a:t>
            </a:r>
            <a:r>
              <a:rPr lang="en-US" sz="800" dirty="0" smtClean="0">
                <a:latin typeface="Comic Sans MS"/>
                <a:cs typeface="Comic Sans MS"/>
              </a:rPr>
              <a:t>redit</a:t>
            </a:r>
            <a:r>
              <a:rPr lang="en-US" sz="800" dirty="0">
                <a:latin typeface="Comic Sans MS"/>
                <a:cs typeface="Comic Sans MS"/>
              </a:rPr>
              <a:t>: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59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97237"/>
            <a:ext cx="8062912" cy="875245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The turgor pressure within a plant cell depends on the tonicity of the solution that it </a:t>
            </a:r>
            <a:r>
              <a:rPr lang="en-US" sz="2400" dirty="0" smtClean="0">
                <a:latin typeface="Comic Sans MS"/>
                <a:cs typeface="Comic Sans MS"/>
              </a:rPr>
              <a:t>is bathed </a:t>
            </a:r>
            <a:r>
              <a:rPr lang="en-US" sz="2400" dirty="0">
                <a:latin typeface="Comic Sans MS"/>
                <a:cs typeface="Comic Sans MS"/>
              </a:rPr>
              <a:t>in.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05" b="-12805"/>
          <a:stretch>
            <a:fillRect/>
          </a:stretch>
        </p:blipFill>
        <p:spPr>
          <a:xfrm>
            <a:off x="540544" y="112238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6052" y="425008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1305"/>
            <a:ext cx="8229600" cy="6220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 Structure</a:t>
            </a:r>
            <a:endParaRPr lang="en-US" sz="3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Phospholipids arranged in a </a:t>
            </a:r>
            <a:r>
              <a:rPr lang="en-US" sz="2800" dirty="0" smtClean="0">
                <a:latin typeface="Comic Sans MS"/>
                <a:cs typeface="Comic Sans MS"/>
              </a:rPr>
              <a:t>bilayer.</a:t>
            </a:r>
            <a:endParaRPr lang="en-US" sz="2800" dirty="0">
              <a:latin typeface="Comic Sans MS"/>
              <a:cs typeface="Comic Sans MS"/>
            </a:endParaRP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Globular </a:t>
            </a:r>
            <a:r>
              <a:rPr lang="en-US" sz="2800" dirty="0">
                <a:latin typeface="Comic Sans MS"/>
                <a:cs typeface="Comic Sans MS"/>
              </a:rPr>
              <a:t>proteins inserted in the lipid </a:t>
            </a:r>
            <a:r>
              <a:rPr lang="en-US" sz="2800" dirty="0" smtClean="0">
                <a:latin typeface="Comic Sans MS"/>
                <a:cs typeface="Comic Sans MS"/>
              </a:rPr>
              <a:t>bilayer.</a:t>
            </a:r>
          </a:p>
          <a:p>
            <a:pPr eaLnBrk="1" hangingPunct="1"/>
            <a:endParaRPr lang="en-US" sz="1800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Fluid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mosaic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model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2330" y="3648189"/>
            <a:ext cx="7095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   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Fluid</a:t>
            </a:r>
            <a:r>
              <a:rPr lang="en-US" sz="2000" dirty="0" smtClean="0">
                <a:latin typeface="Comic Sans MS"/>
                <a:cs typeface="Comic Sans MS"/>
              </a:rPr>
              <a:t>		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Mosaic</a:t>
            </a:r>
            <a:r>
              <a:rPr lang="en-US" sz="2000" dirty="0" smtClean="0">
                <a:latin typeface="Comic Sans MS"/>
                <a:cs typeface="Comic Sans MS"/>
              </a:rPr>
              <a:t>			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795" y="631279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Large Breaking Wave</a:t>
            </a:r>
            <a:r>
              <a:rPr lang="en-US" sz="800" dirty="0" smtClean="0">
                <a:latin typeface="Comic Sans MS"/>
                <a:cs typeface="Comic Sans MS"/>
              </a:rPr>
              <a:t> (c)NOAA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w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4" y="4024488"/>
            <a:ext cx="34925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osa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4" y="4055309"/>
            <a:ext cx="273445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73226" y="6294547"/>
            <a:ext cx="29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Mosaic Patterns</a:t>
            </a:r>
            <a:r>
              <a:rPr lang="en-US" sz="800" dirty="0" smtClean="0">
                <a:latin typeface="Comic Sans MS"/>
                <a:cs typeface="Comic Sans MS"/>
              </a:rPr>
              <a:t> (c)Ali Harrison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60097"/>
            <a:ext cx="8229600" cy="79081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Osmotic Pressure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5687" y="1143000"/>
            <a:ext cx="8706021" cy="5105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omic Sans MS"/>
                <a:cs typeface="Comic Sans MS"/>
              </a:rPr>
              <a:t>Osmotic Pressure</a:t>
            </a:r>
            <a:r>
              <a:rPr lang="en-US" sz="2800" dirty="0" smtClean="0">
                <a:latin typeface="Comic Sans MS"/>
                <a:cs typeface="Comic Sans MS"/>
              </a:rPr>
              <a:t>: Force needed to stop osmotic flow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Cell in a hypotonic solution </a:t>
            </a:r>
            <a:r>
              <a:rPr lang="en-US" sz="2800" b="1" i="1" dirty="0" smtClean="0">
                <a:latin typeface="Comic Sans MS"/>
                <a:cs typeface="Comic Sans MS"/>
              </a:rPr>
              <a:t>gains</a:t>
            </a:r>
            <a:r>
              <a:rPr lang="en-US" sz="2800" dirty="0" smtClean="0">
                <a:latin typeface="Comic Sans MS"/>
                <a:cs typeface="Comic Sans MS"/>
              </a:rPr>
              <a:t> water causing cell to swell – creates pressure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If membrane is strong enough, cell reaches counterbalance of osmotic pressure driving water in with </a:t>
            </a:r>
            <a:r>
              <a:rPr lang="en-US" sz="2800" b="1" dirty="0" smtClean="0">
                <a:latin typeface="Comic Sans MS"/>
                <a:cs typeface="Comic Sans MS"/>
              </a:rPr>
              <a:t>hydrostatic pressur</a:t>
            </a:r>
            <a:r>
              <a:rPr lang="en-US" sz="2800" dirty="0" smtClean="0">
                <a:latin typeface="Comic Sans MS"/>
                <a:cs typeface="Comic Sans MS"/>
              </a:rPr>
              <a:t>e driving water out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Cell wall of prokaryotes, fungi, plants, </a:t>
            </a:r>
            <a:r>
              <a:rPr lang="en-US" sz="2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protists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If membrane is not strong, may burst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Animal cells must be in isotonic environments </a:t>
            </a:r>
            <a:endParaRPr lang="en-US" sz="2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27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489"/>
            <a:ext cx="8229600" cy="683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3600" cap="none" dirty="0" smtClean="0">
                <a:solidFill>
                  <a:schemeClr val="tx1"/>
                </a:solidFill>
                <a:latin typeface="Comic Sans MS"/>
                <a:cs typeface="Comic Sans MS"/>
              </a:rPr>
              <a:t>aintaining Osmotic Balance</a:t>
            </a:r>
            <a:endParaRPr lang="en-US" sz="3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37892"/>
            <a:ext cx="8229600" cy="4305406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>
                <a:latin typeface="Comic Sans MS"/>
                <a:cs typeface="Comic Sans MS"/>
              </a:rPr>
              <a:t>Some cells use </a:t>
            </a:r>
            <a:r>
              <a:rPr lang="en-US" sz="2800" b="1" dirty="0">
                <a:latin typeface="Comic Sans MS"/>
                <a:cs typeface="Comic Sans MS"/>
              </a:rPr>
              <a:t>extrusion</a:t>
            </a:r>
            <a:r>
              <a:rPr lang="en-US" sz="2800" dirty="0">
                <a:latin typeface="Comic Sans MS"/>
                <a:cs typeface="Comic Sans MS"/>
              </a:rPr>
              <a:t> in which water is ejected through </a:t>
            </a:r>
            <a:r>
              <a:rPr lang="en-US" sz="2800" b="1" dirty="0">
                <a:latin typeface="Comic Sans MS"/>
                <a:cs typeface="Comic Sans MS"/>
              </a:rPr>
              <a:t>contractile </a:t>
            </a:r>
            <a:r>
              <a:rPr lang="en-US" sz="2800" b="1" dirty="0" smtClean="0">
                <a:latin typeface="Comic Sans MS"/>
                <a:cs typeface="Comic Sans MS"/>
              </a:rPr>
              <a:t>vacuoles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Isosmotic </a:t>
            </a:r>
            <a:r>
              <a:rPr lang="en-US" sz="2800" dirty="0">
                <a:latin typeface="Comic Sans MS"/>
                <a:cs typeface="Comic Sans MS"/>
              </a:rPr>
              <a:t>regulation involves keeping cells isotonic with their environment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Marine organisms adjust internal concentration to match sea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water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Terrestrial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animals circulate isotonic fluid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>
                <a:latin typeface="Comic Sans MS"/>
                <a:cs typeface="Comic Sans MS"/>
              </a:rPr>
              <a:t>Plant cells use </a:t>
            </a:r>
            <a:r>
              <a:rPr lang="en-US" sz="2800" b="1" dirty="0">
                <a:latin typeface="Comic Sans MS"/>
                <a:cs typeface="Comic Sans MS"/>
              </a:rPr>
              <a:t>turgor pressure </a:t>
            </a:r>
            <a:r>
              <a:rPr lang="en-US" sz="2800" dirty="0">
                <a:latin typeface="Comic Sans MS"/>
                <a:cs typeface="Comic Sans MS"/>
              </a:rPr>
              <a:t>to push the cell membrane against the cell wall and keep the cell rigid</a:t>
            </a:r>
          </a:p>
        </p:txBody>
      </p:sp>
    </p:spTree>
    <p:extLst>
      <p:ext uri="{BB962C8B-B14F-4D97-AF65-F5344CB8AC3E}">
        <p14:creationId xmlns:p14="http://schemas.microsoft.com/office/powerpoint/2010/main" val="9448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63639"/>
            <a:ext cx="8371226" cy="1374884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A paramecium’s contractile vacuole, here visualized using bright field light </a:t>
            </a:r>
            <a:r>
              <a:rPr lang="en-US" dirty="0" smtClean="0">
                <a:latin typeface="Comic Sans MS"/>
                <a:cs typeface="Comic Sans MS"/>
              </a:rPr>
              <a:t>microscopy at </a:t>
            </a:r>
            <a:r>
              <a:rPr lang="en-US" dirty="0">
                <a:latin typeface="Comic Sans MS"/>
                <a:cs typeface="Comic Sans MS"/>
              </a:rPr>
              <a:t>480x magnification, continuously pumps water out of the organism’s body to keep it from </a:t>
            </a:r>
            <a:r>
              <a:rPr lang="en-US" dirty="0" smtClean="0">
                <a:latin typeface="Comic Sans MS"/>
                <a:cs typeface="Comic Sans MS"/>
              </a:rPr>
              <a:t>bursting in </a:t>
            </a:r>
            <a:r>
              <a:rPr lang="en-US" dirty="0">
                <a:latin typeface="Comic Sans MS"/>
                <a:cs typeface="Comic Sans MS"/>
              </a:rPr>
              <a:t>a hypotonic medium.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10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3" r="-2933"/>
          <a:stretch>
            <a:fillRect/>
          </a:stretch>
        </p:blipFill>
        <p:spPr>
          <a:xfrm>
            <a:off x="457199" y="95958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695" y="4470269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NIH; scale-bar data from Matt </a:t>
            </a:r>
            <a:r>
              <a:rPr lang="en-US" sz="800" dirty="0" smtClean="0">
                <a:latin typeface="Comic Sans MS"/>
                <a:cs typeface="Comic Sans MS"/>
              </a:rPr>
              <a:t>Russell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88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482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542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0189"/>
            <a:ext cx="8229600" cy="667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71498"/>
            <a:ext cx="8004315" cy="49154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Active Transportation: </a:t>
            </a:r>
            <a:r>
              <a:rPr lang="en-US" sz="2800" b="1" i="1" dirty="0" smtClean="0">
                <a:latin typeface="Comic Sans MS"/>
                <a:cs typeface="Comic Sans MS"/>
              </a:rPr>
              <a:t>requires</a:t>
            </a:r>
            <a:r>
              <a:rPr lang="en-US" sz="2800" b="1" dirty="0" smtClean="0">
                <a:latin typeface="Comic Sans MS"/>
                <a:cs typeface="Comic Sans MS"/>
              </a:rPr>
              <a:t> energy, </a:t>
            </a:r>
            <a:r>
              <a:rPr lang="en-US" sz="2800" b="1" i="1" dirty="0" smtClean="0">
                <a:latin typeface="Comic Sans MS"/>
                <a:cs typeface="Comic Sans MS"/>
              </a:rPr>
              <a:t>against</a:t>
            </a:r>
            <a:r>
              <a:rPr lang="en-US" sz="2800" b="1" dirty="0" smtClean="0">
                <a:latin typeface="Comic Sans MS"/>
                <a:cs typeface="Comic Sans MS"/>
              </a:rPr>
              <a:t> concentration gradient</a:t>
            </a:r>
          </a:p>
          <a:p>
            <a:pPr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b="1" dirty="0" err="1" smtClean="0">
                <a:latin typeface="Comic Sans MS"/>
                <a:cs typeface="Comic Sans MS"/>
              </a:rPr>
              <a:t>Uniport</a:t>
            </a:r>
            <a:r>
              <a:rPr lang="en-US" sz="2800" b="1" dirty="0" smtClean="0">
                <a:latin typeface="Comic Sans MS"/>
                <a:cs typeface="Comic Sans MS"/>
              </a:rPr>
              <a:t>, </a:t>
            </a:r>
            <a:r>
              <a:rPr lang="en-US" sz="2800" b="1" dirty="0" err="1" smtClean="0">
                <a:latin typeface="Comic Sans MS"/>
                <a:cs typeface="Comic Sans MS"/>
              </a:rPr>
              <a:t>symport</a:t>
            </a:r>
            <a:r>
              <a:rPr lang="en-US" sz="2800" b="1" dirty="0" smtClean="0">
                <a:latin typeface="Comic Sans MS"/>
                <a:cs typeface="Comic Sans MS"/>
              </a:rPr>
              <a:t>, </a:t>
            </a:r>
            <a:r>
              <a:rPr lang="en-US" sz="2800" b="1" dirty="0" err="1" smtClean="0">
                <a:latin typeface="Comic Sans MS"/>
                <a:cs typeface="Comic Sans MS"/>
              </a:rPr>
              <a:t>antiport</a:t>
            </a:r>
            <a:endParaRPr lang="en-US" sz="2800" b="1" dirty="0">
              <a:latin typeface="Comic Sans MS"/>
              <a:cs typeface="Comic Sans MS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b="1" dirty="0" smtClean="0">
                <a:latin typeface="Comic Sans MS"/>
                <a:cs typeface="Comic Sans MS"/>
              </a:rPr>
              <a:t>Na</a:t>
            </a:r>
            <a:r>
              <a:rPr lang="en-US" sz="2800" b="1" baseline="30000" dirty="0" smtClean="0">
                <a:latin typeface="Comic Sans MS"/>
                <a:cs typeface="Comic Sans MS"/>
              </a:rPr>
              <a:t>+</a:t>
            </a:r>
            <a:r>
              <a:rPr lang="en-US" sz="2800" b="1" dirty="0" smtClean="0">
                <a:latin typeface="Comic Sans MS"/>
                <a:cs typeface="Comic Sans MS"/>
              </a:rPr>
              <a:t>–K</a:t>
            </a:r>
            <a:r>
              <a:rPr lang="en-US" sz="2800" b="1" baseline="30000" dirty="0" smtClean="0">
                <a:latin typeface="Comic Sans MS"/>
                <a:cs typeface="Comic Sans MS"/>
              </a:rPr>
              <a:t>+</a:t>
            </a:r>
            <a:r>
              <a:rPr lang="en-US" sz="2800" b="1" dirty="0" smtClean="0">
                <a:latin typeface="Comic Sans MS"/>
                <a:cs typeface="Comic Sans MS"/>
              </a:rPr>
              <a:t> Pump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b="1" dirty="0" smtClean="0">
                <a:latin typeface="Comic Sans MS"/>
                <a:cs typeface="Comic Sans MS"/>
              </a:rPr>
              <a:t>Coupled Transport</a:t>
            </a: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66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2662"/>
            <a:ext cx="8229600" cy="2968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Requires Energy</a:t>
            </a:r>
            <a:r>
              <a:rPr lang="en-US" sz="2800" dirty="0">
                <a:latin typeface="Comic Sans MS"/>
                <a:cs typeface="Comic Sans MS"/>
              </a:rPr>
              <a:t>: </a:t>
            </a:r>
            <a:r>
              <a:rPr lang="en-US" sz="2800" b="1" i="1" dirty="0">
                <a:latin typeface="Comic Sans MS"/>
                <a:cs typeface="Comic Sans MS"/>
              </a:rPr>
              <a:t>ATP</a:t>
            </a:r>
            <a:r>
              <a:rPr lang="en-US" sz="2800" dirty="0">
                <a:latin typeface="Comic Sans MS"/>
                <a:cs typeface="Comic Sans MS"/>
              </a:rPr>
              <a:t> is used directly or indirectly to fuel active transport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Moves substances from </a:t>
            </a:r>
            <a:r>
              <a:rPr lang="en-US" sz="2800" b="1" dirty="0">
                <a:latin typeface="Comic Sans MS"/>
                <a:cs typeface="Comic Sans MS"/>
              </a:rPr>
              <a:t>low to high </a:t>
            </a:r>
            <a:r>
              <a:rPr lang="en-US" sz="2800" b="1" dirty="0" smtClean="0">
                <a:latin typeface="Comic Sans MS"/>
                <a:cs typeface="Comic Sans MS"/>
              </a:rPr>
              <a:t>concentration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Requires </a:t>
            </a:r>
            <a:r>
              <a:rPr lang="en-US" sz="2800" dirty="0">
                <a:latin typeface="Comic Sans MS"/>
                <a:cs typeface="Comic Sans MS"/>
              </a:rPr>
              <a:t>the use of </a:t>
            </a:r>
            <a:r>
              <a:rPr lang="en-US" sz="2800" b="1" i="1" dirty="0">
                <a:latin typeface="Comic Sans MS"/>
                <a:cs typeface="Comic Sans MS"/>
              </a:rPr>
              <a:t>highly selective </a:t>
            </a:r>
            <a:r>
              <a:rPr lang="en-US" sz="2800" b="1" dirty="0">
                <a:latin typeface="Comic Sans MS"/>
                <a:cs typeface="Comic Sans MS"/>
              </a:rPr>
              <a:t>carrier proteins</a:t>
            </a:r>
          </a:p>
        </p:txBody>
      </p:sp>
    </p:spTree>
    <p:extLst>
      <p:ext uri="{BB962C8B-B14F-4D97-AF65-F5344CB8AC3E}">
        <p14:creationId xmlns:p14="http://schemas.microsoft.com/office/powerpoint/2010/main" val="42143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5_03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2" r="-4306"/>
          <a:stretch/>
        </p:blipFill>
        <p:spPr>
          <a:xfrm>
            <a:off x="1773961" y="1012625"/>
            <a:ext cx="5596078" cy="386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4909" y="5698762"/>
            <a:ext cx="8062912" cy="90248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Electrochemical gradients arise from the combined effects of </a:t>
            </a:r>
            <a:r>
              <a:rPr lang="en-US" dirty="0" smtClean="0">
                <a:latin typeface="Comic Sans MS"/>
                <a:cs typeface="Comic Sans MS"/>
              </a:rPr>
              <a:t>concentration gradients </a:t>
            </a:r>
            <a:r>
              <a:rPr lang="en-US" dirty="0">
                <a:latin typeface="Comic Sans MS"/>
                <a:cs typeface="Comic Sans MS"/>
              </a:rPr>
              <a:t>and electrical gradients. 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398" y="4856492"/>
            <a:ext cx="73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“</a:t>
            </a:r>
            <a:r>
              <a:rPr lang="en-US" sz="800" dirty="0" err="1">
                <a:latin typeface="Comic Sans MS"/>
                <a:cs typeface="Comic Sans MS"/>
              </a:rPr>
              <a:t>Synaptitude</a:t>
            </a:r>
            <a:r>
              <a:rPr lang="en-US" sz="8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4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6032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>
                <a:latin typeface="Comic Sans MS"/>
                <a:cs typeface="Comic Sans MS"/>
              </a:rPr>
              <a:t>Carrier proteins </a:t>
            </a:r>
            <a:r>
              <a:rPr lang="en-US" sz="2400" dirty="0">
                <a:latin typeface="Comic Sans MS"/>
                <a:cs typeface="Comic Sans MS"/>
              </a:rPr>
              <a:t>used in active transport include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Uniporters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move one molecule at a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time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Symporters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move two molecules in the same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direction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Antiporters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move two molecules in opposite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directions</a:t>
            </a:r>
          </a:p>
          <a:p>
            <a:pPr lvl="1" indent="0" eaLnBrk="1" hangingPunct="1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800100" lvl="1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Terms can also be used to describe facilitated diffusion carriers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when no energy required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1293"/>
            <a:ext cx="8229600" cy="8364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28090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8278" y="4478132"/>
            <a:ext cx="8307444" cy="201335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dirty="0" err="1">
                <a:latin typeface="Comic Sans MS"/>
                <a:cs typeface="Comic Sans MS"/>
              </a:rPr>
              <a:t>uniporter</a:t>
            </a:r>
            <a:r>
              <a:rPr lang="en-US" dirty="0">
                <a:latin typeface="Comic Sans MS"/>
                <a:cs typeface="Comic Sans MS"/>
              </a:rPr>
              <a:t> carries one molecule or ion.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 </a:t>
            </a:r>
            <a:r>
              <a:rPr lang="en-US" dirty="0" err="1">
                <a:latin typeface="Comic Sans MS"/>
                <a:cs typeface="Comic Sans MS"/>
              </a:rPr>
              <a:t>symporter</a:t>
            </a:r>
            <a:r>
              <a:rPr lang="en-US" dirty="0">
                <a:latin typeface="Comic Sans MS"/>
                <a:cs typeface="Comic Sans MS"/>
              </a:rPr>
              <a:t> carries two different molecules </a:t>
            </a:r>
            <a:r>
              <a:rPr lang="en-US" dirty="0" smtClean="0">
                <a:latin typeface="Comic Sans MS"/>
                <a:cs typeface="Comic Sans MS"/>
              </a:rPr>
              <a:t>or ions</a:t>
            </a:r>
            <a:r>
              <a:rPr lang="en-US" dirty="0">
                <a:latin typeface="Comic Sans MS"/>
                <a:cs typeface="Comic Sans MS"/>
              </a:rPr>
              <a:t>, both in the same direction.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en-US" dirty="0" err="1">
                <a:latin typeface="Comic Sans MS"/>
                <a:cs typeface="Comic Sans MS"/>
              </a:rPr>
              <a:t>antiporter</a:t>
            </a:r>
            <a:r>
              <a:rPr lang="en-US" dirty="0">
                <a:latin typeface="Comic Sans MS"/>
                <a:cs typeface="Comic Sans MS"/>
              </a:rPr>
              <a:t> also carries two different molecules or ions, but </a:t>
            </a:r>
            <a:r>
              <a:rPr lang="en-US" dirty="0" smtClean="0">
                <a:latin typeface="Comic Sans MS"/>
                <a:cs typeface="Comic Sans MS"/>
              </a:rPr>
              <a:t>in different </a:t>
            </a:r>
            <a:r>
              <a:rPr lang="en-US" dirty="0">
                <a:latin typeface="Comic Sans MS"/>
                <a:cs typeface="Comic Sans MS"/>
              </a:rPr>
              <a:t>directions.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4" b="-894"/>
          <a:stretch>
            <a:fillRect/>
          </a:stretch>
        </p:blipFill>
        <p:spPr>
          <a:xfrm>
            <a:off x="1380727" y="948210"/>
            <a:ext cx="6382546" cy="277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05115" y="3667589"/>
            <a:ext cx="678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“</a:t>
            </a:r>
            <a:r>
              <a:rPr lang="en-US" sz="800" dirty="0" err="1">
                <a:latin typeface="Comic Sans MS"/>
                <a:cs typeface="Comic Sans MS"/>
              </a:rPr>
              <a:t>Lupask</a:t>
            </a:r>
            <a:r>
              <a:rPr lang="en-US" sz="8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52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051" y="1910028"/>
            <a:ext cx="7757898" cy="356985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Sodium–Potassium (Na</a:t>
            </a:r>
            <a:r>
              <a:rPr lang="en-US" sz="2400" b="1" baseline="30000" dirty="0">
                <a:latin typeface="Comic Sans MS"/>
                <a:cs typeface="Comic Sans MS"/>
              </a:rPr>
              <a:t>+</a:t>
            </a:r>
            <a:r>
              <a:rPr lang="en-US" sz="2400" b="1" dirty="0">
                <a:latin typeface="Comic Sans MS"/>
                <a:cs typeface="Comic Sans MS"/>
              </a:rPr>
              <a:t>–K</a:t>
            </a:r>
            <a:r>
              <a:rPr lang="en-US" sz="2400" b="1" baseline="30000" dirty="0">
                <a:latin typeface="Comic Sans MS"/>
                <a:cs typeface="Comic Sans MS"/>
              </a:rPr>
              <a:t>+</a:t>
            </a:r>
            <a:r>
              <a:rPr lang="en-US" sz="2400" b="1" dirty="0">
                <a:latin typeface="Comic Sans MS"/>
                <a:cs typeface="Comic Sans MS"/>
              </a:rPr>
              <a:t>) Pump: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omic Sans MS"/>
                <a:cs typeface="Comic Sans MS"/>
              </a:rPr>
              <a:t>Direct use of ATP for </a:t>
            </a:r>
            <a:r>
              <a:rPr lang="en-US" sz="2400" b="1" dirty="0">
                <a:latin typeface="Comic Sans MS"/>
                <a:cs typeface="Comic Sans MS"/>
              </a:rPr>
              <a:t>active transport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i="1" dirty="0" err="1">
                <a:latin typeface="Comic Sans MS"/>
                <a:cs typeface="Comic Sans MS"/>
              </a:rPr>
              <a:t>Antiporter</a:t>
            </a:r>
            <a:r>
              <a:rPr lang="en-US" sz="2400" dirty="0">
                <a:latin typeface="Comic Sans MS"/>
                <a:cs typeface="Comic Sans MS"/>
              </a:rPr>
              <a:t> moves… 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3 Na</a:t>
            </a:r>
            <a:r>
              <a:rPr lang="en-US" sz="2400" baseline="30000" dirty="0">
                <a:solidFill>
                  <a:schemeClr val="tx1"/>
                </a:solidFill>
                <a:latin typeface="Comic Sans MS"/>
                <a:cs typeface="Comic Sans MS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out of the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cell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baseline="30000" dirty="0">
                <a:solidFill>
                  <a:schemeClr val="tx1"/>
                </a:solidFill>
                <a:latin typeface="Comic Sans MS"/>
                <a:cs typeface="Comic Sans MS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into the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cell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Against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their concentration gradient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dirty="0">
                <a:latin typeface="Comic Sans MS"/>
                <a:cs typeface="Comic Sans MS"/>
              </a:rPr>
              <a:t>ATP</a:t>
            </a:r>
            <a:r>
              <a:rPr lang="en-US" sz="2400" dirty="0">
                <a:latin typeface="Comic Sans MS"/>
                <a:cs typeface="Comic Sans MS"/>
              </a:rPr>
              <a:t> energy changes conformation of carrier protein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1380"/>
            <a:ext cx="8229600" cy="71401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3777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98244"/>
            <a:ext cx="8229600" cy="412311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Comic Sans MS"/>
                <a:cs typeface="Comic Sans MS"/>
              </a:rPr>
              <a:t>Cellular membranes have 4 components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Phospholipid bilayer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Flexible matrix, barrier to permeability</a:t>
            </a:r>
          </a:p>
          <a:p>
            <a:pPr marL="400050" lvl="1" indent="0" eaLnBrk="1" hangingPunct="1">
              <a:buNone/>
            </a:pPr>
            <a:r>
              <a:rPr lang="en-US" sz="2400" b="1" dirty="0" err="1">
                <a:solidFill>
                  <a:schemeClr val="tx1"/>
                </a:solidFill>
                <a:latin typeface="Comic Sans MS"/>
                <a:cs typeface="Comic Sans MS"/>
              </a:rPr>
              <a:t>Transmembrane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proteins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Integral membrane proteins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Interior protein network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Peripheral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or </a:t>
            </a: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Intracellular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membrane proteins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Cell surface markers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Glycoproteins and glycolipids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885"/>
            <a:ext cx="8229600" cy="8362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Structure</a:t>
            </a:r>
          </a:p>
        </p:txBody>
      </p:sp>
    </p:spTree>
    <p:extLst>
      <p:ext uri="{BB962C8B-B14F-4D97-AF65-F5344CB8AC3E}">
        <p14:creationId xmlns:p14="http://schemas.microsoft.com/office/powerpoint/2010/main" val="39388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32649"/>
            <a:ext cx="7277861" cy="491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904" y="5571205"/>
            <a:ext cx="9062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Takes ATP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3 sodium ions out, 2 potassium ions in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For more info look </a:t>
            </a:r>
            <a:r>
              <a:rPr lang="en-US" dirty="0">
                <a:latin typeface="Comic Sans MS" panose="030F0702030302020204" pitchFamily="66" charset="0"/>
              </a:rPr>
              <a:t>at this video: </a:t>
            </a: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www.youtube.com/watch?v=vh166DKxYiM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567" y="5243660"/>
            <a:ext cx="3884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b="1" dirty="0" err="1" smtClean="0"/>
              <a:t>B</a:t>
            </a:r>
            <a:r>
              <a:rPr lang="en-US" sz="800" b="1" dirty="0" err="1" smtClean="0">
                <a:hlinkClick r:id="rId4"/>
              </a:rPr>
              <a:t>lausen</a:t>
            </a:r>
            <a:r>
              <a:rPr lang="en-US" sz="800" b="1" dirty="0" smtClean="0">
                <a:hlinkClick r:id="rId4"/>
              </a:rPr>
              <a:t> </a:t>
            </a:r>
            <a:r>
              <a:rPr lang="en-US" sz="800" b="1" dirty="0">
                <a:hlinkClick r:id="rId4"/>
              </a:rPr>
              <a:t>0818 Sodium-</a:t>
            </a:r>
            <a:r>
              <a:rPr lang="en-US" sz="800" b="1" dirty="0" err="1">
                <a:hlinkClick r:id="rId4"/>
              </a:rPr>
              <a:t>PotassiumPump</a:t>
            </a:r>
            <a:r>
              <a:rPr lang="en-US" sz="800" dirty="0" smtClean="0">
                <a:hlinkClick r:id="rId4"/>
              </a:rPr>
              <a:t> </a:t>
            </a:r>
            <a:r>
              <a:rPr lang="en-US" sz="800" dirty="0" smtClean="0"/>
              <a:t>(c) </a:t>
            </a:r>
            <a:r>
              <a:rPr lang="en-US" sz="800" dirty="0" err="1" smtClean="0"/>
              <a:t>BruceBlaus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3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066" y="1601970"/>
            <a:ext cx="7683869" cy="4211839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Coupled Transport</a:t>
            </a:r>
            <a:r>
              <a:rPr lang="en-US" sz="2400" dirty="0">
                <a:latin typeface="Comic Sans MS"/>
                <a:cs typeface="Comic Sans MS"/>
              </a:rPr>
              <a:t>: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Uses ATP indirectly; uses </a:t>
            </a:r>
            <a:r>
              <a:rPr lang="en-US" sz="2400" dirty="0" smtClean="0">
                <a:latin typeface="Comic Sans MS"/>
                <a:cs typeface="Comic Sans MS"/>
              </a:rPr>
              <a:t>Symporter</a:t>
            </a:r>
            <a:endParaRPr lang="en-US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Molecules moved </a:t>
            </a:r>
            <a:r>
              <a:rPr lang="en-US" sz="2400" dirty="0">
                <a:latin typeface="Comic Sans MS"/>
                <a:cs typeface="Comic Sans MS"/>
              </a:rPr>
              <a:t>against their </a:t>
            </a:r>
            <a:r>
              <a:rPr lang="en-US" sz="2400" dirty="0" smtClean="0">
                <a:latin typeface="Comic Sans MS"/>
                <a:cs typeface="Comic Sans MS"/>
              </a:rPr>
              <a:t>concentration </a:t>
            </a:r>
            <a:r>
              <a:rPr lang="en-US" sz="2400" dirty="0">
                <a:latin typeface="Comic Sans MS"/>
                <a:cs typeface="Comic Sans MS"/>
              </a:rPr>
              <a:t>gradient using energy stored in a gradient of a different </a:t>
            </a:r>
            <a:r>
              <a:rPr lang="en-US" sz="2400" dirty="0" smtClean="0">
                <a:latin typeface="Comic Sans MS"/>
                <a:cs typeface="Comic Sans MS"/>
              </a:rPr>
              <a:t>molecule</a:t>
            </a:r>
          </a:p>
          <a:p>
            <a:pPr marL="0" indent="0" eaLnBrk="1" hangingPunct="1"/>
            <a:endParaRPr lang="en-US" sz="2400" dirty="0">
              <a:latin typeface="Comic Sans MS"/>
              <a:cs typeface="Comic Sans MS"/>
            </a:endParaRPr>
          </a:p>
          <a:p>
            <a:pPr marL="0" indent="0" eaLnBrk="1" hangingPunct="1"/>
            <a:r>
              <a:rPr lang="en-US" sz="2400" b="1" dirty="0" smtClean="0">
                <a:latin typeface="Comic Sans MS"/>
                <a:cs typeface="Comic Sans MS"/>
              </a:rPr>
              <a:t>Sodium-Glucose </a:t>
            </a:r>
            <a:r>
              <a:rPr lang="en-US" sz="2400" b="1" dirty="0">
                <a:latin typeface="Comic Sans MS"/>
                <a:cs typeface="Comic Sans MS"/>
              </a:rPr>
              <a:t>Symporter</a:t>
            </a:r>
            <a:r>
              <a:rPr lang="en-US" sz="2400" dirty="0">
                <a:latin typeface="Comic Sans MS"/>
                <a:cs typeface="Comic Sans MS"/>
              </a:rPr>
              <a:t>: 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C</a:t>
            </a:r>
            <a:r>
              <a:rPr lang="en-US" sz="2400" dirty="0" smtClean="0">
                <a:latin typeface="Comic Sans MS"/>
                <a:cs typeface="Comic Sans MS"/>
              </a:rPr>
              <a:t>aptures </a:t>
            </a:r>
            <a:r>
              <a:rPr lang="en-US" sz="2400" dirty="0">
                <a:latin typeface="Comic Sans MS"/>
                <a:cs typeface="Comic Sans MS"/>
              </a:rPr>
              <a:t>the energy from Na</a:t>
            </a:r>
            <a:r>
              <a:rPr lang="en-US" sz="2400" baseline="30000" dirty="0">
                <a:latin typeface="Comic Sans MS"/>
                <a:cs typeface="Comic Sans MS"/>
              </a:rPr>
              <a:t>+</a:t>
            </a:r>
            <a:r>
              <a:rPr lang="en-US" sz="2400" dirty="0">
                <a:latin typeface="Comic Sans MS"/>
                <a:cs typeface="Comic Sans MS"/>
              </a:rPr>
              <a:t> diffusion to move glucose against a concentration gradient</a:t>
            </a: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248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7889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6212"/>
            <a:ext cx="88582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015" y="653137"/>
            <a:ext cx="638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Na</a:t>
            </a:r>
            <a:r>
              <a:rPr lang="en-US" sz="36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 Glucose </a:t>
            </a: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Symporter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4168" y="1299481"/>
            <a:ext cx="8795665" cy="3925741"/>
            <a:chOff x="181056" y="1299467"/>
            <a:chExt cx="9144000" cy="4081217"/>
          </a:xfrm>
        </p:grpSpPr>
        <p:pic>
          <p:nvPicPr>
            <p:cNvPr id="2" name="Picture 1" descr="Na-Glucose-Symport.pn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7" b="10808"/>
            <a:stretch/>
          </p:blipFill>
          <p:spPr>
            <a:xfrm>
              <a:off x="181056" y="1299467"/>
              <a:ext cx="9144000" cy="408121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1530445" y="3858388"/>
              <a:ext cx="262129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740" y="5233001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Na-Glucose-</a:t>
            </a:r>
            <a:r>
              <a:rPr lang="en-US" sz="1100" u="sng" dirty="0" err="1" smtClean="0">
                <a:latin typeface="Comic Sans MS"/>
                <a:cs typeface="Comic Sans MS"/>
              </a:rPr>
              <a:t>Symporter</a:t>
            </a:r>
            <a:r>
              <a:rPr lang="en-US" sz="1100" dirty="0" smtClean="0">
                <a:latin typeface="Comic Sans MS"/>
                <a:cs typeface="Comic Sans MS"/>
              </a:rPr>
              <a:t> (c)Furfur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9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084"/>
            <a:ext cx="8229600" cy="729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Bulk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55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z="2400" b="1" dirty="0" smtClean="0">
                <a:latin typeface="Comic Sans MS"/>
                <a:cs typeface="Comic Sans MS"/>
              </a:rPr>
              <a:t>Endocytosis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Movement of substances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into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the cell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Phagocytosis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– cell takes in particulate matter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Pinocytosis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– cell takes in only fluid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Receptor-mediated endocytosis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– specific molecules are taken in after they bind to a receptor, formation of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clathrin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-coated pits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vesicles</a:t>
            </a:r>
          </a:p>
          <a:p>
            <a:pPr marL="609600" indent="-609600"/>
            <a:r>
              <a:rPr lang="en-US" sz="2400" b="1" dirty="0" smtClean="0">
                <a:latin typeface="Comic Sans MS"/>
                <a:cs typeface="Comic Sans MS"/>
              </a:rPr>
              <a:t>Exocytosis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Movement of substances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out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of cell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Requires energy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78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30231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phagocytosis, the cell membrane surrounds the particle and engulfs it. </a:t>
            </a:r>
            <a:endParaRPr lang="en-US" sz="1200" b="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Placeholder 5" descr="Figure_05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r="-1067"/>
          <a:stretch>
            <a:fillRect/>
          </a:stretch>
        </p:blipFill>
        <p:spPr>
          <a:xfrm>
            <a:off x="457198" y="834662"/>
            <a:ext cx="4432434" cy="506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8596" y="6132504"/>
            <a:ext cx="4591635" cy="59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Mariana Ruiz </a:t>
            </a:r>
            <a:r>
              <a:rPr lang="en-US" sz="800" dirty="0" err="1">
                <a:solidFill>
                  <a:srgbClr val="000000"/>
                </a:solidFill>
              </a:rPr>
              <a:t>Villareal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0371" y="1107617"/>
            <a:ext cx="4120017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pinocytosis, the cell membrane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invaginates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, surrounds a small volume of fluid,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pinches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off.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4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r="-1067"/>
          <a:stretch>
            <a:fillRect/>
          </a:stretch>
        </p:blipFill>
        <p:spPr>
          <a:xfrm>
            <a:off x="4602899" y="1107617"/>
            <a:ext cx="4352426" cy="497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07154" y="6068530"/>
            <a:ext cx="44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8f5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solidFill>
                  <a:srgbClr val="000000"/>
                </a:solidFill>
                <a:latin typeface="Comic Sans MS"/>
                <a:cs typeface="Comic Sans MS"/>
              </a:rPr>
              <a:t>Credit: Mariana Ruiz </a:t>
            </a:r>
            <a:r>
              <a:rPr lang="en-US" sz="8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53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82886" y="1107617"/>
            <a:ext cx="436126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 receptor-mediated endocytosis, uptake of substances by the cell is targeted to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 single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type of substance that binds to the receptor on the external surface of the cell membrane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endParaRPr lang="en-US" sz="1200" b="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4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-7930"/>
          <a:stretch>
            <a:fillRect/>
          </a:stretch>
        </p:blipFill>
        <p:spPr>
          <a:xfrm>
            <a:off x="206351" y="1092318"/>
            <a:ext cx="4432434" cy="506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8295" y="6139048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solidFill>
                  <a:srgbClr val="000000"/>
                </a:solidFill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21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52400" y="1107617"/>
            <a:ext cx="42179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exocytosis, vesicles containing substances fuse with the plasma membrane.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contents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are then released to the exterior of the cell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4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" b="-383"/>
          <a:stretch>
            <a:fillRect/>
          </a:stretch>
        </p:blipFill>
        <p:spPr>
          <a:xfrm>
            <a:off x="4619450" y="1107618"/>
            <a:ext cx="4031619" cy="460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85097" y="5677781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</a:t>
            </a:r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Mariana 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Ruiz </a:t>
            </a:r>
            <a:r>
              <a:rPr lang="ro-RO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4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19629"/>
            <a:ext cx="8062912" cy="116638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The exterior surface of the plasma membrane is not identical to the interior surface of </a:t>
            </a:r>
            <a:r>
              <a:rPr lang="en-US" dirty="0" smtClean="0">
                <a:latin typeface="Comic Sans MS"/>
                <a:cs typeface="Comic Sans MS"/>
              </a:rPr>
              <a:t>the same </a:t>
            </a:r>
            <a:r>
              <a:rPr lang="en-US" dirty="0">
                <a:latin typeface="Comic Sans MS"/>
                <a:cs typeface="Comic Sans MS"/>
              </a:rPr>
              <a:t>membrane.</a:t>
            </a:r>
          </a:p>
        </p:txBody>
      </p:sp>
      <p:pic>
        <p:nvPicPr>
          <p:cNvPr id="6" name="Picture Placeholder 5" descr="Figure_05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9348" y="4600509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25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603"/>
            <a:ext cx="8229600" cy="6373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Phospholipids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66582"/>
            <a:ext cx="8229600" cy="528880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500" dirty="0">
                <a:latin typeface="Comic Sans MS"/>
                <a:cs typeface="Comic Sans MS"/>
              </a:rPr>
              <a:t>Structure consists of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Glycerol – a 3-carbon alcohol </a:t>
            </a:r>
          </a:p>
          <a:p>
            <a:pPr lvl="2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2 fatty acids attached to the </a:t>
            </a:r>
            <a:r>
              <a:rPr lang="en-US" sz="2500" dirty="0" smtClean="0">
                <a:latin typeface="Comic Sans MS"/>
                <a:cs typeface="Comic Sans MS"/>
              </a:rPr>
              <a:t>glycerol</a:t>
            </a:r>
          </a:p>
          <a:p>
            <a:pPr lvl="3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Nonpolar </a:t>
            </a:r>
            <a:r>
              <a:rPr lang="en-US" sz="2500" dirty="0">
                <a:latin typeface="Comic Sans MS"/>
                <a:cs typeface="Comic Sans MS"/>
              </a:rPr>
              <a:t>and hydrophobic (</a:t>
            </a:r>
            <a:r>
              <a:rPr lang="ja-JP" altLang="en-US" sz="2500" dirty="0">
                <a:latin typeface="Comic Sans MS"/>
                <a:cs typeface="Comic Sans MS"/>
              </a:rPr>
              <a:t>“</a:t>
            </a:r>
            <a:r>
              <a:rPr lang="en-US" altLang="ja-JP" sz="2500" dirty="0">
                <a:latin typeface="Comic Sans MS"/>
                <a:cs typeface="Comic Sans MS"/>
              </a:rPr>
              <a:t>water-fearing</a:t>
            </a:r>
            <a:r>
              <a:rPr lang="ja-JP" altLang="en-US" sz="2500" dirty="0">
                <a:latin typeface="Comic Sans MS"/>
                <a:cs typeface="Comic Sans MS"/>
              </a:rPr>
              <a:t>”</a:t>
            </a:r>
            <a:r>
              <a:rPr lang="en-US" altLang="ja-JP" sz="2500" dirty="0" smtClean="0">
                <a:latin typeface="Comic Sans MS"/>
                <a:cs typeface="Comic Sans MS"/>
              </a:rPr>
              <a:t>)</a:t>
            </a:r>
          </a:p>
          <a:p>
            <a:pPr lvl="2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Phosphate group attached to the glycerol</a:t>
            </a:r>
          </a:p>
          <a:p>
            <a:pPr lvl="3" eaLnBrk="1" hangingPunct="1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Polar </a:t>
            </a:r>
            <a:r>
              <a:rPr lang="en-US" sz="2500" dirty="0">
                <a:latin typeface="Comic Sans MS"/>
                <a:cs typeface="Comic Sans MS"/>
              </a:rPr>
              <a:t>and hydrophilic (</a:t>
            </a:r>
            <a:r>
              <a:rPr lang="ja-JP" altLang="en-US" sz="2500" dirty="0">
                <a:latin typeface="Comic Sans MS"/>
                <a:cs typeface="Comic Sans MS"/>
              </a:rPr>
              <a:t>“</a:t>
            </a:r>
            <a:r>
              <a:rPr lang="en-US" altLang="ja-JP" sz="2500" dirty="0">
                <a:latin typeface="Comic Sans MS"/>
                <a:cs typeface="Comic Sans MS"/>
              </a:rPr>
              <a:t>water-loving</a:t>
            </a:r>
            <a:r>
              <a:rPr lang="ja-JP" altLang="en-US" sz="2500" dirty="0">
                <a:latin typeface="Comic Sans MS"/>
                <a:cs typeface="Comic Sans MS"/>
              </a:rPr>
              <a:t>”</a:t>
            </a:r>
            <a:r>
              <a:rPr lang="en-US" altLang="ja-JP" sz="2500" dirty="0">
                <a:latin typeface="Comic Sans MS"/>
                <a:cs typeface="Comic Sans MS"/>
              </a:rPr>
              <a:t>)</a:t>
            </a:r>
          </a:p>
          <a:p>
            <a:pPr eaLnBrk="1" hangingPunct="1"/>
            <a:endParaRPr lang="en-US" sz="2500" dirty="0" smtClean="0">
              <a:latin typeface="Comic Sans MS"/>
              <a:cs typeface="Comic Sans MS"/>
            </a:endParaRPr>
          </a:p>
          <a:p>
            <a:pPr eaLnBrk="1" hangingPunct="1"/>
            <a:r>
              <a:rPr lang="en-US" sz="2500" dirty="0" smtClean="0">
                <a:latin typeface="Comic Sans MS"/>
                <a:cs typeface="Comic Sans MS"/>
              </a:rPr>
              <a:t>Spontaneously </a:t>
            </a:r>
            <a:r>
              <a:rPr lang="en-US" sz="2500" dirty="0">
                <a:latin typeface="Comic Sans MS"/>
                <a:cs typeface="Comic Sans MS"/>
              </a:rPr>
              <a:t>forms a bilayer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Fatty acids are on the </a:t>
            </a:r>
            <a:r>
              <a:rPr lang="en-US" sz="2500" dirty="0" smtClean="0">
                <a:latin typeface="Comic Sans MS"/>
                <a:cs typeface="Comic Sans MS"/>
              </a:rPr>
              <a:t>inside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Phosphate </a:t>
            </a:r>
            <a:r>
              <a:rPr lang="en-US" sz="2500" dirty="0">
                <a:latin typeface="Comic Sans MS"/>
                <a:cs typeface="Comic Sans MS"/>
              </a:rPr>
              <a:t>groups are on both surfaces</a:t>
            </a:r>
          </a:p>
          <a:p>
            <a:pPr eaLnBrk="1" hangingPunct="1"/>
            <a:endParaRPr lang="en-US" sz="2500" dirty="0">
              <a:latin typeface="Comic Sans MS"/>
              <a:cs typeface="Comic Sans MS"/>
            </a:endParaRPr>
          </a:p>
          <a:p>
            <a:pPr eaLnBrk="1" hangingPunct="1"/>
            <a:endParaRPr lang="en-US" sz="25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3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4265554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This phospholipid molecule is composed of a hydrophilic head and two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hydrophobic tails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hydrophilic head group consists of a phosphate-containing group attached to a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glycerol molecule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hydrophobic tails, each containing either a saturated or an unsaturated fatty acid,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are long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hydrocarbon chains.</a:t>
            </a:r>
            <a:endParaRPr lang="en-US" sz="2200" b="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" b="-87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71530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4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4" y="571093"/>
            <a:ext cx="7694638" cy="59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7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5_01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-2009"/>
          <a:stretch>
            <a:fillRect/>
          </a:stretch>
        </p:blipFill>
        <p:spPr>
          <a:xfrm>
            <a:off x="4489450" y="847595"/>
            <a:ext cx="4030663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10943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an aqueous solution, phospholipids tend to arrange themselves with their polar heads facing outward and their hydrophobic tails facing inward.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326" y="5966263"/>
            <a:ext cx="429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</a:t>
            </a:r>
            <a:r>
              <a:rPr lang="en-US" sz="8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Mariana Ruiz </a:t>
            </a:r>
            <a:r>
              <a:rPr lang="en-US" sz="8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49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1895</Words>
  <Application>Microsoft Office PowerPoint</Application>
  <PresentationFormat>On-screen Show (4:3)</PresentationFormat>
  <Paragraphs>258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Essential</vt:lpstr>
      <vt:lpstr>PowerPoint Presentation</vt:lpstr>
      <vt:lpstr>PowerPoint Presentation</vt:lpstr>
      <vt:lpstr>Membrane Structure</vt:lpstr>
      <vt:lpstr>Membrane Structure</vt:lpstr>
      <vt:lpstr>PowerPoint Presentation</vt:lpstr>
      <vt:lpstr>Phospholipids</vt:lpstr>
      <vt:lpstr>PowerPoint Presentation</vt:lpstr>
      <vt:lpstr>PowerPoint Presentation</vt:lpstr>
      <vt:lpstr>PowerPoint Presentation</vt:lpstr>
      <vt:lpstr>Membrane Proteins</vt:lpstr>
      <vt:lpstr>Membrane Proteins</vt:lpstr>
      <vt:lpstr>PowerPoint Presentation</vt:lpstr>
      <vt:lpstr>Membrane Proteins</vt:lpstr>
      <vt:lpstr>PowerPoint Presentation</vt:lpstr>
      <vt:lpstr>PowerPoint Presentation</vt:lpstr>
      <vt:lpstr>Passive Transport</vt:lpstr>
      <vt:lpstr>Passive Transport</vt:lpstr>
      <vt:lpstr>PowerPoint Presentation</vt:lpstr>
      <vt:lpstr>Membrane is Selectively Permeable</vt:lpstr>
      <vt:lpstr>Membrane is Selectively Permeable</vt:lpstr>
      <vt:lpstr>Channel Proteins</vt:lpstr>
      <vt:lpstr>PowerPoint Presentation</vt:lpstr>
      <vt:lpstr>Carrier Proteins</vt:lpstr>
      <vt:lpstr>PowerPoint Presentation</vt:lpstr>
      <vt:lpstr>Osmosis</vt:lpstr>
      <vt:lpstr>PowerPoint Presentation</vt:lpstr>
      <vt:lpstr>Osmotic Concentration</vt:lpstr>
      <vt:lpstr>PowerPoint Presentation</vt:lpstr>
      <vt:lpstr>PowerPoint Presentation</vt:lpstr>
      <vt:lpstr>Osmotic Pressure</vt:lpstr>
      <vt:lpstr>Maintaining Osmotic Balance</vt:lpstr>
      <vt:lpstr>PowerPoint Presentation</vt:lpstr>
      <vt:lpstr>Active Transport</vt:lpstr>
      <vt:lpstr>Active Transport</vt:lpstr>
      <vt:lpstr>Active Transport</vt:lpstr>
      <vt:lpstr>PowerPoint Presentation</vt:lpstr>
      <vt:lpstr>Active Transport</vt:lpstr>
      <vt:lpstr>PowerPoint Presentation</vt:lpstr>
      <vt:lpstr>Active Transport</vt:lpstr>
      <vt:lpstr>PowerPoint Presentation</vt:lpstr>
      <vt:lpstr>PowerPoint Presentation</vt:lpstr>
      <vt:lpstr>PowerPoint Presentation</vt:lpstr>
      <vt:lpstr>PowerPoint Presentation</vt:lpstr>
      <vt:lpstr>Bulk Transport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Jennifer Capers</cp:lastModifiedBy>
  <cp:revision>150</cp:revision>
  <dcterms:created xsi:type="dcterms:W3CDTF">2012-06-04T02:13:36Z</dcterms:created>
  <dcterms:modified xsi:type="dcterms:W3CDTF">2018-02-01T14:01:36Z</dcterms:modified>
</cp:coreProperties>
</file>