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7" r:id="rId6"/>
    <p:sldId id="27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xon-intron_2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bosome_Translation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ptide_sy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-bRVgqof0" TargetMode="External"/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BwtxdI1zv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lbio-Header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publicdomain/mark/1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netic_cod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15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and Proteins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7" y="284417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674149" y="595972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9278"/>
            <a:ext cx="5169022" cy="192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000897" y="6296533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8490"/>
            <a:ext cx="7886700" cy="5378473"/>
          </a:xfrm>
        </p:spPr>
        <p:txBody>
          <a:bodyPr/>
          <a:lstStyle/>
          <a:p>
            <a:r>
              <a:rPr lang="en-US" dirty="0" smtClean="0"/>
              <a:t>mRNA processing in Eukaryotes</a:t>
            </a:r>
          </a:p>
          <a:p>
            <a:pPr lvl="1"/>
            <a:r>
              <a:rPr lang="en-US" dirty="0" smtClean="0"/>
              <a:t>5’ Cap – cap is added to help the mRNA from being immediately degraded</a:t>
            </a:r>
          </a:p>
          <a:p>
            <a:pPr lvl="1"/>
            <a:r>
              <a:rPr lang="en-US" dirty="0" smtClean="0"/>
              <a:t>3’ Poly A Tail -  adenines added to end, helps mRNA pass through nuclear pore</a:t>
            </a:r>
          </a:p>
          <a:p>
            <a:pPr lvl="1"/>
            <a:r>
              <a:rPr lang="en-US" dirty="0" smtClean="0"/>
              <a:t>Splicing of introns</a:t>
            </a:r>
          </a:p>
          <a:p>
            <a:pPr lvl="3"/>
            <a:r>
              <a:rPr lang="en-US" dirty="0" smtClean="0"/>
              <a:t>Gene has exons and introns (exons are expressed, introns are cut out)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" y="3991285"/>
            <a:ext cx="7637172" cy="206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0364" y="6450844"/>
            <a:ext cx="2355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Exon-Intron 2  </a:t>
            </a:r>
            <a:r>
              <a:rPr lang="en-US" sz="800" dirty="0" smtClean="0"/>
              <a:t>(c) </a:t>
            </a:r>
            <a:r>
              <a:rPr lang="en-US" sz="800" dirty="0" err="1" smtClean="0"/>
              <a:t>Kazulanth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88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6975"/>
            <a:ext cx="7886700" cy="5429988"/>
          </a:xfrm>
        </p:spPr>
        <p:txBody>
          <a:bodyPr/>
          <a:lstStyle/>
          <a:p>
            <a:r>
              <a:rPr lang="en-US" dirty="0" smtClean="0"/>
              <a:t>For translation to occur, ribosomes are needed</a:t>
            </a:r>
          </a:p>
          <a:p>
            <a:pPr lvl="2"/>
            <a:r>
              <a:rPr lang="en-US" dirty="0" smtClean="0"/>
              <a:t>Ribosomes of prokaryotes are slightly different from eukaryotes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2" y="2466873"/>
            <a:ext cx="4439948" cy="359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0364" y="6450844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Ribosome Translation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941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3487"/>
            <a:ext cx="7886700" cy="5803476"/>
          </a:xfrm>
        </p:spPr>
        <p:txBody>
          <a:bodyPr/>
          <a:lstStyle/>
          <a:p>
            <a:r>
              <a:rPr lang="en-US" dirty="0" smtClean="0"/>
              <a:t>For translation to occur, </a:t>
            </a:r>
            <a:r>
              <a:rPr lang="en-US" dirty="0" err="1" smtClean="0"/>
              <a:t>tRNAs</a:t>
            </a:r>
            <a:r>
              <a:rPr lang="en-US" dirty="0" smtClean="0"/>
              <a:t> are needed.  These grab onto amino acids in the cytosol and carry it to the growing amino acid chain on the ribosome</a:t>
            </a:r>
          </a:p>
          <a:p>
            <a:pPr lvl="2"/>
            <a:r>
              <a:rPr lang="en-US" dirty="0" err="1" smtClean="0"/>
              <a:t>tRNAs</a:t>
            </a:r>
            <a:r>
              <a:rPr lang="en-US" dirty="0" smtClean="0"/>
              <a:t> have an anticodon that is complimentary to the codon on the mRNA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03" y="2383245"/>
            <a:ext cx="5937994" cy="37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" y="6642556"/>
            <a:ext cx="2379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Protein </a:t>
            </a:r>
            <a:r>
              <a:rPr lang="en-US" sz="800" dirty="0" err="1" smtClean="0">
                <a:hlinkClick r:id="rId3"/>
              </a:rPr>
              <a:t>Syn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(c) </a:t>
            </a:r>
            <a:r>
              <a:rPr lang="en-US" sz="800" dirty="0" err="1" smtClean="0"/>
              <a:t>Baumphreyfr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23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Steps of Translation:</a:t>
            </a:r>
          </a:p>
          <a:p>
            <a:pPr lvl="2"/>
            <a:r>
              <a:rPr lang="en-US" dirty="0" smtClean="0"/>
              <a:t>Initiation</a:t>
            </a:r>
          </a:p>
          <a:p>
            <a:pPr lvl="4"/>
            <a:r>
              <a:rPr lang="en-US" dirty="0" smtClean="0"/>
              <a:t>mRNA attaches to the smaller subunit of the ribosome</a:t>
            </a:r>
          </a:p>
          <a:p>
            <a:pPr lvl="4"/>
            <a:r>
              <a:rPr lang="en-US" dirty="0" smtClean="0"/>
              <a:t>AUG is the start codon – a </a:t>
            </a:r>
            <a:r>
              <a:rPr lang="en-US" dirty="0" err="1" smtClean="0"/>
              <a:t>tRNA</a:t>
            </a:r>
            <a:r>
              <a:rPr lang="en-US" dirty="0" smtClean="0"/>
              <a:t> with the appropriate anticodon attaches</a:t>
            </a:r>
          </a:p>
          <a:p>
            <a:pPr lvl="4"/>
            <a:r>
              <a:rPr lang="en-US" dirty="0" smtClean="0"/>
              <a:t>The larger subunit of the ribosome then comes in</a:t>
            </a:r>
          </a:p>
          <a:p>
            <a:pPr lvl="2"/>
            <a:r>
              <a:rPr lang="en-US" dirty="0" smtClean="0"/>
              <a:t>Elongation</a:t>
            </a:r>
          </a:p>
          <a:p>
            <a:pPr lvl="4"/>
            <a:r>
              <a:rPr lang="en-US" dirty="0" err="1" smtClean="0"/>
              <a:t>tRNAs</a:t>
            </a:r>
            <a:r>
              <a:rPr lang="en-US" dirty="0" smtClean="0"/>
              <a:t> move in with the appropriate amino acid, the amino acid chain grows using peptidyl transferase</a:t>
            </a:r>
          </a:p>
          <a:p>
            <a:pPr lvl="2"/>
            <a:r>
              <a:rPr lang="en-US" dirty="0" smtClean="0"/>
              <a:t>Termination</a:t>
            </a:r>
          </a:p>
          <a:p>
            <a:pPr lvl="4"/>
            <a:r>
              <a:rPr lang="en-US" dirty="0" smtClean="0"/>
              <a:t>Stop codon is reached</a:t>
            </a:r>
          </a:p>
          <a:p>
            <a:pPr lvl="4"/>
            <a:r>
              <a:rPr lang="en-US" dirty="0" smtClean="0"/>
              <a:t>The amino acid chain then is processed</a:t>
            </a:r>
          </a:p>
          <a:p>
            <a:pPr lvl="6"/>
            <a:r>
              <a:rPr lang="en-US" dirty="0" smtClean="0"/>
              <a:t>In eukaryotes, the amino acid chain moves into the endoplasmic reticulum to be further processed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179086"/>
            <a:ext cx="3451538" cy="599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" y="64608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41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on Eukaryotic Transcription and Translation: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www.youtube.com/watch?v=gG7uCskUOrA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Watch this video on Prokaryotic Transcription and Translation: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www.youtube.com/watch?v=1b-bRVgqof0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Watch this video on the Lac Operon that shows </a:t>
            </a:r>
            <a:r>
              <a:rPr lang="en-US" dirty="0"/>
              <a:t>gene regulation: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www.youtube.com/watch?v=oBwtxdI1zvk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for Eukaryotic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2" y="1951126"/>
            <a:ext cx="5550761" cy="4163070"/>
          </a:xfrm>
        </p:spPr>
      </p:pic>
    </p:spTree>
    <p:extLst>
      <p:ext uri="{BB962C8B-B14F-4D97-AF65-F5344CB8AC3E}">
        <p14:creationId xmlns:p14="http://schemas.microsoft.com/office/powerpoint/2010/main" val="1012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784" y="1159180"/>
            <a:ext cx="6352431" cy="4764323"/>
          </a:xfrm>
        </p:spPr>
      </p:pic>
    </p:spTree>
    <p:extLst>
      <p:ext uri="{BB962C8B-B14F-4D97-AF65-F5344CB8AC3E}">
        <p14:creationId xmlns:p14="http://schemas.microsoft.com/office/powerpoint/2010/main" val="4172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specify the sequence of amino acids, the building blocks of proteins</a:t>
            </a:r>
          </a:p>
          <a:p>
            <a:r>
              <a:rPr lang="en-US" dirty="0" smtClean="0"/>
              <a:t>Proteins are responsible for orchestrating almost every function of the cell (think about enzymes)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643062"/>
            <a:ext cx="9124950" cy="357187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74454" y="6270540"/>
            <a:ext cx="2419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MolbioHeader</a:t>
            </a:r>
            <a:r>
              <a:rPr lang="en-US" sz="800" dirty="0" smtClean="0"/>
              <a:t> (c) </a:t>
            </a:r>
            <a:r>
              <a:rPr lang="en-US" sz="800" dirty="0" err="1" smtClean="0"/>
              <a:t>Squidonius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71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DNA sequence will determine the amino acid sequence and therefore, will determine the function of the protein</a:t>
            </a:r>
          </a:p>
          <a:p>
            <a:r>
              <a:rPr lang="en-US" dirty="0" smtClean="0"/>
              <a:t>Every 3 nucleotides on the mRNA codes for an amino acid</a:t>
            </a:r>
          </a:p>
          <a:p>
            <a:pPr lvl="2"/>
            <a:r>
              <a:rPr lang="en-US" dirty="0" smtClean="0"/>
              <a:t>Codon</a:t>
            </a:r>
          </a:p>
          <a:p>
            <a:pPr lvl="2"/>
            <a:endParaRPr lang="en-US" dirty="0"/>
          </a:p>
          <a:p>
            <a:r>
              <a:rPr lang="en-US" dirty="0" smtClean="0"/>
              <a:t>The genetic code is universal</a:t>
            </a:r>
          </a:p>
          <a:p>
            <a:pPr lvl="2"/>
            <a:r>
              <a:rPr lang="en-US" dirty="0" smtClean="0"/>
              <a:t>This means that from bacteria to us – 4 nucleotides (A, T, C, G) code for 20 amino acids</a:t>
            </a:r>
          </a:p>
          <a:p>
            <a:pPr lvl="2"/>
            <a:r>
              <a:rPr lang="en-US" dirty="0" smtClean="0"/>
              <a:t>The sequence of those is what make a bacteria DIFFERENT from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4" y="532147"/>
            <a:ext cx="6673671" cy="571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" y="64608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9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0" y="1906072"/>
            <a:ext cx="8624160" cy="327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4454" y="6270540"/>
            <a:ext cx="2372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Genetic Code  </a:t>
            </a:r>
            <a:r>
              <a:rPr lang="en-US" sz="800" dirty="0" smtClean="0"/>
              <a:t>(c) </a:t>
            </a:r>
            <a:r>
              <a:rPr lang="en-US" sz="800" dirty="0" err="1" smtClean="0"/>
              <a:t>Madprime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0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in prokaryotes, there is no membrane bound nucleus</a:t>
            </a:r>
          </a:p>
          <a:p>
            <a:r>
              <a:rPr lang="en-US" dirty="0" smtClean="0"/>
              <a:t>They have 1 circular chromosome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Steps of Transcription:</a:t>
            </a:r>
          </a:p>
          <a:p>
            <a:pPr lvl="2"/>
            <a:r>
              <a:rPr lang="en-US" dirty="0" smtClean="0"/>
              <a:t>Initiation</a:t>
            </a:r>
          </a:p>
          <a:p>
            <a:pPr lvl="3"/>
            <a:r>
              <a:rPr lang="en-US" dirty="0" smtClean="0"/>
              <a:t>Promotor is a piece of DNA upstream that indicates where the RNA polymerase should bind and start</a:t>
            </a:r>
          </a:p>
          <a:p>
            <a:pPr lvl="2"/>
            <a:r>
              <a:rPr lang="en-US" dirty="0" smtClean="0"/>
              <a:t>Elongation</a:t>
            </a:r>
          </a:p>
          <a:p>
            <a:pPr lvl="3"/>
            <a:r>
              <a:rPr lang="en-US" dirty="0" smtClean="0"/>
              <a:t>RNA polymerase adds complimentary nucleotides (A, U, C, G) to make the mRNA</a:t>
            </a:r>
          </a:p>
          <a:p>
            <a:pPr lvl="2"/>
            <a:r>
              <a:rPr lang="en-US" dirty="0" smtClean="0"/>
              <a:t>Termination</a:t>
            </a:r>
          </a:p>
          <a:p>
            <a:pPr lvl="2"/>
            <a:endParaRPr lang="en-US" dirty="0"/>
          </a:p>
          <a:p>
            <a:r>
              <a:rPr lang="en-US" dirty="0" smtClean="0"/>
              <a:t>Since there is no nuclear membrane in prokaryotes, there is no separation of the transcription and translation process.  </a:t>
            </a:r>
          </a:p>
          <a:p>
            <a:pPr lvl="2"/>
            <a:r>
              <a:rPr lang="en-US" dirty="0" smtClean="0"/>
              <a:t>A ribosome will go ahead and grab onto the growing mRNA to start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Transcription and Translation separated by nuclear membrane in eukaryotes</a:t>
            </a:r>
          </a:p>
          <a:p>
            <a:endParaRPr lang="en-US" dirty="0"/>
          </a:p>
          <a:p>
            <a:r>
              <a:rPr lang="en-US" dirty="0" smtClean="0"/>
              <a:t>Steps of Transcription</a:t>
            </a:r>
          </a:p>
          <a:p>
            <a:pPr lvl="2"/>
            <a:r>
              <a:rPr lang="en-US" dirty="0" smtClean="0"/>
              <a:t>Initiation</a:t>
            </a:r>
          </a:p>
          <a:p>
            <a:pPr lvl="4"/>
            <a:r>
              <a:rPr lang="en-US" dirty="0" smtClean="0"/>
              <a:t>Promotors are much more complex than prokaryotic promotors</a:t>
            </a:r>
          </a:p>
          <a:p>
            <a:pPr lvl="4"/>
            <a:r>
              <a:rPr lang="en-US" dirty="0" smtClean="0"/>
              <a:t>Eukaryotes have 3 RNA polymerases (RNA Polymerase I, II, III)</a:t>
            </a:r>
          </a:p>
          <a:p>
            <a:pPr lvl="4"/>
            <a:r>
              <a:rPr lang="en-US" dirty="0" smtClean="0"/>
              <a:t>Transcription factors are needed</a:t>
            </a:r>
          </a:p>
          <a:p>
            <a:pPr lvl="2"/>
            <a:r>
              <a:rPr lang="en-US" dirty="0" smtClean="0"/>
              <a:t>Elongation</a:t>
            </a:r>
          </a:p>
          <a:p>
            <a:pPr lvl="2"/>
            <a:r>
              <a:rPr lang="en-US" dirty="0" smtClean="0"/>
              <a:t>Termination</a:t>
            </a:r>
          </a:p>
          <a:p>
            <a:pPr lvl="4"/>
            <a:r>
              <a:rPr lang="en-US" dirty="0" smtClean="0"/>
              <a:t>mRNA is released</a:t>
            </a:r>
          </a:p>
          <a:p>
            <a:pPr lvl="4"/>
            <a:r>
              <a:rPr lang="en-US" dirty="0" smtClean="0"/>
              <a:t>It has to be modified before leaving the nucleus for translation</a:t>
            </a:r>
          </a:p>
        </p:txBody>
      </p:sp>
    </p:spTree>
    <p:extLst>
      <p:ext uri="{BB962C8B-B14F-4D97-AF65-F5344CB8AC3E}">
        <p14:creationId xmlns:p14="http://schemas.microsoft.com/office/powerpoint/2010/main" val="1949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578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Chapter 15 Genes and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Prokaryotes</vt:lpstr>
      <vt:lpstr>Prokaryotes</vt:lpstr>
      <vt:lpstr>Eukaryotes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for Eukaryotic Cells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143</cp:revision>
  <dcterms:created xsi:type="dcterms:W3CDTF">2016-05-25T20:39:40Z</dcterms:created>
  <dcterms:modified xsi:type="dcterms:W3CDTF">2018-02-01T16:37:32Z</dcterms:modified>
</cp:coreProperties>
</file>