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64"/>
  </p:notesMasterIdLst>
  <p:handoutMasterIdLst>
    <p:handoutMasterId r:id="rId65"/>
  </p:handoutMasterIdLst>
  <p:sldIdLst>
    <p:sldId id="383" r:id="rId2"/>
    <p:sldId id="273" r:id="rId3"/>
    <p:sldId id="277" r:id="rId4"/>
    <p:sldId id="308" r:id="rId5"/>
    <p:sldId id="307" r:id="rId6"/>
    <p:sldId id="388" r:id="rId7"/>
    <p:sldId id="385" r:id="rId8"/>
    <p:sldId id="386" r:id="rId9"/>
    <p:sldId id="387" r:id="rId10"/>
    <p:sldId id="390" r:id="rId11"/>
    <p:sldId id="397" r:id="rId12"/>
    <p:sldId id="391" r:id="rId13"/>
    <p:sldId id="392" r:id="rId14"/>
    <p:sldId id="310" r:id="rId15"/>
    <p:sldId id="311" r:id="rId16"/>
    <p:sldId id="309" r:id="rId17"/>
    <p:sldId id="312" r:id="rId18"/>
    <p:sldId id="313" r:id="rId19"/>
    <p:sldId id="403" r:id="rId20"/>
    <p:sldId id="402" r:id="rId21"/>
    <p:sldId id="384" r:id="rId22"/>
    <p:sldId id="389" r:id="rId23"/>
    <p:sldId id="314" r:id="rId24"/>
    <p:sldId id="315" r:id="rId25"/>
    <p:sldId id="318" r:id="rId26"/>
    <p:sldId id="335" r:id="rId27"/>
    <p:sldId id="330" r:id="rId28"/>
    <p:sldId id="331" r:id="rId29"/>
    <p:sldId id="337" r:id="rId30"/>
    <p:sldId id="393" r:id="rId31"/>
    <p:sldId id="398" r:id="rId32"/>
    <p:sldId id="338" r:id="rId33"/>
    <p:sldId id="339" r:id="rId34"/>
    <p:sldId id="341" r:id="rId35"/>
    <p:sldId id="399" r:id="rId36"/>
    <p:sldId id="343" r:id="rId37"/>
    <p:sldId id="344" r:id="rId38"/>
    <p:sldId id="400" r:id="rId39"/>
    <p:sldId id="360" r:id="rId40"/>
    <p:sldId id="361" r:id="rId41"/>
    <p:sldId id="349" r:id="rId42"/>
    <p:sldId id="394" r:id="rId43"/>
    <p:sldId id="351" r:id="rId44"/>
    <p:sldId id="352" r:id="rId45"/>
    <p:sldId id="353" r:id="rId46"/>
    <p:sldId id="401" r:id="rId47"/>
    <p:sldId id="359" r:id="rId48"/>
    <p:sldId id="363" r:id="rId49"/>
    <p:sldId id="367" r:id="rId50"/>
    <p:sldId id="395" r:id="rId51"/>
    <p:sldId id="404" r:id="rId52"/>
    <p:sldId id="284" r:id="rId53"/>
    <p:sldId id="368" r:id="rId54"/>
    <p:sldId id="369" r:id="rId55"/>
    <p:sldId id="370" r:id="rId56"/>
    <p:sldId id="405" r:id="rId57"/>
    <p:sldId id="373" r:id="rId58"/>
    <p:sldId id="375" r:id="rId59"/>
    <p:sldId id="377" r:id="rId60"/>
    <p:sldId id="378" r:id="rId61"/>
    <p:sldId id="406" r:id="rId62"/>
    <p:sldId id="379" r:id="rId6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255"/>
    <a:srgbClr val="E5D419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90" autoAdjust="0"/>
    <p:restoredTop sz="93326" autoAdjust="0"/>
  </p:normalViewPr>
  <p:slideViewPr>
    <p:cSldViewPr snapToGrid="0" snapToObjects="1">
      <p:cViewPr varScale="1">
        <p:scale>
          <a:sx n="107" d="100"/>
          <a:sy n="107" d="100"/>
        </p:scale>
        <p:origin x="13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EB1983A-A8DF-464A-B73E-F246B1299966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3E36551-5C75-4EC7-A85A-CAE424A1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xfrm>
            <a:off x="175289" y="4359682"/>
            <a:ext cx="5189855" cy="42133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30731DA-02E6-48E5-86EB-4B7BDBC2A597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546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27D1C04-C28C-4382-95CC-CAAF69BD2B66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408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AB80BCF-1939-4B28-A1EB-D18451E6EA89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253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ea typeface="ＭＳ Ｐゴシック" panose="020B0600070205080204" pitchFamily="3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811FC75-15D9-41D9-B21B-290DE43C3361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017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3C9D3A4-C46A-4D3A-BB8A-6840B0A50346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185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06D45E8-D3C1-480C-AFD1-31B31A7BAD6B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257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30417A8-215E-4095-9A60-4375DE947BC4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69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245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4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06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40EA92-F0AF-4FD4-B5F8-4EB820D941A1}" type="slidenum">
              <a:rPr lang="en-US" altLang="en-US"/>
              <a:pPr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42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F80617-AEFF-4B2D-BBF2-21C02B4110D9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857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83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74404F-0534-4200-8581-866B42C491FF}" type="slidenum">
              <a:rPr lang="en-US" altLang="en-US"/>
              <a:pPr eaLnBrk="1" hangingPunct="1">
                <a:spcBef>
                  <a:spcPct val="0"/>
                </a:spcBef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331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CF8DF4-2229-40A3-9F0F-88966816EA8C}" type="slidenum">
              <a:rPr lang="en-US" altLang="en-US">
                <a:latin typeface="Times New Roman" panose="02020603050405020304" pitchFamily="18" charset="0"/>
              </a:rPr>
              <a:pPr eaLnBrk="1" hangingPunct="1"/>
              <a:t>58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8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F80617-AEFF-4B2D-BBF2-21C02B4110D9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66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79D9DB-4523-42C7-9288-39B3B2B6618D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Figure 14.4 Alleles, alternative versions of a gene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33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90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7B33D8B-A902-4250-A46A-5103F4354ADF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6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4DD87EC-0480-473D-989A-0950732FCE80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98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532CB5-2F85-4B1D-89B2-C6A8455EFE17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65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63233" indent="-293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74204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43885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13567" indent="-2348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83249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52930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22612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92293" indent="-234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10E4452-D7DD-4003-9EA9-1D6C78BDF10E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1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333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54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469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28,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89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28,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28,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648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047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28,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531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28,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291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28,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046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6C19-FB79-4D7A-9735-30F6DD9406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00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28,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28,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205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28,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4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6" r:id="rId12"/>
    <p:sldLayoutId id="2147483916" r:id="rId13"/>
    <p:sldLayoutId id="2147483920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pixabay.com/p-1355929/?no_redirect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Self-pollination(1)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commons.wikimedia.org/wiki/File:Mendels_peas.png" TargetMode="Externa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contents/185cbf87-c72e-48f5-b51e-f14f21b5eabd@10.6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Mendels_peas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digreechartB.p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creativecommons.org/publicdomain/mark/1.0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nx.org/contents/185cbf87-c72e-48f5-b51e-f14f21b5eabd@10.61" TargetMode="Externa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pixabay.com/p-1355929/?no_redirect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mark/1.0/" TargetMode="External"/><Relationship Id="rId2" Type="http://schemas.openxmlformats.org/officeDocument/2006/relationships/hyperlink" Target="s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Sex_chromosomes#/media/File:PLoSBiol3.5.Fig7ChromosomesAluFish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s://commons.wikimedia.org/wiki/File:Human_male_karyotpe_high_resolution_-_Sex_chromosomes_cropped.png" TargetMode="External"/><Relationship Id="rId4" Type="http://schemas.openxmlformats.org/officeDocument/2006/relationships/hyperlink" Target="https://creativecommons.org/publicdomain/mark/1.0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2xufrHWG3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1765" y="2256531"/>
            <a:ext cx="5347446" cy="1175731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212F62"/>
                </a:solidFill>
              </a:rPr>
              <a:t>Chapter 12: Mendel’s Experiments and Heredity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879" y="3413913"/>
            <a:ext cx="7315200" cy="1655762"/>
          </a:xfrm>
        </p:spPr>
        <p:txBody>
          <a:bodyPr/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Biology I</a:t>
            </a:r>
          </a:p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Capers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9" y="395669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970" y="3759513"/>
            <a:ext cx="1514475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46" y="3086662"/>
            <a:ext cx="2823041" cy="288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39408" y="5997175"/>
            <a:ext cx="39220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Caption</a:t>
            </a:r>
            <a:r>
              <a:rPr lang="en-US" sz="800" dirty="0"/>
              <a:t>: </a:t>
            </a:r>
            <a:r>
              <a:rPr lang="en-US" sz="800" u="sng" dirty="0" smtClean="0">
                <a:hlinkClick r:id="rId5"/>
              </a:rPr>
              <a:t>Pea Plant</a:t>
            </a:r>
            <a:r>
              <a:rPr lang="en-US" sz="800" u="sng" dirty="0">
                <a:hlinkClick r:id="rId5"/>
              </a:rPr>
              <a:t> </a:t>
            </a:r>
            <a:r>
              <a:rPr lang="en-US" sz="800" u="sng" dirty="0" smtClean="0"/>
              <a:t>(c)</a:t>
            </a:r>
            <a:r>
              <a:rPr lang="en-US" sz="800" dirty="0" smtClean="0"/>
              <a:t>Wikipedia,</a:t>
            </a:r>
            <a:r>
              <a:rPr lang="en-US" sz="800" dirty="0"/>
              <a:t> </a:t>
            </a:r>
            <a:r>
              <a:rPr lang="en-US" sz="800" u="sng" dirty="0">
                <a:hlinkClick r:id="rId6"/>
              </a:rPr>
              <a:t>Public domain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39408" y="6138280"/>
            <a:ext cx="40190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/>
              <a:t>https://cnx.org/contents/GFy_h8cu@10.114:O2lXSTlf@2/Introduction</a:t>
            </a:r>
            <a:endParaRPr lang="en-US" sz="800" dirty="0"/>
          </a:p>
        </p:txBody>
      </p:sp>
      <p:sp>
        <p:nvSpPr>
          <p:cNvPr id="9" name="Footer Placeholder 5"/>
          <p:cNvSpPr>
            <a:spLocks noGrp="1"/>
          </p:cNvSpPr>
          <p:nvPr/>
        </p:nvSpPr>
        <p:spPr>
          <a:xfrm>
            <a:off x="1042104" y="6421099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219075"/>
            <a:ext cx="789622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4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7" y="609599"/>
            <a:ext cx="8686937" cy="56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0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of Independent Assortment</a:t>
            </a:r>
          </a:p>
          <a:p>
            <a:pPr lvl="2"/>
            <a:r>
              <a:rPr lang="en-US" dirty="0" smtClean="0"/>
              <a:t>During meiosis, homologous chromosomes line up randomly during metaphase</a:t>
            </a:r>
          </a:p>
          <a:p>
            <a:pPr lvl="3"/>
            <a:r>
              <a:rPr lang="en-US" dirty="0" smtClean="0"/>
              <a:t>This means that not all of the maternal chromosomes will line up on one side and not all of the paternal chromosomes will line up on the other</a:t>
            </a:r>
          </a:p>
          <a:p>
            <a:pPr lvl="3"/>
            <a:r>
              <a:rPr lang="en-US" dirty="0" smtClean="0"/>
              <a:t>This results in various combinations of maternal/paternal chromosomes that will end up in the resulting egg or sperm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1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44" y="852854"/>
            <a:ext cx="6441677" cy="4893286"/>
          </a:xfrm>
        </p:spPr>
      </p:pic>
      <p:sp>
        <p:nvSpPr>
          <p:cNvPr id="5" name="TextBox 4"/>
          <p:cNvSpPr txBox="1"/>
          <p:nvPr/>
        </p:nvSpPr>
        <p:spPr>
          <a:xfrm>
            <a:off x="386863" y="2224454"/>
            <a:ext cx="1572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Gets more complicated and there are more possible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g</a:t>
            </a:r>
            <a:r>
              <a:rPr lang="en-US" sz="1400" dirty="0" smtClean="0">
                <a:latin typeface="Comic Sans MS" panose="030F0702030302020204" pitchFamily="66" charset="0"/>
              </a:rPr>
              <a:t>ametes when looking at genes on 2 different chromosomes</a:t>
            </a:r>
            <a:endParaRPr 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5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99463" cy="49538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Mendel’</a:t>
            </a:r>
            <a:r>
              <a:rPr lang="en-US" altLang="ja-JP" b="1">
                <a:ea typeface="ＭＳ Ｐゴシック" panose="020B0600070205080204" pitchFamily="34" charset="-128"/>
              </a:rPr>
              <a:t>s experimental method</a:t>
            </a:r>
            <a:endParaRPr lang="en-US" altLang="en-US" b="1">
              <a:solidFill>
                <a:srgbClr val="0033C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1405AA-C78C-474E-A956-556D8FC27DA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4745748" y="1797169"/>
            <a:ext cx="42538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Pollen taken from </a:t>
            </a:r>
            <a:r>
              <a:rPr lang="en-US" altLang="en-US" sz="2400" b="1" dirty="0"/>
              <a:t>anther</a:t>
            </a:r>
            <a:r>
              <a:rPr lang="en-US" altLang="en-US" sz="2400" dirty="0"/>
              <a:t> used to fertilize eggs in female </a:t>
            </a:r>
            <a:r>
              <a:rPr lang="en-US" altLang="en-US" sz="2400" b="1" dirty="0"/>
              <a:t>carpel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Zygote</a:t>
            </a:r>
            <a:r>
              <a:rPr lang="en-US" altLang="en-US" sz="2400" dirty="0"/>
              <a:t> forms.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True-breeding</a:t>
            </a:r>
            <a:r>
              <a:rPr lang="en-US" altLang="en-US" sz="2400" dirty="0"/>
              <a:t> = peas produced will develop into plants with </a:t>
            </a:r>
            <a:r>
              <a:rPr lang="en-US" altLang="en-US" sz="2400" b="1" dirty="0"/>
              <a:t>white flowers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7" y="1771290"/>
            <a:ext cx="4642211" cy="2729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77106" y="1229267"/>
            <a:ext cx="2224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/>
              <a:t>Self-fertilize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46580"/>
            <a:ext cx="82721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Caption</a:t>
            </a:r>
            <a:r>
              <a:rPr lang="en-US" sz="800" dirty="0"/>
              <a:t>: </a:t>
            </a:r>
            <a:r>
              <a:rPr lang="en-US" sz="800" u="sng" dirty="0">
                <a:hlinkClick r:id="rId4"/>
              </a:rPr>
              <a:t>Pea </a:t>
            </a:r>
            <a:r>
              <a:rPr lang="en-US" sz="800" u="sng" dirty="0" smtClean="0">
                <a:hlinkClick r:id="rId4"/>
              </a:rPr>
              <a:t>Plant Anatomy</a:t>
            </a:r>
            <a:r>
              <a:rPr lang="en-US" sz="800" u="sng" dirty="0">
                <a:hlinkClick r:id="rId4"/>
              </a:rPr>
              <a:t> </a:t>
            </a:r>
            <a:r>
              <a:rPr lang="en-US" sz="800" dirty="0" smtClean="0"/>
              <a:t>(c) Wikipedia,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</a:t>
            </a:r>
            <a:r>
              <a:rPr lang="en-US" sz="800" u="sng" dirty="0" smtClean="0">
                <a:hlinkClick r:id="rId5"/>
              </a:rPr>
              <a:t>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90311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3DE2E3-9FD3-4615-B94C-73D3C9CF695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85800" y="3886200"/>
            <a:ext cx="76200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b="1" dirty="0">
                <a:solidFill>
                  <a:srgbClr val="0070C0"/>
                </a:solidFill>
              </a:rPr>
              <a:t>Cross-fertilize</a:t>
            </a:r>
            <a:r>
              <a:rPr lang="en-US" altLang="en-US" sz="2500" dirty="0"/>
              <a:t>: male and female gametes from </a:t>
            </a:r>
            <a:r>
              <a:rPr lang="en-US" altLang="en-US" sz="2500" b="1" i="1" dirty="0"/>
              <a:t>different</a:t>
            </a:r>
            <a:r>
              <a:rPr lang="en-US" altLang="en-US" sz="2500" dirty="0"/>
              <a:t> flowers/plant used to make zygote (pea)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dirty="0"/>
              <a:t>Remove anthers from purple flower (prevent self fertilization).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dirty="0"/>
              <a:t>Transfer pollen from purple to white flower.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dirty="0"/>
              <a:t>Collect peas, plant them, observe flower color of the offspring generation.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74638"/>
            <a:ext cx="852963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Mendel’</a:t>
            </a:r>
            <a:r>
              <a:rPr lang="en-US" altLang="ja-JP" sz="4000" b="1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s experimental method</a:t>
            </a:r>
            <a:endParaRPr lang="en-US" altLang="en-US" sz="4000" b="1" kern="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40" y="1141245"/>
            <a:ext cx="281940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232747" y="2128656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28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Mendel’</a:t>
            </a:r>
            <a:r>
              <a:rPr lang="en-US" altLang="ja-JP" b="1" dirty="0">
                <a:latin typeface="+mn-lt"/>
                <a:ea typeface="ＭＳ Ｐゴシック" panose="020B0600070205080204" pitchFamily="34" charset="-128"/>
              </a:rPr>
              <a:t>s experimental method</a:t>
            </a:r>
            <a:endParaRPr lang="en-US" altLang="en-US" b="1" dirty="0">
              <a:solidFill>
                <a:srgbClr val="0033CC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752600"/>
            <a:ext cx="8428037" cy="43735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u="sng" dirty="0">
                <a:ea typeface="ＭＳ Ｐゴシック" pitchFamily="34" charset="-128"/>
              </a:rPr>
              <a:t>Usually 3 stages</a:t>
            </a:r>
            <a:r>
              <a:rPr lang="en-US" altLang="en-US" sz="2800" dirty="0">
                <a:ea typeface="ＭＳ Ｐゴシック" pitchFamily="34" charset="-128"/>
              </a:rPr>
              <a:t>: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>
                <a:ea typeface="ＭＳ Ｐゴシック" pitchFamily="34" charset="-128"/>
              </a:rPr>
              <a:t>Produce </a:t>
            </a: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true-breeding</a:t>
            </a:r>
            <a:r>
              <a:rPr lang="en-US" altLang="en-US" sz="2800" dirty="0">
                <a:ea typeface="ＭＳ Ｐゴシック" pitchFamily="34" charset="-128"/>
              </a:rPr>
              <a:t> strains for each trait he was studying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>
                <a:ea typeface="ＭＳ Ｐゴシック" pitchFamily="34" charset="-128"/>
              </a:rPr>
              <a:t>Cross-fertilize true-breeding strains having alternate forms of a trait </a:t>
            </a:r>
            <a:endParaRPr lang="en-US" altLang="en-US" sz="2800" dirty="0" smtClean="0">
              <a:ea typeface="ＭＳ Ｐゴシック" pitchFamily="34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 smtClean="0">
                <a:ea typeface="ＭＳ Ｐゴシック" pitchFamily="34" charset="-128"/>
              </a:rPr>
              <a:t>Allow </a:t>
            </a:r>
            <a:r>
              <a:rPr lang="en-US" altLang="en-US" sz="2800" dirty="0">
                <a:ea typeface="ＭＳ Ｐゴシック" pitchFamily="34" charset="-128"/>
              </a:rPr>
              <a:t>the hybrid offspring to self-fertilize for several generations and </a:t>
            </a:r>
            <a:r>
              <a:rPr lang="en-US" altLang="en-US" sz="2800" u="sng" dirty="0">
                <a:ea typeface="ＭＳ Ｐゴシック" pitchFamily="34" charset="-128"/>
              </a:rPr>
              <a:t>count</a:t>
            </a:r>
            <a:r>
              <a:rPr lang="en-US" altLang="en-US" sz="2800" dirty="0">
                <a:ea typeface="ＭＳ Ｐゴシック" pitchFamily="34" charset="-128"/>
              </a:rPr>
              <a:t> the number of offspring showing each form of the trait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DE3270-A5D8-47FB-8DEE-2BFA705D6F1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138569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Monohybrid crosses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800" b="1" dirty="0">
                <a:solidFill>
                  <a:srgbClr val="0070C0"/>
                </a:solidFill>
              </a:rPr>
              <a:t>Monohybrid Cross:</a:t>
            </a:r>
          </a:p>
          <a:p>
            <a:pPr lvl="2">
              <a:defRPr/>
            </a:pPr>
            <a:r>
              <a:rPr lang="en-US" sz="2200" b="1" i="1" dirty="0"/>
              <a:t>Mono</a:t>
            </a:r>
            <a:r>
              <a:rPr lang="en-US" sz="2200" dirty="0"/>
              <a:t> = one trait (</a:t>
            </a:r>
            <a:r>
              <a:rPr lang="en-US" sz="2200" b="1" i="1" dirty="0"/>
              <a:t>ex</a:t>
            </a:r>
            <a:r>
              <a:rPr lang="en-US" sz="2200" dirty="0"/>
              <a:t>: flower color)</a:t>
            </a:r>
          </a:p>
          <a:p>
            <a:pPr lvl="2">
              <a:defRPr/>
            </a:pPr>
            <a:r>
              <a:rPr lang="en-US" sz="2200" b="1" i="1" dirty="0"/>
              <a:t>Hybrid</a:t>
            </a:r>
            <a:r>
              <a:rPr lang="en-US" sz="2200" dirty="0"/>
              <a:t> = 2 variations (</a:t>
            </a:r>
            <a:r>
              <a:rPr lang="en-US" sz="2200" b="1" i="1" dirty="0"/>
              <a:t>ex</a:t>
            </a:r>
            <a:r>
              <a:rPr lang="en-US" sz="2200" dirty="0"/>
              <a:t>: white or purple)</a:t>
            </a:r>
          </a:p>
          <a:p>
            <a:pPr eaLnBrk="1" hangingPunct="1">
              <a:defRPr/>
            </a:pPr>
            <a:r>
              <a:rPr lang="en-US" sz="2800" b="1" dirty="0"/>
              <a:t>Monohybrid Cross</a:t>
            </a:r>
            <a:r>
              <a:rPr lang="en-US" sz="2800" dirty="0"/>
              <a:t>: to study 2 variations </a:t>
            </a:r>
            <a:r>
              <a:rPr lang="en-US" sz="2800" u="sng" dirty="0"/>
              <a:t>of a single trait</a:t>
            </a:r>
          </a:p>
          <a:p>
            <a:pPr marL="0" indent="0" eaLnBrk="1" hangingPunct="1">
              <a:buFontTx/>
              <a:buNone/>
              <a:defRPr/>
            </a:pPr>
            <a:endParaRPr lang="en-US" sz="2800" u="sng" dirty="0"/>
          </a:p>
          <a:p>
            <a:pPr eaLnBrk="1" hangingPunct="1">
              <a:defRPr/>
            </a:pPr>
            <a:r>
              <a:rPr lang="en-US" sz="2800" dirty="0"/>
              <a:t>Mendel produced true-breeding pea strains for 7 different traits</a:t>
            </a:r>
          </a:p>
          <a:p>
            <a:pPr marL="742950" lvl="2" indent="-342900" eaLnBrk="1" hangingPunct="1">
              <a:defRPr/>
            </a:pPr>
            <a:r>
              <a:rPr lang="en-US" altLang="en-US" sz="2800" dirty="0">
                <a:ea typeface="ＭＳ Ｐゴシック" pitchFamily="34" charset="-128"/>
              </a:rPr>
              <a:t>Each trait had 2 variants</a:t>
            </a:r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0B554B-43E0-42C4-A0E4-AD9D0DF676A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369441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497DD6-4E84-4ABA-A000-3FCB44926A3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1" y="130343"/>
            <a:ext cx="730567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316" y="4912777"/>
            <a:ext cx="4475747" cy="184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5984915"/>
            <a:ext cx="23387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Caption</a:t>
            </a:r>
            <a:r>
              <a:rPr lang="en-US" sz="800" dirty="0"/>
              <a:t>: </a:t>
            </a:r>
            <a:r>
              <a:rPr lang="en-US" sz="800" u="sng" dirty="0">
                <a:hlinkClick r:id="rId5"/>
              </a:rPr>
              <a:t>Pea </a:t>
            </a:r>
            <a:r>
              <a:rPr lang="en-US" sz="800" u="sng" dirty="0" smtClean="0">
                <a:hlinkClick r:id="rId5"/>
              </a:rPr>
              <a:t>Traits</a:t>
            </a:r>
            <a:r>
              <a:rPr lang="en-US" sz="800" u="sng" dirty="0">
                <a:hlinkClick r:id="rId5"/>
              </a:rPr>
              <a:t> </a:t>
            </a:r>
            <a:r>
              <a:rPr lang="en-US" sz="800" dirty="0" smtClean="0"/>
              <a:t>(c) Wikipedia,</a:t>
            </a:r>
            <a:r>
              <a:rPr lang="en-US" sz="800" dirty="0"/>
              <a:t> </a:t>
            </a:r>
            <a:r>
              <a:rPr lang="en-US" sz="800" u="sng" dirty="0">
                <a:hlinkClick r:id="rId6"/>
              </a:rPr>
              <a:t>Public </a:t>
            </a:r>
            <a:r>
              <a:rPr lang="en-US" sz="800" u="sng" dirty="0" smtClean="0">
                <a:hlinkClick r:id="rId6"/>
              </a:rPr>
              <a:t>domain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949969" y="394406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7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356251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yellow peas versus green peas wrinkled versus smooth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1"/>
          <a:stretch/>
        </p:blipFill>
        <p:spPr bwMode="auto">
          <a:xfrm>
            <a:off x="471300" y="491477"/>
            <a:ext cx="8188068" cy="5424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8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12_01_0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8" b="-4618"/>
          <a:stretch>
            <a:fillRect/>
          </a:stretch>
        </p:blipFill>
        <p:spPr>
          <a:xfrm>
            <a:off x="312821" y="1481054"/>
            <a:ext cx="3091120" cy="402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722428" y="571167"/>
            <a:ext cx="5185611" cy="557721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Johann </a:t>
            </a:r>
            <a:r>
              <a:rPr lang="en-US" dirty="0" err="1"/>
              <a:t>Gregor</a:t>
            </a:r>
            <a:r>
              <a:rPr lang="en-US" dirty="0"/>
              <a:t> Mendel is considered the </a:t>
            </a:r>
            <a:r>
              <a:rPr lang="en-US" b="1" i="1" dirty="0"/>
              <a:t>father of genetics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Mendel selected a simple biological system and conducted methodical, quantitative analyses using large sample sizes.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Because of Mendel’s work, the fundamental principles of heredity were revealed.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now know that </a:t>
            </a:r>
            <a:r>
              <a:rPr lang="en-US" b="1" dirty="0">
                <a:solidFill>
                  <a:srgbClr val="0070C0"/>
                </a:solidFill>
              </a:rPr>
              <a:t>genes</a:t>
            </a:r>
            <a:r>
              <a:rPr lang="en-US" dirty="0"/>
              <a:t>, carried on </a:t>
            </a:r>
            <a:r>
              <a:rPr lang="en-US" b="1" dirty="0">
                <a:solidFill>
                  <a:srgbClr val="0070C0"/>
                </a:solidFill>
              </a:rPr>
              <a:t>chromosomes</a:t>
            </a:r>
            <a:r>
              <a:rPr lang="en-US" dirty="0"/>
              <a:t>, are the basic functional units of heredity with the capability to be replicated, expressed, or mutated.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Mendels</a:t>
            </a:r>
            <a:r>
              <a:rPr lang="en-US" dirty="0"/>
              <a:t> ideas form the basis of classical, or Mendelian, genetics.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47" y="176867"/>
            <a:ext cx="7633718" cy="6416814"/>
          </a:xfrm>
        </p:spPr>
      </p:pic>
    </p:spTree>
    <p:extLst>
      <p:ext uri="{BB962C8B-B14F-4D97-AF65-F5344CB8AC3E}">
        <p14:creationId xmlns:p14="http://schemas.microsoft.com/office/powerpoint/2010/main" val="293753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71525"/>
            <a:ext cx="84582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88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0487"/>
            <a:ext cx="7924800" cy="667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02952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08597"/>
            <a:ext cx="4569995" cy="648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81" y="118828"/>
            <a:ext cx="8229600" cy="4406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F</a:t>
            </a:r>
            <a:r>
              <a:rPr lang="en-US" altLang="en-US" b="1" u="sng" baseline="-250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1</a:t>
            </a:r>
            <a:r>
              <a:rPr lang="en-US" altLang="en-US" b="1" u="sng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Generation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24569"/>
            <a:ext cx="4020381" cy="5138738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  <a:ea typeface="ＭＳ Ｐゴシック" pitchFamily="34" charset="-128"/>
              </a:rPr>
              <a:t>F</a:t>
            </a:r>
            <a:r>
              <a:rPr lang="en-US" altLang="en-US" sz="2400" b="1" baseline="-25000" dirty="0">
                <a:solidFill>
                  <a:srgbClr val="0070C0"/>
                </a:solidFill>
                <a:ea typeface="ＭＳ Ｐゴシック" pitchFamily="34" charset="-128"/>
              </a:rPr>
              <a:t>1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itchFamily="34" charset="-128"/>
              </a:rPr>
              <a:t> Generation</a:t>
            </a:r>
            <a:r>
              <a:rPr lang="en-US" altLang="en-US" sz="2400" dirty="0">
                <a:ea typeface="ＭＳ Ｐゴシック" pitchFamily="34" charset="-128"/>
              </a:rPr>
              <a:t>: First filial generation</a:t>
            </a:r>
          </a:p>
          <a:p>
            <a:pPr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Offspring of 2 </a:t>
            </a:r>
            <a:r>
              <a:rPr lang="en-US" altLang="en-US" sz="2400" b="1" dirty="0">
                <a:ea typeface="ＭＳ Ｐゴシック" pitchFamily="34" charset="-128"/>
              </a:rPr>
              <a:t>true-breeding</a:t>
            </a:r>
            <a:r>
              <a:rPr lang="en-US" altLang="en-US" sz="2400" dirty="0">
                <a:ea typeface="ＭＳ Ｐゴシック" pitchFamily="34" charset="-128"/>
              </a:rPr>
              <a:t> parents (</a:t>
            </a:r>
            <a:r>
              <a:rPr lang="en-US" altLang="en-US" sz="2400" b="1" dirty="0">
                <a:solidFill>
                  <a:srgbClr val="7030A0"/>
                </a:solidFill>
                <a:ea typeface="ＭＳ Ｐゴシック" pitchFamily="34" charset="-128"/>
              </a:rPr>
              <a:t>P generation</a:t>
            </a:r>
            <a:r>
              <a:rPr lang="en-US" altLang="en-US" sz="2400" dirty="0">
                <a:ea typeface="ＭＳ Ｐゴシック" pitchFamily="34" charset="-128"/>
              </a:rPr>
              <a:t>)</a:t>
            </a:r>
          </a:p>
          <a:p>
            <a:pPr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All F</a:t>
            </a:r>
            <a:r>
              <a:rPr lang="en-US" altLang="en-US" sz="2400" baseline="-25000" dirty="0">
                <a:ea typeface="ＭＳ Ｐゴシック" pitchFamily="34" charset="-128"/>
              </a:rPr>
              <a:t>1</a:t>
            </a:r>
            <a:r>
              <a:rPr lang="en-US" altLang="en-US" sz="2400" dirty="0">
                <a:ea typeface="ＭＳ Ｐゴシック" pitchFamily="34" charset="-128"/>
              </a:rPr>
              <a:t> plants looked like only 1 of parents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Visible trait in F</a:t>
            </a:r>
            <a:r>
              <a:rPr lang="en-US" altLang="en-US" sz="2400" baseline="-25000" dirty="0">
                <a:ea typeface="ＭＳ Ｐゴシック" pitchFamily="34" charset="-128"/>
              </a:rPr>
              <a:t>1 </a:t>
            </a:r>
            <a:r>
              <a:rPr lang="en-US" altLang="en-US" sz="2400" dirty="0">
                <a:ea typeface="ＭＳ Ｐゴシック" pitchFamily="34" charset="-128"/>
              </a:rPr>
              <a:t>is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itchFamily="34" charset="-128"/>
              </a:rPr>
              <a:t>dominant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Other trait was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itchFamily="34" charset="-128"/>
              </a:rPr>
              <a:t>recessive</a:t>
            </a:r>
            <a:r>
              <a:rPr lang="en-US" altLang="en-US" sz="2400" dirty="0">
                <a:ea typeface="ＭＳ Ｐゴシック" pitchFamily="34" charset="-128"/>
              </a:rPr>
              <a:t> (hidden)</a:t>
            </a:r>
          </a:p>
          <a:p>
            <a:pPr eaLnBrk="1" hangingPunct="1">
              <a:defRPr/>
            </a:pPr>
            <a:r>
              <a:rPr lang="en-US" altLang="en-US" sz="2400" b="1" dirty="0">
                <a:ea typeface="ＭＳ Ｐゴシック" pitchFamily="34" charset="-128"/>
              </a:rPr>
              <a:t>No blending</a:t>
            </a:r>
            <a:r>
              <a:rPr lang="en-US" altLang="en-US" sz="2400" dirty="0">
                <a:ea typeface="ＭＳ Ｐゴシック" pitchFamily="34" charset="-128"/>
              </a:rPr>
              <a:t>: No intermediate colors observed (purple-</a:t>
            </a:r>
            <a:r>
              <a:rPr lang="en-US" altLang="en-US" sz="2400" dirty="0" err="1">
                <a:ea typeface="ＭＳ Ｐゴシック" pitchFamily="34" charset="-128"/>
              </a:rPr>
              <a:t>ish</a:t>
            </a:r>
            <a:r>
              <a:rPr lang="en-US" altLang="en-US" sz="2400" dirty="0">
                <a:ea typeface="ＭＳ Ｐゴシック" pitchFamily="34" charset="-128"/>
              </a:rPr>
              <a:t> white)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4391696" y="1722250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True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Breeding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634036" y="1722251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True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Breeding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245768" y="3175722"/>
            <a:ext cx="2683043" cy="36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</a:rPr>
              <a:t>cross-fertilization</a:t>
            </a:r>
            <a:endParaRPr lang="en-US" alt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455856" y="177471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6949969" y="394406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288890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579" y="231273"/>
            <a:ext cx="8229600" cy="5173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F</a:t>
            </a:r>
            <a:r>
              <a:rPr lang="en-US" altLang="en-US" b="1" baseline="-250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Generation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96252" y="1090027"/>
            <a:ext cx="4448039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70C0"/>
                </a:solidFill>
                <a:ea typeface="+mn-ea"/>
                <a:cs typeface="+mn-cs"/>
              </a:rPr>
              <a:t>F</a:t>
            </a:r>
            <a:r>
              <a:rPr lang="en-US" sz="2400" b="1" baseline="-25000" dirty="0">
                <a:solidFill>
                  <a:srgbClr val="0070C0"/>
                </a:solidFill>
                <a:ea typeface="+mn-ea"/>
                <a:cs typeface="+mn-cs"/>
              </a:rPr>
              <a:t>2</a:t>
            </a:r>
            <a:r>
              <a:rPr lang="en-US" sz="2400" b="1" dirty="0">
                <a:ea typeface="+mn-ea"/>
                <a:cs typeface="+mn-cs"/>
              </a:rPr>
              <a:t>: </a:t>
            </a:r>
            <a:r>
              <a:rPr lang="en-US" sz="2400" dirty="0">
                <a:ea typeface="+mn-ea"/>
                <a:cs typeface="+mn-cs"/>
              </a:rPr>
              <a:t>Offspring resulting from the </a:t>
            </a:r>
            <a:r>
              <a:rPr lang="en-US" sz="2400" b="1" dirty="0">
                <a:solidFill>
                  <a:srgbClr val="0070C0"/>
                </a:solidFill>
                <a:ea typeface="+mn-ea"/>
                <a:cs typeface="+mn-cs"/>
              </a:rPr>
              <a:t>self-fertilization</a:t>
            </a:r>
            <a:r>
              <a:rPr lang="en-US" sz="2400" dirty="0">
                <a:ea typeface="+mn-ea"/>
                <a:cs typeface="+mn-cs"/>
              </a:rPr>
              <a:t> of </a:t>
            </a:r>
            <a:r>
              <a:rPr lang="en-US" sz="2400" b="1" dirty="0">
                <a:ea typeface="+mn-ea"/>
                <a:cs typeface="+mn-cs"/>
              </a:rPr>
              <a:t>F</a:t>
            </a:r>
            <a:r>
              <a:rPr lang="en-US" sz="2400" b="1" baseline="-25000" dirty="0">
                <a:ea typeface="+mn-ea"/>
                <a:cs typeface="+mn-cs"/>
              </a:rPr>
              <a:t>1</a:t>
            </a:r>
            <a:r>
              <a:rPr lang="en-US" sz="2400" dirty="0">
                <a:ea typeface="+mn-ea"/>
                <a:cs typeface="+mn-cs"/>
              </a:rPr>
              <a:t> plants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  <a:cs typeface="+mn-cs"/>
              </a:rPr>
              <a:t>The </a:t>
            </a:r>
            <a:r>
              <a:rPr lang="en-US" sz="2400" b="1" dirty="0">
                <a:solidFill>
                  <a:srgbClr val="0070C0"/>
                </a:solidFill>
                <a:ea typeface="+mn-ea"/>
                <a:cs typeface="+mn-cs"/>
              </a:rPr>
              <a:t>recessive trait </a:t>
            </a:r>
            <a:r>
              <a:rPr lang="en-US" sz="2400" dirty="0">
                <a:ea typeface="+mn-ea"/>
                <a:cs typeface="+mn-cs"/>
              </a:rPr>
              <a:t>is seen in some </a:t>
            </a:r>
            <a:r>
              <a:rPr lang="en-US" sz="2400" b="1" dirty="0">
                <a:ea typeface="+mn-ea"/>
                <a:cs typeface="+mn-cs"/>
              </a:rPr>
              <a:t>F</a:t>
            </a:r>
            <a:r>
              <a:rPr lang="en-US" sz="2400" b="1" baseline="-25000" dirty="0">
                <a:ea typeface="+mn-ea"/>
                <a:cs typeface="+mn-cs"/>
              </a:rPr>
              <a:t>2</a:t>
            </a:r>
            <a:r>
              <a:rPr lang="en-US" sz="2400" dirty="0">
                <a:ea typeface="+mn-ea"/>
                <a:cs typeface="+mn-cs"/>
              </a:rPr>
              <a:t> plants</a:t>
            </a:r>
          </a:p>
          <a:p>
            <a:pPr>
              <a:spcBef>
                <a:spcPct val="0"/>
              </a:spcBef>
            </a:pPr>
            <a:endParaRPr lang="en-US" altLang="en-US" sz="2400" b="1" dirty="0"/>
          </a:p>
          <a:p>
            <a:pPr>
              <a:spcBef>
                <a:spcPct val="0"/>
              </a:spcBef>
            </a:pPr>
            <a:r>
              <a:rPr lang="en-US" altLang="en-US" sz="2400" b="1" dirty="0"/>
              <a:t>F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 Generation: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3:1 = 3 purple to 1 white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Always found about </a:t>
            </a:r>
            <a:r>
              <a:rPr lang="en-US" sz="2400" b="1" dirty="0">
                <a:solidFill>
                  <a:srgbClr val="7030A0"/>
                </a:solidFill>
                <a:ea typeface="+mn-ea"/>
                <a:cs typeface="+mn-cs"/>
              </a:rPr>
              <a:t>3:1 ratio </a:t>
            </a:r>
          </a:p>
          <a:p>
            <a:pPr lvl="1">
              <a:defRPr/>
            </a:pPr>
            <a:r>
              <a:rPr lang="en-US" sz="2400" dirty="0">
                <a:ea typeface="+mn-ea"/>
                <a:cs typeface="+mn-cs"/>
              </a:rPr>
              <a:t>3 dominant to 1 recessive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686" y="804674"/>
            <a:ext cx="4282914" cy="5096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24767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173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cap="none" dirty="0">
                <a:solidFill>
                  <a:schemeClr val="tx1"/>
                </a:solidFill>
                <a:ea typeface="ＭＳ Ｐゴシック" panose="020B0600070205080204" pitchFamily="34" charset="-128"/>
              </a:rPr>
              <a:t>F2 Ratios: Phenotype and Genotype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752600"/>
            <a:ext cx="8428038" cy="4373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F</a:t>
            </a:r>
            <a:r>
              <a:rPr lang="en-US" altLang="en-US" b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ea typeface="ＭＳ Ｐゴシック" panose="020B0600070205080204" pitchFamily="34" charset="-128"/>
              </a:rPr>
              <a:t> plants ratio based on </a:t>
            </a:r>
            <a:r>
              <a:rPr lang="en-US" altLang="en-US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phenotype</a:t>
            </a:r>
            <a:r>
              <a:rPr lang="en-US" altLang="en-US" b="1" dirty="0">
                <a:ea typeface="ＭＳ Ｐゴシック" panose="020B0600070205080204" pitchFamily="34" charset="-128"/>
              </a:rPr>
              <a:t> (observable characteristics)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¾ plants showed </a:t>
            </a:r>
            <a:r>
              <a:rPr lang="en-US" altLang="en-US" b="1" dirty="0">
                <a:ea typeface="ＭＳ Ｐゴシック" panose="020B0600070205080204" pitchFamily="34" charset="-128"/>
              </a:rPr>
              <a:t>dominant</a:t>
            </a:r>
            <a:r>
              <a:rPr lang="en-US" altLang="en-US" dirty="0">
                <a:ea typeface="ＭＳ Ｐゴシック" panose="020B0600070205080204" pitchFamily="34" charset="-128"/>
              </a:rPr>
              <a:t> trait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¼ plants showed the </a:t>
            </a:r>
            <a:r>
              <a:rPr lang="en-US" altLang="en-US" b="1" dirty="0">
                <a:ea typeface="ＭＳ Ｐゴシック" panose="020B0600070205080204" pitchFamily="34" charset="-128"/>
              </a:rPr>
              <a:t>recessive</a:t>
            </a:r>
            <a:r>
              <a:rPr lang="en-US" altLang="en-US" dirty="0">
                <a:ea typeface="ＭＳ Ｐゴシック" panose="020B0600070205080204" pitchFamily="34" charset="-128"/>
              </a:rPr>
              <a:t> trait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Ratio of 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3:1 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=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3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dominant to 1 recessive</a:t>
            </a:r>
            <a:endParaRPr lang="en-US" altLang="en-US" b="1" dirty="0">
              <a:solidFill>
                <a:srgbClr val="7030A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F</a:t>
            </a:r>
            <a:r>
              <a:rPr lang="en-US" altLang="en-US" b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ea typeface="ＭＳ Ｐゴシック" panose="020B0600070205080204" pitchFamily="34" charset="-128"/>
              </a:rPr>
              <a:t> plants ratio based on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genotypes</a:t>
            </a:r>
            <a:r>
              <a:rPr lang="en-US" altLang="en-US" dirty="0">
                <a:ea typeface="ＭＳ Ｐゴシック" panose="020B0600070205080204" pitchFamily="34" charset="-128"/>
              </a:rPr>
              <a:t> (alleles responsible for phenotype)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1 homozygous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purple dominant =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PP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2 heterozygous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purple dominant =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Pp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1 homozygous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white recessive </a:t>
            </a:r>
            <a:r>
              <a:rPr lang="en-US" altLang="en-US" dirty="0">
                <a:ea typeface="ＭＳ Ｐゴシック" panose="020B0600070205080204" pitchFamily="34" charset="-128"/>
              </a:rPr>
              <a:t>plant =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pp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Genotype ratio = 1:2:1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6C3DFA-62AE-4BDB-AB07-A4D58169C0F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6865197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Punnett Square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Cross purple-flowered plant with white-flowered plant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i="1">
                <a:ea typeface="ＭＳ Ｐゴシック" panose="020B0600070205080204" pitchFamily="34" charset="-128"/>
              </a:rPr>
              <a:t>P</a:t>
            </a:r>
            <a:r>
              <a:rPr lang="en-US" altLang="en-US" sz="2400">
                <a:ea typeface="ＭＳ Ｐゴシック" panose="020B0600070205080204" pitchFamily="34" charset="-128"/>
              </a:rPr>
              <a:t> is </a:t>
            </a:r>
            <a:r>
              <a:rPr lang="en-US" altLang="en-US" sz="2400" b="1">
                <a:ea typeface="ＭＳ Ｐゴシック" panose="020B0600070205080204" pitchFamily="34" charset="-128"/>
              </a:rPr>
              <a:t>dominant</a:t>
            </a:r>
            <a:r>
              <a:rPr lang="en-US" altLang="en-US" sz="2400">
                <a:ea typeface="ＭＳ Ｐゴシック" panose="020B0600070205080204" pitchFamily="34" charset="-128"/>
              </a:rPr>
              <a:t> allele – </a:t>
            </a:r>
            <a:r>
              <a:rPr lang="en-US" altLang="en-US" sz="2400" b="1">
                <a:ea typeface="ＭＳ Ｐゴシック" panose="020B0600070205080204" pitchFamily="34" charset="-128"/>
              </a:rPr>
              <a:t>purple</a:t>
            </a:r>
            <a:r>
              <a:rPr lang="en-US" altLang="en-US" sz="2400">
                <a:ea typeface="ＭＳ Ｐゴシック" panose="020B0600070205080204" pitchFamily="34" charset="-128"/>
              </a:rPr>
              <a:t> flowers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i="1">
                <a:ea typeface="ＭＳ Ｐゴシック" panose="020B0600070205080204" pitchFamily="34" charset="-128"/>
              </a:rPr>
              <a:t>p</a:t>
            </a:r>
            <a:r>
              <a:rPr lang="en-US" altLang="en-US" sz="2400">
                <a:ea typeface="ＭＳ Ｐゴシック" panose="020B0600070205080204" pitchFamily="34" charset="-128"/>
              </a:rPr>
              <a:t> is </a:t>
            </a:r>
            <a:r>
              <a:rPr lang="en-US" altLang="en-US" sz="2400" b="1">
                <a:ea typeface="ＭＳ Ｐゴシック" panose="020B0600070205080204" pitchFamily="34" charset="-128"/>
              </a:rPr>
              <a:t>recessive</a:t>
            </a:r>
            <a:r>
              <a:rPr lang="en-US" altLang="en-US" sz="2400">
                <a:ea typeface="ＭＳ Ｐゴシック" panose="020B0600070205080204" pitchFamily="34" charset="-128"/>
              </a:rPr>
              <a:t> allele – white flowers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True-breeding white-flowered plant is </a:t>
            </a:r>
            <a:r>
              <a:rPr lang="en-US" altLang="en-US" sz="2800" i="1">
                <a:ea typeface="ＭＳ Ｐゴシック" panose="020B0600070205080204" pitchFamily="34" charset="-128"/>
              </a:rPr>
              <a:t>pp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70C0"/>
                </a:solidFill>
                <a:ea typeface="ＭＳ Ｐゴシック" panose="020B0600070205080204" pitchFamily="34" charset="-128"/>
              </a:rPr>
              <a:t>Homozygous recessive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True-breeding purple-flowered plant is </a:t>
            </a:r>
            <a:r>
              <a:rPr lang="en-US" altLang="en-US" sz="2800" i="1">
                <a:ea typeface="ＭＳ Ｐゴシック" panose="020B0600070205080204" pitchFamily="34" charset="-128"/>
              </a:rPr>
              <a:t>PP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70C0"/>
                </a:solidFill>
                <a:ea typeface="ＭＳ Ｐゴシック" panose="020B0600070205080204" pitchFamily="34" charset="-128"/>
              </a:rPr>
              <a:t>Homozygous dominant</a:t>
            </a:r>
          </a:p>
          <a:p>
            <a:pPr eaLnBrk="1" hangingPunct="1"/>
            <a:r>
              <a:rPr lang="en-US" altLang="en-US" sz="2800" i="1">
                <a:ea typeface="ＭＳ Ｐゴシック" panose="020B0600070205080204" pitchFamily="34" charset="-128"/>
              </a:rPr>
              <a:t>Pp</a:t>
            </a:r>
            <a:r>
              <a:rPr lang="en-US" altLang="en-US" sz="2800">
                <a:ea typeface="ＭＳ Ｐゴシック" panose="020B0600070205080204" pitchFamily="34" charset="-128"/>
              </a:rPr>
              <a:t> is </a:t>
            </a:r>
            <a:r>
              <a:rPr lang="en-US" altLang="en-US" sz="2800" b="1">
                <a:solidFill>
                  <a:srgbClr val="0070C0"/>
                </a:solidFill>
                <a:ea typeface="ＭＳ Ｐゴシック" panose="020B0600070205080204" pitchFamily="34" charset="-128"/>
              </a:rPr>
              <a:t>heterozygote</a:t>
            </a:r>
            <a:r>
              <a:rPr lang="en-US" altLang="en-US" sz="2800">
                <a:ea typeface="ＭＳ Ｐゴシック" panose="020B0600070205080204" pitchFamily="34" charset="-128"/>
              </a:rPr>
              <a:t> purple-flowered plant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ACF3A2A-77B5-4BAD-913E-3BB73D73755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3390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01600" y="1345224"/>
            <a:ext cx="5066145" cy="5085740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Let’s make a </a:t>
            </a:r>
            <a:r>
              <a:rPr lang="en-US" altLang="en-US" sz="18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Punnett Square</a:t>
            </a:r>
            <a:r>
              <a:rPr lang="en-US" altLang="en-US" sz="18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for </a:t>
            </a:r>
            <a:r>
              <a:rPr lang="en-US" altLang="en-US" sz="18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cross-fertilizing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a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true-breeding (homozygous) </a:t>
            </a:r>
            <a:r>
              <a:rPr lang="en-US" altLang="en-US" sz="1800" dirty="0">
                <a:ea typeface="ＭＳ Ｐゴシック" panose="020B0600070205080204" pitchFamily="34" charset="-128"/>
              </a:rPr>
              <a:t>purple flower with a true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breeding (homozygous) </a:t>
            </a:r>
            <a:r>
              <a:rPr lang="en-US" altLang="en-US" sz="1800" dirty="0">
                <a:ea typeface="ＭＳ Ｐゴシック" panose="020B0600070205080204" pitchFamily="34" charset="-128"/>
              </a:rPr>
              <a:t>white flower to create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F</a:t>
            </a:r>
            <a:r>
              <a:rPr lang="en-US" altLang="en-US" sz="1800" b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generation</a:t>
            </a:r>
          </a:p>
          <a:p>
            <a:endParaRPr lang="en-US" altLang="en-US" sz="1800" b="1" dirty="0"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What is the </a:t>
            </a:r>
            <a:r>
              <a:rPr lang="en-US" altLang="en-US" sz="18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genotype</a:t>
            </a:r>
            <a:r>
              <a:rPr lang="en-US" altLang="en-US" sz="1800" dirty="0">
                <a:ea typeface="ＭＳ Ｐゴシック" panose="020B0600070205080204" pitchFamily="34" charset="-128"/>
              </a:rPr>
              <a:t> of the purple flower? (PP, Pp or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pp?)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What is the </a:t>
            </a:r>
            <a:r>
              <a:rPr lang="en-US" altLang="en-US" sz="18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genotype</a:t>
            </a:r>
            <a:r>
              <a:rPr lang="en-US" altLang="en-US" sz="1800" dirty="0">
                <a:ea typeface="ＭＳ Ｐゴシック" panose="020B0600070205080204" pitchFamily="34" charset="-128"/>
              </a:rPr>
              <a:t> of the white flower?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5EA1B5-841E-4B63-85AD-AAAA185E0EA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1600" y="335972"/>
            <a:ext cx="8229600" cy="92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b="1" kern="0" dirty="0">
                <a:ea typeface="ＭＳ Ｐゴシック" pitchFamily="34" charset="-128"/>
              </a:rPr>
              <a:t>Punnett Square</a:t>
            </a:r>
          </a:p>
        </p:txBody>
      </p:sp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6137729" y="4443830"/>
            <a:ext cx="2382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F</a:t>
            </a:r>
            <a:r>
              <a:rPr lang="en-US" altLang="en-US" sz="2400" b="1" baseline="-25000" dirty="0"/>
              <a:t>1</a:t>
            </a:r>
            <a:r>
              <a:rPr lang="en-US" altLang="en-US" sz="2400" b="1" dirty="0"/>
              <a:t> Generation?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86" y="1155115"/>
            <a:ext cx="360045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42013" y="4890620"/>
            <a:ext cx="31357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Download for free at </a:t>
            </a:r>
            <a:r>
              <a:rPr lang="en-US" sz="600" u="sng" dirty="0">
                <a:hlinkClick r:id="rId3"/>
              </a:rPr>
              <a:t>http://cnx.org/contents/185cbf87-c72e-48f5-b51e-f14f21b5eabd@10.61</a:t>
            </a:r>
            <a:endParaRPr lang="en-US" sz="600" dirty="0"/>
          </a:p>
        </p:txBody>
      </p:sp>
      <p:sp>
        <p:nvSpPr>
          <p:cNvPr id="3" name="Down Arrow 2"/>
          <p:cNvSpPr/>
          <p:nvPr/>
        </p:nvSpPr>
        <p:spPr>
          <a:xfrm>
            <a:off x="2963008" y="3754315"/>
            <a:ext cx="756138" cy="2901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73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47625"/>
            <a:ext cx="8705850" cy="676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608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05000"/>
            <a:ext cx="4517774" cy="307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01600" y="1905000"/>
            <a:ext cx="4546600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Let’s make a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Punnett Square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fertizlizing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an F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with another F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1</a:t>
            </a:r>
          </a:p>
          <a:p>
            <a:endParaRPr lang="en-US" altLang="en-US" sz="2400" b="1" baseline="-25000" dirty="0">
              <a:ea typeface="ＭＳ Ｐゴシック" panose="020B0600070205080204" pitchFamily="34" charset="-128"/>
            </a:endParaRPr>
          </a:p>
          <a:p>
            <a:pPr marL="685800" lvl="2" indent="0">
              <a:buNone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Pp  x   Pp</a:t>
            </a:r>
            <a:endParaRPr lang="en-US" altLang="en-US" sz="2800" b="1" dirty="0">
              <a:ea typeface="ＭＳ Ｐゴシック" panose="020B0600070205080204" pitchFamily="34" charset="-128"/>
            </a:endParaRPr>
          </a:p>
          <a:p>
            <a:endParaRPr lang="en-US" altLang="en-US" sz="2400" b="1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What is the genotype of the F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 purple flowers? 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1D6441-7CC5-4365-84D7-F3A3263B26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b="1" kern="0" dirty="0" err="1">
                <a:ea typeface="ＭＳ Ｐゴシック" pitchFamily="34" charset="-128"/>
              </a:rPr>
              <a:t>Punnett</a:t>
            </a:r>
            <a:r>
              <a:rPr lang="en-US" altLang="en-US" b="1" kern="0" dirty="0">
                <a:ea typeface="ＭＳ Ｐゴシック" pitchFamily="34" charset="-128"/>
              </a:rPr>
              <a:t> Square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9555" y="5198455"/>
            <a:ext cx="31357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Download for free at </a:t>
            </a:r>
            <a:r>
              <a:rPr lang="en-US" sz="600" u="sng" dirty="0">
                <a:hlinkClick r:id="rId3"/>
              </a:rPr>
              <a:t>http://cnx.org/contents/185cbf87-c72e-48f5-b51e-f14f21b5eabd@10.61</a:t>
            </a:r>
            <a:endParaRPr lang="en-US" sz="600" dirty="0"/>
          </a:p>
        </p:txBody>
      </p:sp>
      <p:sp>
        <p:nvSpPr>
          <p:cNvPr id="3" name="Down Arrow 2"/>
          <p:cNvSpPr/>
          <p:nvPr/>
        </p:nvSpPr>
        <p:spPr>
          <a:xfrm>
            <a:off x="2628900" y="4545623"/>
            <a:ext cx="747346" cy="2175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4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12_00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3" r="-11403"/>
          <a:stretch>
            <a:fillRect/>
          </a:stretch>
        </p:blipFill>
        <p:spPr>
          <a:xfrm>
            <a:off x="703131" y="415636"/>
            <a:ext cx="7542102" cy="3273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5967" y="4350327"/>
            <a:ext cx="8420553" cy="1918126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It was once thought that parental traits were blended in offspring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Mendel’s </a:t>
            </a:r>
            <a:r>
              <a:rPr lang="en-US" dirty="0"/>
              <a:t>choice of these traits allowed him to see experimentally that traits </a:t>
            </a:r>
            <a:r>
              <a:rPr lang="en-US" b="1" i="1" dirty="0"/>
              <a:t>were not blended </a:t>
            </a:r>
            <a:r>
              <a:rPr lang="en-US" dirty="0"/>
              <a:t>in offspring, they kept their distinctness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47625"/>
            <a:ext cx="8705850" cy="676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807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3" y="224118"/>
            <a:ext cx="8371441" cy="6042211"/>
          </a:xfrm>
        </p:spPr>
      </p:pic>
    </p:spTree>
    <p:extLst>
      <p:ext uri="{BB962C8B-B14F-4D97-AF65-F5344CB8AC3E}">
        <p14:creationId xmlns:p14="http://schemas.microsoft.com/office/powerpoint/2010/main" val="2916722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76125" y="1136661"/>
            <a:ext cx="7948863" cy="24821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Pedigree Analysis</a:t>
            </a:r>
            <a:r>
              <a:rPr lang="en-US" altLang="en-US" sz="2400" dirty="0">
                <a:ea typeface="ＭＳ Ｐゴシック" panose="020B0600070205080204" pitchFamily="34" charset="-128"/>
              </a:rPr>
              <a:t>: track pattern of inheritance in a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A genetic family 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Track dominant or recessive traits or genetic diseases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1D6441-7CC5-4365-84D7-F3A3263B26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188488"/>
            <a:ext cx="8229600" cy="95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b="1" kern="0" dirty="0">
                <a:ea typeface="ＭＳ Ｐゴシック" pitchFamily="34" charset="-128"/>
              </a:rPr>
              <a:t>Pedigree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38" y="2925981"/>
            <a:ext cx="7257173" cy="3692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24812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9969BC-1516-4BBA-9E17-1889DFDBDAC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26648" name="TextBox 1"/>
          <p:cNvSpPr txBox="1">
            <a:spLocks noChangeArrowheads="1"/>
          </p:cNvSpPr>
          <p:nvPr/>
        </p:nvSpPr>
        <p:spPr bwMode="auto">
          <a:xfrm>
            <a:off x="873793" y="5050757"/>
            <a:ext cx="75603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/>
              <a:t>How to read a pedigree: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2400" dirty="0"/>
              <a:t>Squares are male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2400" dirty="0"/>
              <a:t>Circles are female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2400" dirty="0"/>
              <a:t>Shapes filled in with color are affected/have trait</a:t>
            </a: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705708" y="465994"/>
            <a:ext cx="5735824" cy="3952612"/>
            <a:chOff x="2133600" y="1066800"/>
            <a:chExt cx="6781800" cy="5486400"/>
          </a:xfrm>
        </p:grpSpPr>
        <p:pic>
          <p:nvPicPr>
            <p:cNvPr id="8" name="Picture 5" descr="Fig3-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66800"/>
              <a:ext cx="6781800" cy="5338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8956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876800" y="4114800"/>
              <a:ext cx="2362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79248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133600" y="6172200"/>
              <a:ext cx="6629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4876800" y="19050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6553200" y="19812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31067793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C48285-20C7-4059-8805-A19679D1BC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381000" y="4114800"/>
            <a:ext cx="8153400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Autosomal Dominant Inheritance Rules: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Every affected person</a:t>
            </a:r>
            <a:r>
              <a:rPr lang="en-US" sz="2000" dirty="0"/>
              <a:t> has an </a:t>
            </a:r>
            <a:r>
              <a:rPr lang="en-US" sz="2000" b="1" dirty="0"/>
              <a:t>affected parent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About half of the offspring of just one affected parent are also affected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The phenotype occurs equally in both sexes (so not on X or Y chromosome)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Affected individuals have at least one dominant allele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732548" y="348914"/>
            <a:ext cx="4908884" cy="3617495"/>
            <a:chOff x="2133600" y="1066800"/>
            <a:chExt cx="6781800" cy="5486400"/>
          </a:xfrm>
        </p:grpSpPr>
        <p:pic>
          <p:nvPicPr>
            <p:cNvPr id="7" name="Picture 5" descr="Fig3-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66800"/>
              <a:ext cx="6781800" cy="5338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28956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4876800" y="4114800"/>
              <a:ext cx="2362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79248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133600" y="6172200"/>
              <a:ext cx="6629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4876800" y="19050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6553200" y="19812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8063962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1" y="365126"/>
            <a:ext cx="7898982" cy="6170500"/>
          </a:xfrm>
        </p:spPr>
      </p:pic>
    </p:spTree>
    <p:extLst>
      <p:ext uri="{BB962C8B-B14F-4D97-AF65-F5344CB8AC3E}">
        <p14:creationId xmlns:p14="http://schemas.microsoft.com/office/powerpoint/2010/main" val="474569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C48285-20C7-4059-8805-A19679D1BC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3815012" y="1263316"/>
            <a:ext cx="465271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Autosomal Recessive Inheritance Rules: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Most affected individuals do not have affected parents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Skips generations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/>
              <a:t>Males and females equally likely to be affected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accent5"/>
                </a:solidFill>
              </a:rPr>
              <a:t>Carriers</a:t>
            </a:r>
            <a:r>
              <a:rPr lang="en-US" sz="2000" dirty="0"/>
              <a:t>: healthy individuals that are heterozygous, they have one good allele and one bad allele (Aa</a:t>
            </a:r>
            <a:r>
              <a:rPr lang="en-US" sz="2000" dirty="0" smtClean="0"/>
              <a:t>)</a:t>
            </a:r>
          </a:p>
          <a:p>
            <a:pPr marL="1828800" lvl="3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smtClean="0"/>
              <a:t>Sometimes on a pedigree carrier boxes/circles will be half colored in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72" y="120315"/>
            <a:ext cx="3621528" cy="6398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715" y="65654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Caption: </a:t>
            </a:r>
            <a:r>
              <a:rPr lang="en-US" sz="800" u="sng" dirty="0" smtClean="0">
                <a:hlinkClick r:id="rId4"/>
              </a:rPr>
              <a:t>Recessive</a:t>
            </a:r>
            <a:r>
              <a:rPr lang="en-US" sz="800" u="sng" dirty="0">
                <a:hlinkClick r:id="rId4"/>
              </a:rPr>
              <a:t> </a:t>
            </a:r>
            <a:r>
              <a:rPr lang="en-US" sz="800" dirty="0"/>
              <a:t>(c) Wikipedia,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1014030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651" y="4259179"/>
            <a:ext cx="79864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Autosomal Recessive Inheritance Rules: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Most affected individuals do not have affected parents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Skips generations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/>
              <a:t>Males and females equally likely to be affected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/>
              <a:t>Carriers: healthy individuals that are heterozygous, they have one good allele and one bad allele (</a:t>
            </a:r>
            <a:r>
              <a:rPr lang="en-US" sz="2000" dirty="0" err="1"/>
              <a:t>Aa</a:t>
            </a:r>
            <a:r>
              <a:rPr lang="en-US" sz="20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6715" y="65654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Caption: </a:t>
            </a:r>
            <a:r>
              <a:rPr lang="en-US" sz="800" u="sng" dirty="0" smtClean="0">
                <a:hlinkClick r:id="rId3"/>
              </a:rPr>
              <a:t>Recessive Pedigree</a:t>
            </a:r>
            <a:r>
              <a:rPr lang="en-US" sz="800" u="sng" dirty="0">
                <a:hlinkClick r:id="rId3"/>
              </a:rPr>
              <a:t> </a:t>
            </a:r>
            <a:r>
              <a:rPr lang="en-US" sz="800" dirty="0"/>
              <a:t>(c) Wikipedia,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676" y="179214"/>
            <a:ext cx="4134410" cy="378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29138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5" y="188258"/>
            <a:ext cx="7280086" cy="6466430"/>
          </a:xfrm>
        </p:spPr>
      </p:pic>
    </p:spTree>
    <p:extLst>
      <p:ext uri="{BB962C8B-B14F-4D97-AF65-F5344CB8AC3E}">
        <p14:creationId xmlns:p14="http://schemas.microsoft.com/office/powerpoint/2010/main" val="4117564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dirty="0"/>
              <a:t>R = round seed</a:t>
            </a:r>
          </a:p>
          <a:p>
            <a:pPr marL="0" indent="0">
              <a:buFontTx/>
              <a:buNone/>
              <a:defRPr/>
            </a:pPr>
            <a:r>
              <a:rPr lang="en-US" sz="2800" dirty="0"/>
              <a:t>r = wrinkled seed</a:t>
            </a:r>
          </a:p>
          <a:p>
            <a:pPr>
              <a:defRPr/>
            </a:pPr>
            <a:r>
              <a:rPr lang="en-US" sz="2800" dirty="0"/>
              <a:t>A homozygous round seeded plant is crossed with a homozygous </a:t>
            </a:r>
            <a:r>
              <a:rPr lang="en-US" sz="2800" dirty="0" smtClean="0"/>
              <a:t>wrinkled </a:t>
            </a:r>
            <a:r>
              <a:rPr lang="en-US" sz="2800" dirty="0"/>
              <a:t>seeded plant. What are the genotypes of the parents? </a:t>
            </a:r>
            <a:br>
              <a:rPr lang="en-US" sz="2800" dirty="0"/>
            </a:br>
            <a:r>
              <a:rPr lang="en-US" sz="2800" dirty="0"/>
              <a:t>__________ x __________</a:t>
            </a:r>
          </a:p>
          <a:p>
            <a:pPr>
              <a:defRPr/>
            </a:pPr>
            <a:r>
              <a:rPr lang="en-US" sz="2800" dirty="0"/>
              <a:t>What percentage of the offspring will also be homozygous? ______________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3BB9ED-F9A2-4AA4-8473-4822C30DB87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6602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Gregor Mendel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347731" y="1503218"/>
            <a:ext cx="4908177" cy="45259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800" dirty="0">
                <a:ea typeface="+mn-ea"/>
                <a:cs typeface="+mn-cs"/>
              </a:rPr>
              <a:t>Studied heredity in pea plants because: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Pea hybrids could be produced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Many pea varieties were available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Peas are small plants and easy to grow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Peas can self-fertilize or be cross-    fertilized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404583-4AEF-4FCF-BE81-67CC95837D9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752" y="1689735"/>
            <a:ext cx="3366247" cy="344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510960" y="5680438"/>
            <a:ext cx="21515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Caption: </a:t>
            </a:r>
            <a:r>
              <a:rPr lang="en-US" sz="800" u="sng" dirty="0">
                <a:hlinkClick r:id="rId4"/>
              </a:rPr>
              <a:t>Pea Plant </a:t>
            </a:r>
            <a:r>
              <a:rPr lang="en-US" sz="800" u="sng" dirty="0" smtClean="0"/>
              <a:t>(C)</a:t>
            </a:r>
            <a:r>
              <a:rPr lang="en-US" sz="800" dirty="0" smtClean="0"/>
              <a:t>Wikipedia</a:t>
            </a:r>
            <a:r>
              <a:rPr lang="en-US" sz="800" dirty="0"/>
              <a:t>,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6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2703333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P = purple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p = white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Two plants, both heterozygous for the gene that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controls flower </a:t>
            </a:r>
            <a:r>
              <a:rPr lang="en-US" altLang="en-US" sz="2800" dirty="0">
                <a:ea typeface="ＭＳ Ｐゴシック" panose="020B0600070205080204" pitchFamily="34" charset="-128"/>
              </a:rPr>
              <a:t>color are crossed. What percentage of their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offspring will </a:t>
            </a:r>
            <a:r>
              <a:rPr lang="en-US" altLang="en-US" sz="2800" dirty="0">
                <a:ea typeface="ＭＳ Ｐゴシック" panose="020B0600070205080204" pitchFamily="34" charset="-128"/>
              </a:rPr>
              <a:t>have purple flowers? ______________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What percentage will have white flowers? ___________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D1D85B-9016-407F-8090-5597950D4C8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29787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Dihybrid</a:t>
            </a:r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Crosses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Dihybrid</a:t>
            </a:r>
            <a:r>
              <a:rPr lang="en-US" altLang="en-US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Cross</a:t>
            </a:r>
            <a:r>
              <a:rPr lang="en-US" altLang="en-US" dirty="0">
                <a:ea typeface="ＭＳ Ｐゴシック" panose="020B0600070205080204" pitchFamily="34" charset="-128"/>
              </a:rPr>
              <a:t>: </a:t>
            </a:r>
            <a:r>
              <a:rPr lang="en-US" dirty="0"/>
              <a:t>a cross between two </a:t>
            </a:r>
            <a:r>
              <a:rPr lang="en-US" b="1" i="1" dirty="0"/>
              <a:t>true-breeding</a:t>
            </a:r>
            <a:r>
              <a:rPr lang="en-US" dirty="0"/>
              <a:t> parents that express different traits for two characteristics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dirty="0"/>
              <a:t>Consider the characteristics of seed color and seed texture for two pea plants, one has green, wrinkled seeds (</a:t>
            </a:r>
            <a:r>
              <a:rPr lang="en-US" i="1" dirty="0" err="1"/>
              <a:t>yyrr</a:t>
            </a:r>
            <a:r>
              <a:rPr lang="en-US" dirty="0"/>
              <a:t>) and another has yellow, round seeds (</a:t>
            </a:r>
            <a:r>
              <a:rPr lang="en-US" i="1" dirty="0"/>
              <a:t>YYRR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law of segregation </a:t>
            </a:r>
            <a:r>
              <a:rPr lang="en-US" dirty="0"/>
              <a:t>indicates that the gametes for the green/wrinkled plant all are </a:t>
            </a:r>
            <a:r>
              <a:rPr lang="en-US" i="1" dirty="0" err="1"/>
              <a:t>yr</a:t>
            </a:r>
            <a:r>
              <a:rPr lang="en-US" dirty="0"/>
              <a:t>, and the gametes for the yellow/round plant are all </a:t>
            </a:r>
            <a:r>
              <a:rPr lang="en-US" i="1" dirty="0"/>
              <a:t>YR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So, if YYRR is crossed with </a:t>
            </a:r>
            <a:r>
              <a:rPr lang="en-US" dirty="0" err="1" smtClean="0"/>
              <a:t>yyrr</a:t>
            </a:r>
            <a:r>
              <a:rPr lang="en-US" dirty="0" smtClean="0"/>
              <a:t>, </a:t>
            </a:r>
            <a:endParaRPr lang="en-US" dirty="0"/>
          </a:p>
          <a:p>
            <a:pPr lvl="3"/>
            <a:r>
              <a:rPr lang="en-US" dirty="0" smtClean="0"/>
              <a:t>The offspring (F1 generation) will be </a:t>
            </a:r>
            <a:r>
              <a:rPr lang="en-US" dirty="0" err="1" smtClean="0"/>
              <a:t>YyRr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485FC4-1D07-44E3-B00B-ACFDC440FDA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5570170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52400"/>
            <a:ext cx="9010650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9584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71437"/>
            <a:ext cx="8724900" cy="671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20027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1762"/>
          <a:stretch/>
        </p:blipFill>
        <p:spPr>
          <a:xfrm>
            <a:off x="464561" y="1202481"/>
            <a:ext cx="8050789" cy="355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07658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372" t="3701" r="6770" b="1"/>
          <a:stretch/>
        </p:blipFill>
        <p:spPr>
          <a:xfrm>
            <a:off x="753034" y="128851"/>
            <a:ext cx="7727578" cy="66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7202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0329"/>
            <a:ext cx="7612594" cy="6399057"/>
          </a:xfrm>
        </p:spPr>
      </p:pic>
    </p:spTree>
    <p:extLst>
      <p:ext uri="{BB962C8B-B14F-4D97-AF65-F5344CB8AC3E}">
        <p14:creationId xmlns:p14="http://schemas.microsoft.com/office/powerpoint/2010/main" val="36190134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656" y="1187595"/>
            <a:ext cx="7620000" cy="4373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A male rabbit with the genotype </a:t>
            </a:r>
            <a:r>
              <a:rPr lang="en-US" sz="2000" dirty="0" smtClean="0"/>
              <a:t>GGBB </a:t>
            </a:r>
            <a:r>
              <a:rPr lang="en-US" sz="2000" dirty="0"/>
              <a:t>is crossed with a female rabbit with the genotype </a:t>
            </a:r>
            <a:r>
              <a:rPr lang="en-US" sz="2000" dirty="0" err="1" smtClean="0"/>
              <a:t>ggbb</a:t>
            </a:r>
            <a:r>
              <a:rPr lang="en-US" sz="2000" dirty="0" smtClean="0"/>
              <a:t>.  </a:t>
            </a:r>
          </a:p>
          <a:p>
            <a:pPr>
              <a:defRPr/>
            </a:pPr>
            <a:r>
              <a:rPr lang="en-US" sz="2000" dirty="0" smtClean="0"/>
              <a:t>What is the genotype of all of the offspring?</a:t>
            </a:r>
          </a:p>
          <a:p>
            <a:pPr>
              <a:defRPr/>
            </a:pPr>
            <a:r>
              <a:rPr lang="en-US" sz="2000" dirty="0" smtClean="0"/>
              <a:t>What is the phenotype of all of the offspring?</a:t>
            </a: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300AB8-AAE8-4231-BA4C-E72C5C2CEF7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64517" name="TextBox 4"/>
          <p:cNvSpPr txBox="1">
            <a:spLocks noChangeArrowheads="1"/>
          </p:cNvSpPr>
          <p:nvPr/>
        </p:nvSpPr>
        <p:spPr bwMode="auto">
          <a:xfrm>
            <a:off x="574941" y="3013340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grey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white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black eyes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red eyes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36122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Dihybrid</a:t>
            </a:r>
            <a:r>
              <a:rPr lang="en-US" altLang="en-US" sz="3600" b="1" dirty="0">
                <a:solidFill>
                  <a:srgbClr val="0070C0"/>
                </a:solidFill>
              </a:rPr>
              <a:t> Cross</a:t>
            </a:r>
          </a:p>
        </p:txBody>
      </p:sp>
    </p:spTree>
    <p:extLst>
      <p:ext uri="{BB962C8B-B14F-4D97-AF65-F5344CB8AC3E}">
        <p14:creationId xmlns:p14="http://schemas.microsoft.com/office/powerpoint/2010/main" val="1763198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22387"/>
            <a:ext cx="7620000" cy="4373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A male rabbit with the genotype </a:t>
            </a:r>
            <a:r>
              <a:rPr lang="en-US" sz="2000" dirty="0" err="1"/>
              <a:t>GgBb</a:t>
            </a:r>
            <a:r>
              <a:rPr lang="en-US" sz="2000" dirty="0"/>
              <a:t> is crossed with a female rabbit with the genotype </a:t>
            </a:r>
            <a:r>
              <a:rPr lang="en-US" sz="2000" dirty="0" err="1" smtClean="0"/>
              <a:t>GgBb</a:t>
            </a:r>
            <a:r>
              <a:rPr lang="en-US" sz="2000" dirty="0" smtClean="0"/>
              <a:t>.  Set up your dihybrid square.  Fill </a:t>
            </a:r>
            <a:r>
              <a:rPr lang="en-US" sz="2000" dirty="0"/>
              <a:t>it out and determine the phenotypes and proportions in the offspring.</a:t>
            </a:r>
          </a:p>
          <a:p>
            <a:pPr>
              <a:defRPr/>
            </a:pPr>
            <a:r>
              <a:rPr lang="en-US" sz="2000" dirty="0"/>
              <a:t>How many out of 16 have grey fur and black eyes? ____</a:t>
            </a:r>
          </a:p>
          <a:p>
            <a:pPr>
              <a:defRPr/>
            </a:pPr>
            <a:r>
              <a:rPr lang="en-US" sz="2000" dirty="0"/>
              <a:t>How many out of 16 have grey fur and red eyes? _____</a:t>
            </a:r>
          </a:p>
          <a:p>
            <a:pPr>
              <a:defRPr/>
            </a:pPr>
            <a:r>
              <a:rPr lang="en-US" sz="2000" dirty="0"/>
              <a:t>How many out of 16 have white fur and black eyes? ____</a:t>
            </a:r>
          </a:p>
          <a:p>
            <a:pPr>
              <a:defRPr/>
            </a:pPr>
            <a:r>
              <a:rPr lang="en-US" sz="2000" dirty="0"/>
              <a:t>How many out of 16 have white fur and red eyes? _____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7A73436-9012-41B4-8F86-01A7A87E8BB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65541" name="TextBox 1"/>
          <p:cNvSpPr txBox="1">
            <a:spLocks noChangeArrowheads="1"/>
          </p:cNvSpPr>
          <p:nvPr/>
        </p:nvSpPr>
        <p:spPr bwMode="auto">
          <a:xfrm>
            <a:off x="381000" y="5095875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grey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white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black eyes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red eyes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36122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Dihybrid</a:t>
            </a:r>
            <a:r>
              <a:rPr lang="en-US" altLang="en-US" sz="3600" b="1" dirty="0">
                <a:solidFill>
                  <a:srgbClr val="0070C0"/>
                </a:solidFill>
              </a:rPr>
              <a:t> Cross</a:t>
            </a:r>
          </a:p>
        </p:txBody>
      </p:sp>
    </p:spTree>
    <p:extLst>
      <p:ext uri="{BB962C8B-B14F-4D97-AF65-F5344CB8AC3E}">
        <p14:creationId xmlns:p14="http://schemas.microsoft.com/office/powerpoint/2010/main" val="2136093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5111" y="248585"/>
            <a:ext cx="8515350" cy="1325563"/>
          </a:xfrm>
        </p:spPr>
        <p:txBody>
          <a:bodyPr>
            <a:normAutofit/>
          </a:bodyPr>
          <a:lstStyle/>
          <a:p>
            <a:r>
              <a:rPr lang="en-US" b="1" cap="none" dirty="0">
                <a:latin typeface="+mn-lt"/>
              </a:rPr>
              <a:t>Alternatives to Dominance and </a:t>
            </a:r>
            <a:r>
              <a:rPr lang="en-US" b="1" cap="none" dirty="0" err="1">
                <a:latin typeface="+mn-lt"/>
              </a:rPr>
              <a:t>Recessiveness</a:t>
            </a:r>
            <a:r>
              <a:rPr lang="en-US" b="1" cap="none" dirty="0">
                <a:latin typeface="+mn-lt"/>
              </a:rPr>
              <a:t> </a:t>
            </a:r>
            <a:endParaRPr lang="en-US" sz="2400" b="1" cap="none" dirty="0">
              <a:solidFill>
                <a:srgbClr val="6CB255"/>
              </a:solidFill>
              <a:latin typeface="+mn-l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sz="half" idx="1"/>
          </p:nvPr>
        </p:nvSpPr>
        <p:spPr>
          <a:xfrm>
            <a:off x="645459" y="1470687"/>
            <a:ext cx="7874654" cy="4499807"/>
          </a:xfrm>
        </p:spPr>
        <p:txBody>
          <a:bodyPr>
            <a:noAutofit/>
          </a:bodyPr>
          <a:lstStyle/>
          <a:p>
            <a:r>
              <a:rPr lang="en-US" sz="2400" dirty="0" smtClean="0"/>
              <a:t>So far, with Mendelian Genetics, we have been discussing traits as if there were only 2 alleles for each trait AND one  was dominant over the other </a:t>
            </a:r>
          </a:p>
          <a:p>
            <a:r>
              <a:rPr lang="en-US" sz="2400" dirty="0" smtClean="0"/>
              <a:t>However, inheritance is not always this easy</a:t>
            </a:r>
          </a:p>
          <a:p>
            <a:r>
              <a:rPr lang="en-US" sz="2400" dirty="0" smtClean="0"/>
              <a:t>Exceptions to simple Mendelian Genetics:</a:t>
            </a:r>
          </a:p>
          <a:p>
            <a:pPr lvl="2"/>
            <a:r>
              <a:rPr lang="en-US" sz="1800" dirty="0" smtClean="0"/>
              <a:t>Multiple Alleles – there may be more than just 2 alleles for certain genes</a:t>
            </a:r>
          </a:p>
          <a:p>
            <a:pPr lvl="2"/>
            <a:r>
              <a:rPr lang="en-US" sz="1800" dirty="0" smtClean="0"/>
              <a:t>Polygenic traits - Multiple </a:t>
            </a:r>
            <a:r>
              <a:rPr lang="en-US" sz="1800" dirty="0" smtClean="0"/>
              <a:t>genes might influence a phenotype</a:t>
            </a:r>
          </a:p>
          <a:p>
            <a:pPr lvl="2"/>
            <a:r>
              <a:rPr lang="en-US" sz="1800" dirty="0" smtClean="0"/>
              <a:t>Incomplete dominance – neither allele may be dominant or recessive, resulting in new phenotype</a:t>
            </a:r>
          </a:p>
          <a:p>
            <a:pPr lvl="2"/>
            <a:r>
              <a:rPr lang="en-US" sz="1800" dirty="0" smtClean="0"/>
              <a:t>Codominance – both alleles present are expressed equally</a:t>
            </a:r>
          </a:p>
          <a:p>
            <a:pPr lvl="2"/>
            <a:r>
              <a:rPr lang="en-US" sz="1800" dirty="0" smtClean="0"/>
              <a:t>Epistasis – presence of one gene can effect expression of another gene (even on a different chromosome)</a:t>
            </a:r>
          </a:p>
          <a:p>
            <a:pPr lvl="2"/>
            <a:r>
              <a:rPr lang="en-US" sz="1800" dirty="0" smtClean="0"/>
              <a:t>X-linked traits (genes on the sex chromosomes)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821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882"/>
            <a:ext cx="8382000" cy="659649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Mendel’</a:t>
            </a:r>
            <a:r>
              <a:rPr lang="en-US" altLang="ja-JP" b="1" dirty="0">
                <a:ea typeface="ＭＳ Ｐゴシック" panose="020B0600070205080204" pitchFamily="34" charset="-128"/>
              </a:rPr>
              <a:t>s experimental method</a:t>
            </a:r>
            <a:endParaRPr lang="en-US" altLang="en-US" b="1" dirty="0">
              <a:solidFill>
                <a:srgbClr val="0033C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u="sng" dirty="0">
                <a:ea typeface="ＭＳ Ｐゴシック" pitchFamily="34" charset="-128"/>
              </a:rPr>
              <a:t>Some Terminology</a:t>
            </a:r>
            <a:r>
              <a:rPr lang="en-US" altLang="en-US" sz="2800" u="sng" dirty="0">
                <a:ea typeface="ＭＳ Ｐゴシック" pitchFamily="34" charset="-128"/>
              </a:rPr>
              <a:t>:</a:t>
            </a:r>
            <a:endParaRPr lang="en-US" alt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Cross-fertilize</a:t>
            </a:r>
            <a:r>
              <a:rPr lang="en-US" altLang="en-US" sz="2800" dirty="0">
                <a:ea typeface="ＭＳ Ｐゴシック" pitchFamily="34" charset="-128"/>
              </a:rPr>
              <a:t>: male and female gametes from </a:t>
            </a:r>
            <a:r>
              <a:rPr lang="en-US" altLang="en-US" sz="2800" b="1" i="1" dirty="0">
                <a:ea typeface="ＭＳ Ｐゴシック" pitchFamily="34" charset="-128"/>
              </a:rPr>
              <a:t>different</a:t>
            </a:r>
            <a:r>
              <a:rPr lang="en-US" altLang="en-US" sz="2800" dirty="0">
                <a:ea typeface="ＭＳ Ｐゴシック" pitchFamily="34" charset="-128"/>
              </a:rPr>
              <a:t> flowers/plant used to make zygote (pea)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Self-fertilize</a:t>
            </a:r>
            <a:r>
              <a:rPr lang="en-US" altLang="en-US" sz="2800" dirty="0">
                <a:ea typeface="ＭＳ Ｐゴシック" pitchFamily="34" charset="-128"/>
              </a:rPr>
              <a:t>: male and female gametes from one flower/plant used to make zygote (pea)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True-breeding:</a:t>
            </a:r>
            <a:r>
              <a:rPr lang="en-US" altLang="en-US" sz="2800" dirty="0">
                <a:ea typeface="ＭＳ Ｐゴシック" pitchFamily="34" charset="-128"/>
              </a:rPr>
              <a:t> offspring produced by self fertilization look like parent (purple flower </a:t>
            </a:r>
            <a:r>
              <a:rPr lang="en-US" altLang="en-US" sz="2800" dirty="0" smtClean="0">
                <a:ea typeface="ＭＳ Ｐゴシック" pitchFamily="34" charset="-128"/>
              </a:rPr>
              <a:t>plants </a:t>
            </a:r>
            <a:r>
              <a:rPr lang="en-US" altLang="en-US" sz="2800" dirty="0">
                <a:ea typeface="ＭＳ Ｐゴシック" pitchFamily="34" charset="-128"/>
              </a:rPr>
              <a:t>make more purple colored plants</a:t>
            </a:r>
            <a:r>
              <a:rPr lang="en-US" altLang="en-US" sz="2800" dirty="0" smtClean="0">
                <a:ea typeface="ＭＳ Ｐゴシック" pitchFamily="34" charset="-128"/>
              </a:rPr>
              <a:t>).</a:t>
            </a: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505C7E-0A6D-4192-9D7C-6949E379E5F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2040589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6557" y="107833"/>
            <a:ext cx="3092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Multiple Alleles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993" y="641857"/>
            <a:ext cx="84958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Mendel</a:t>
            </a:r>
            <a:r>
              <a:rPr lang="en-US" sz="2400" dirty="0"/>
              <a:t>: only two alleles, one dominant and one recessive exist for a given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However, Multiple </a:t>
            </a:r>
            <a:r>
              <a:rPr lang="en-US" sz="2400" b="1" dirty="0"/>
              <a:t>alleles </a:t>
            </a:r>
            <a:r>
              <a:rPr lang="en-US" sz="2400" dirty="0"/>
              <a:t>may exist at the population level such that many combinations of two alleles are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most common phenotype or genotype among wild animals as the </a:t>
            </a:r>
            <a:r>
              <a:rPr lang="en-US" sz="2400" b="1" dirty="0"/>
              <a:t>wild type </a:t>
            </a:r>
            <a:r>
              <a:rPr lang="en-US" sz="2400" dirty="0"/>
              <a:t>(often abbreviated “+”)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other phenotypes or genotypes are considered </a:t>
            </a:r>
            <a:r>
              <a:rPr lang="en-US" sz="2400" b="1" dirty="0"/>
              <a:t>variants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311684" y="6513713"/>
            <a:ext cx="20441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u="sng" dirty="0" smtClean="0">
                <a:hlinkClick r:id="rId2" action="ppaction://hlinkfile"/>
              </a:rPr>
              <a:t>Rabbit</a:t>
            </a:r>
            <a:r>
              <a:rPr lang="en-US" sz="800" u="sng" dirty="0" smtClean="0"/>
              <a:t> </a:t>
            </a:r>
            <a:r>
              <a:rPr lang="en-US" sz="800" dirty="0" smtClean="0"/>
              <a:t>(c) Wikipedia, </a:t>
            </a:r>
            <a:r>
              <a:rPr lang="en-US" sz="800" u="sng" dirty="0" smtClean="0">
                <a:hlinkClick r:id="rId3"/>
              </a:rPr>
              <a:t>Public domain</a:t>
            </a:r>
            <a:endParaRPr lang="en-US" sz="800" dirty="0"/>
          </a:p>
        </p:txBody>
      </p:sp>
      <p:pic>
        <p:nvPicPr>
          <p:cNvPr id="6" name="Picture 2" descr="Image result for different fur colors in rabbit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11" y="3415710"/>
            <a:ext cx="6767757" cy="3017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71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097" y="203761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Polygenic Traits - Multiple Genes May Be Involved with Certain Phenotypes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Height in humans is a good example</a:t>
            </a:r>
          </a:p>
          <a:p>
            <a:pPr lvl="2"/>
            <a:r>
              <a:rPr lang="en-US" dirty="0" smtClean="0"/>
              <a:t>There are several genes that determine one’s height</a:t>
            </a:r>
          </a:p>
          <a:p>
            <a:pPr lvl="2"/>
            <a:r>
              <a:rPr lang="en-US" dirty="0" smtClean="0"/>
              <a:t>That’s why we don’t have just short people and tall people, there are people at all ranges</a:t>
            </a:r>
          </a:p>
          <a:p>
            <a:pPr lvl="2"/>
            <a:endParaRPr lang="en-US" dirty="0"/>
          </a:p>
        </p:txBody>
      </p:sp>
      <p:pic>
        <p:nvPicPr>
          <p:cNvPr id="2050" name="Picture 2" descr="Image result for polygenic traits in humans h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63" y="3097675"/>
            <a:ext cx="4497108" cy="347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198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6CB255"/>
                </a:solidFill>
              </a:rPr>
              <a:t>Figure 12.7</a:t>
            </a:r>
          </a:p>
        </p:txBody>
      </p:sp>
      <p:pic>
        <p:nvPicPr>
          <p:cNvPr id="2" name="Picture Placeholder 1" descr="Figure_12_02_0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" r="-1119"/>
          <a:stretch>
            <a:fillRect/>
          </a:stretch>
        </p:blipFill>
        <p:spPr>
          <a:xfrm>
            <a:off x="628650" y="761691"/>
            <a:ext cx="2324750" cy="303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264521" y="10126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LiberationSerif,Bold"/>
              </a:rPr>
              <a:t>Incomplete dominance</a:t>
            </a:r>
            <a:r>
              <a:rPr lang="en-US" dirty="0">
                <a:latin typeface="LiberationSerif"/>
              </a:rPr>
              <a:t>, denoting</a:t>
            </a:r>
          </a:p>
          <a:p>
            <a:r>
              <a:rPr lang="en-US" dirty="0">
                <a:latin typeface="LiberationSerif"/>
              </a:rPr>
              <a:t>the expression of two contrasting alleles such that the individual displays an intermediate phenotype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8472" y="45829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iberationSerif"/>
              </a:rPr>
              <a:t>A cross between a homozygous</a:t>
            </a:r>
          </a:p>
          <a:p>
            <a:r>
              <a:rPr lang="en-US" dirty="0">
                <a:latin typeface="LiberationSerif"/>
              </a:rPr>
              <a:t>parent with </a:t>
            </a:r>
            <a:r>
              <a:rPr lang="en-US" b="1" dirty="0">
                <a:latin typeface="LiberationSerif"/>
              </a:rPr>
              <a:t>white flowers </a:t>
            </a:r>
            <a:r>
              <a:rPr lang="en-US" dirty="0" smtClean="0">
                <a:latin typeface="LiberationSerif"/>
              </a:rPr>
              <a:t>and </a:t>
            </a:r>
            <a:r>
              <a:rPr lang="en-US" dirty="0">
                <a:latin typeface="LiberationSerif"/>
              </a:rPr>
              <a:t>a homozygous parent with </a:t>
            </a:r>
            <a:r>
              <a:rPr lang="en-US" b="1" dirty="0">
                <a:latin typeface="LiberationSerif"/>
              </a:rPr>
              <a:t>red flowers </a:t>
            </a:r>
            <a:r>
              <a:rPr lang="en-US" dirty="0" smtClean="0">
                <a:latin typeface="LiberationSerif"/>
              </a:rPr>
              <a:t>will </a:t>
            </a:r>
            <a:r>
              <a:rPr lang="en-US" dirty="0">
                <a:latin typeface="LiberationSerif"/>
              </a:rPr>
              <a:t>produce offspring with </a:t>
            </a:r>
            <a:r>
              <a:rPr lang="en-US" b="1" dirty="0">
                <a:latin typeface="LiberationSerif"/>
              </a:rPr>
              <a:t>pink</a:t>
            </a:r>
          </a:p>
          <a:p>
            <a:r>
              <a:rPr lang="en-US" b="1" dirty="0" smtClean="0">
                <a:latin typeface="LiberationSerif"/>
              </a:rPr>
              <a:t>flowers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8839" y="107834"/>
            <a:ext cx="5237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LiberationSerif,Bold"/>
              </a:rPr>
              <a:t>Incomplete Dominance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  <p:pic>
        <p:nvPicPr>
          <p:cNvPr id="1026" name="Picture 2" descr="Image result for incomplete dominanc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54" y="2641018"/>
            <a:ext cx="3531974" cy="3934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563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258228"/>
            <a:ext cx="8562542" cy="657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346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A man with type A blood is married to a woman with type O blood.  What are ALL of the possible blood types of their children.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A man with type AB blood is married to a woman with type AB blood.  What are all the possible blood types of their children?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35557C9-B46C-4E5C-85D7-370FFDEA57A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735799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" y="335605"/>
            <a:ext cx="8089755" cy="620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0734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22" y="555812"/>
            <a:ext cx="8184645" cy="56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231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E93C9E-D173-4DA7-A0E1-1A336B0A663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32814" y="159840"/>
            <a:ext cx="7886700" cy="88230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Sex Chromosomes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072" y="1042148"/>
            <a:ext cx="8371915" cy="2934634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 The sex of a human is determined by the Y chromosome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Chromosomes XX = female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Chromosomes XY =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male</a:t>
            </a:r>
          </a:p>
          <a:p>
            <a:pPr lvl="3"/>
            <a:r>
              <a:rPr lang="en-US" altLang="en-US" sz="1950" dirty="0" smtClean="0">
                <a:ea typeface="ＭＳ Ｐゴシック" panose="020B0600070205080204" pitchFamily="34" charset="-128"/>
              </a:rPr>
              <a:t>There is an SRY gene on the Y chromosome – will induce production of testosterone </a:t>
            </a:r>
            <a:endParaRPr lang="en-US" altLang="en-US" sz="195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Humans have 46 total chromosomes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22 pairs are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autosomes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1 pair of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sex chromosomes</a:t>
            </a:r>
          </a:p>
          <a:p>
            <a:pPr marL="342900" lvl="1" indent="0" eaLnBrk="1" hangingPunct="1">
              <a:buNone/>
            </a:pPr>
            <a:endParaRPr lang="en-US" altLang="en-US" sz="2400" b="1" dirty="0"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087" y="6462061"/>
            <a:ext cx="94936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Caption</a:t>
            </a:r>
            <a:r>
              <a:rPr lang="en-US" sz="1100" dirty="0"/>
              <a:t>: </a:t>
            </a:r>
            <a:r>
              <a:rPr lang="en-US" sz="1100" u="sng" dirty="0" smtClean="0">
                <a:hlinkClick r:id="rId3"/>
              </a:rPr>
              <a:t>XX</a:t>
            </a:r>
            <a:r>
              <a:rPr lang="en-US" sz="1100" u="sng" dirty="0" smtClean="0"/>
              <a:t> </a:t>
            </a:r>
            <a:r>
              <a:rPr lang="en-US" sz="1100" dirty="0"/>
              <a:t>(c) Wikipedia, </a:t>
            </a:r>
            <a:r>
              <a:rPr lang="en-US" sz="1100" u="sng" dirty="0">
                <a:hlinkClick r:id="rId4"/>
              </a:rPr>
              <a:t>Public domain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-10087" y="6616995"/>
            <a:ext cx="82296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Caption</a:t>
            </a:r>
            <a:r>
              <a:rPr lang="en-US" sz="1100" dirty="0"/>
              <a:t>: </a:t>
            </a:r>
            <a:r>
              <a:rPr lang="en-US" sz="1100" u="sng" dirty="0" smtClean="0">
                <a:hlinkClick r:id="rId5"/>
              </a:rPr>
              <a:t>XY</a:t>
            </a:r>
            <a:r>
              <a:rPr lang="en-US" sz="1100" u="sng" dirty="0" smtClean="0"/>
              <a:t> </a:t>
            </a:r>
            <a:r>
              <a:rPr lang="en-US" sz="1100" dirty="0"/>
              <a:t>(c) Wikipedia, </a:t>
            </a:r>
            <a:r>
              <a:rPr lang="en-US" sz="1100" u="sng" dirty="0">
                <a:hlinkClick r:id="rId4"/>
              </a:rPr>
              <a:t>Public domain</a:t>
            </a:r>
            <a:endParaRPr lang="en-US" sz="1100" dirty="0"/>
          </a:p>
          <a:p>
            <a:endParaRPr lang="en-US" sz="11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67" y="3356840"/>
            <a:ext cx="3114488" cy="326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3752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28650" y="112152"/>
            <a:ext cx="7886700" cy="1325563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Sex Linkage and Human Traits and Disease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75689" y="1405591"/>
            <a:ext cx="8192621" cy="4934138"/>
          </a:xfrm>
        </p:spPr>
        <p:txBody>
          <a:bodyPr>
            <a:noAutofit/>
          </a:bodyPr>
          <a:lstStyle/>
          <a:p>
            <a:r>
              <a:rPr lang="en-US" altLang="en-US" sz="2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X-linked human </a:t>
            </a:r>
            <a:r>
              <a:rPr lang="en-US" altLang="en-US" sz="2600" b="1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diseases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pPr lvl="1"/>
            <a:r>
              <a:rPr lang="en-US" sz="2300" dirty="0" smtClean="0">
                <a:ea typeface="ＭＳ Ｐゴシック" panose="020B0600070205080204" pitchFamily="34" charset="-128"/>
              </a:rPr>
              <a:t>Examples: </a:t>
            </a:r>
            <a:r>
              <a:rPr lang="en-US" sz="2300" dirty="0" smtClean="0"/>
              <a:t>color </a:t>
            </a:r>
            <a:r>
              <a:rPr lang="en-US" sz="2300" dirty="0"/>
              <a:t>blindness, hemophilia, and muscular dystrophy</a:t>
            </a:r>
          </a:p>
          <a:p>
            <a:pPr lvl="1"/>
            <a:r>
              <a:rPr lang="en-US" sz="2500" dirty="0"/>
              <a:t>Because human males need to inherit only one recessive </a:t>
            </a:r>
            <a:r>
              <a:rPr lang="en-US" sz="2500" b="1" dirty="0"/>
              <a:t>mutant X </a:t>
            </a:r>
            <a:r>
              <a:rPr lang="en-US" sz="2500" dirty="0"/>
              <a:t>allele to be affected, X-linked disorders are disproportionately observed in males. </a:t>
            </a:r>
          </a:p>
          <a:p>
            <a:pPr lvl="1"/>
            <a:r>
              <a:rPr lang="en-US" sz="2500" dirty="0" smtClean="0"/>
              <a:t>Females </a:t>
            </a:r>
            <a:r>
              <a:rPr lang="en-US" sz="2500" dirty="0"/>
              <a:t>must inherit recessive X-linked alleles from </a:t>
            </a:r>
            <a:r>
              <a:rPr lang="en-US" sz="2500" b="1" i="1" dirty="0"/>
              <a:t>both</a:t>
            </a:r>
            <a:r>
              <a:rPr lang="en-US" sz="2500" dirty="0"/>
              <a:t> of their parents in order to express the trait </a:t>
            </a:r>
          </a:p>
          <a:p>
            <a:endParaRPr lang="en-US" sz="2800" b="1" dirty="0"/>
          </a:p>
          <a:p>
            <a:pPr lvl="1"/>
            <a:r>
              <a:rPr lang="en-US" sz="2300" b="1" dirty="0"/>
              <a:t>Therefore, recessive X-linked traits appear more frequently in males than </a:t>
            </a:r>
            <a:r>
              <a:rPr lang="en-US" sz="2300" b="1" dirty="0" smtClean="0"/>
              <a:t>females</a:t>
            </a:r>
          </a:p>
          <a:p>
            <a:pPr lvl="1"/>
            <a:endParaRPr lang="en-US" altLang="en-US" sz="2300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300" b="1" dirty="0" smtClean="0">
                <a:ea typeface="ＭＳ Ｐゴシック" panose="020B0600070205080204" pitchFamily="34" charset="-128"/>
              </a:rPr>
              <a:t>Watch </a:t>
            </a:r>
            <a:r>
              <a:rPr lang="en-US" altLang="en-US" sz="2300" b="1" dirty="0">
                <a:ea typeface="ＭＳ Ｐゴシック" panose="020B0600070205080204" pitchFamily="34" charset="-128"/>
              </a:rPr>
              <a:t>this video: </a:t>
            </a:r>
            <a:r>
              <a:rPr lang="en-US" altLang="en-US" sz="2300" b="1" dirty="0">
                <a:ea typeface="ＭＳ Ｐゴシック" panose="020B0600070205080204" pitchFamily="34" charset="-128"/>
                <a:hlinkClick r:id="rId3"/>
              </a:rPr>
              <a:t>https://</a:t>
            </a:r>
            <a:r>
              <a:rPr lang="en-US" altLang="en-US" sz="2300" b="1" dirty="0" smtClean="0">
                <a:ea typeface="ＭＳ Ｐゴシック" panose="020B0600070205080204" pitchFamily="34" charset="-128"/>
                <a:hlinkClick r:id="rId3"/>
              </a:rPr>
              <a:t>www.youtube.com/watch?v=h2xufrHWG3E</a:t>
            </a:r>
            <a:r>
              <a:rPr lang="en-US" altLang="en-US" sz="2300" b="1" dirty="0" smtClean="0">
                <a:ea typeface="ＭＳ Ｐゴシック" panose="020B0600070205080204" pitchFamily="34" charset="-128"/>
              </a:rPr>
              <a:t> </a:t>
            </a:r>
            <a:endParaRPr lang="en-US" altLang="en-US" sz="2300" b="1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1087B3-FF8B-4EBB-B08B-0B9DDD2CC67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610090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779938"/>
            <a:ext cx="8086725" cy="565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99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Remember that homologous chromosomes are chromosomes that have the same genes (one chromosome came from mom, one came from dad)</a:t>
            </a:r>
          </a:p>
          <a:p>
            <a:pPr lvl="2"/>
            <a:r>
              <a:rPr lang="en-US" sz="2000" dirty="0" smtClean="0"/>
              <a:t>There be different alleles (versions) of those genes</a:t>
            </a:r>
          </a:p>
          <a:p>
            <a:pPr lvl="4"/>
            <a:r>
              <a:rPr lang="en-US" sz="2000" dirty="0" smtClean="0"/>
              <a:t>Eye color for humans, there is Brown (B) and blue (b)</a:t>
            </a:r>
          </a:p>
          <a:p>
            <a:pPr lvl="2"/>
            <a:r>
              <a:rPr lang="en-US" sz="2000" dirty="0" smtClean="0"/>
              <a:t>An individual that has the same 2 alleles are (BB or bb) is homozygous</a:t>
            </a:r>
          </a:p>
          <a:p>
            <a:pPr lvl="2"/>
            <a:r>
              <a:rPr lang="en-US" sz="2000" dirty="0" smtClean="0"/>
              <a:t>An individual that has 2 different alleles (Bb) is heterozygous</a:t>
            </a:r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One allele can be dominant over the other</a:t>
            </a:r>
          </a:p>
          <a:p>
            <a:pPr lvl="4"/>
            <a:r>
              <a:rPr lang="en-US" sz="2000" dirty="0" smtClean="0"/>
              <a:t>The dominant is a capital letter (B), the recessive is a lower case letter (b)</a:t>
            </a:r>
          </a:p>
        </p:txBody>
      </p:sp>
    </p:spTree>
    <p:extLst>
      <p:ext uri="{BB962C8B-B14F-4D97-AF65-F5344CB8AC3E}">
        <p14:creationId xmlns:p14="http://schemas.microsoft.com/office/powerpoint/2010/main" val="18321933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377671"/>
            <a:ext cx="8587220" cy="615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2641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8" y="260526"/>
            <a:ext cx="6015317" cy="6485929"/>
          </a:xfrm>
        </p:spPr>
      </p:pic>
    </p:spTree>
    <p:extLst>
      <p:ext uri="{BB962C8B-B14F-4D97-AF65-F5344CB8AC3E}">
        <p14:creationId xmlns:p14="http://schemas.microsoft.com/office/powerpoint/2010/main" val="38952006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44784" y="1255133"/>
            <a:ext cx="8054431" cy="4634678"/>
          </a:xfrm>
        </p:spPr>
        <p:txBody>
          <a:bodyPr>
            <a:noAutofit/>
          </a:bodyPr>
          <a:lstStyle/>
          <a:p>
            <a:r>
              <a:rPr lang="en-US" sz="1800" dirty="0"/>
              <a:t>Occasionally, a </a:t>
            </a:r>
            <a:r>
              <a:rPr lang="en-US" sz="1800" b="1" dirty="0"/>
              <a:t>nonfunctional</a:t>
            </a:r>
            <a:r>
              <a:rPr lang="en-US" sz="1800" dirty="0"/>
              <a:t> </a:t>
            </a:r>
            <a:r>
              <a:rPr lang="en-US" sz="1800" b="1" dirty="0"/>
              <a:t>allele</a:t>
            </a:r>
            <a:r>
              <a:rPr lang="en-US" sz="1800" dirty="0"/>
              <a:t> for an </a:t>
            </a:r>
            <a:r>
              <a:rPr lang="en-US" sz="1800" b="1" dirty="0"/>
              <a:t>essential gene </a:t>
            </a:r>
            <a:r>
              <a:rPr lang="en-US" sz="1800" dirty="0"/>
              <a:t>can arise by </a:t>
            </a:r>
            <a:r>
              <a:rPr lang="en-US" sz="1800" b="1" dirty="0"/>
              <a:t>mutation</a:t>
            </a:r>
            <a:r>
              <a:rPr lang="en-US" sz="1800" dirty="0"/>
              <a:t> and be transmitted in a population as long as individuals with this allele also have a </a:t>
            </a:r>
            <a:r>
              <a:rPr lang="en-US" sz="1800" b="1" dirty="0"/>
              <a:t>wild-type</a:t>
            </a:r>
            <a:r>
              <a:rPr lang="en-US" sz="1800" dirty="0"/>
              <a:t>, functional copy</a:t>
            </a:r>
          </a:p>
          <a:p>
            <a:r>
              <a:rPr lang="en-US" sz="1800" dirty="0"/>
              <a:t>Depending on what life stage requires this essential gene, individuals with the </a:t>
            </a:r>
            <a:r>
              <a:rPr lang="en-US" sz="1800" b="1" dirty="0"/>
              <a:t>nonfunctional allele </a:t>
            </a:r>
            <a:r>
              <a:rPr lang="en-US" sz="1800" dirty="0" smtClean="0"/>
              <a:t>might:</a:t>
            </a:r>
            <a:endParaRPr lang="en-US" sz="1800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Fail to develop </a:t>
            </a:r>
            <a:r>
              <a:rPr lang="en-US" dirty="0"/>
              <a:t>past fertilization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Die in utero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die later in life, </a:t>
            </a:r>
            <a:r>
              <a:rPr lang="en-US" dirty="0" smtClean="0"/>
              <a:t>but younger than average lifespan</a:t>
            </a:r>
            <a:endParaRPr lang="en-US" dirty="0"/>
          </a:p>
          <a:p>
            <a:r>
              <a:rPr lang="en-US" sz="1800" b="1" dirty="0"/>
              <a:t>Recessive Lethal: </a:t>
            </a:r>
            <a:r>
              <a:rPr lang="en-US" sz="1800" dirty="0"/>
              <a:t>inheritance pattern in which an allele is only lethal in the homozygous form and in which the heterozygote may be normal or have some altered non-lethal phenotype </a:t>
            </a:r>
            <a:endParaRPr lang="en-US" sz="1800" dirty="0" smtClean="0"/>
          </a:p>
          <a:p>
            <a:pPr lvl="2"/>
            <a:r>
              <a:rPr lang="en-US" sz="1800" dirty="0" smtClean="0"/>
              <a:t>Examples in humans: cystic fibrosis, </a:t>
            </a:r>
            <a:r>
              <a:rPr lang="en-US" sz="1800" dirty="0" err="1" smtClean="0"/>
              <a:t>Tay-sachs</a:t>
            </a:r>
            <a:r>
              <a:rPr lang="en-US" sz="1800" dirty="0" smtClean="0"/>
              <a:t> diseases, sickle cell anemia</a:t>
            </a:r>
          </a:p>
          <a:p>
            <a:r>
              <a:rPr lang="en-US" sz="1800" b="1" dirty="0" smtClean="0"/>
              <a:t>Dominant Lethal</a:t>
            </a:r>
            <a:r>
              <a:rPr lang="en-US" sz="1800" dirty="0" smtClean="0"/>
              <a:t>: an allele is lethal in both the homozygote and heterozygote</a:t>
            </a:r>
          </a:p>
          <a:p>
            <a:pPr lvl="2"/>
            <a:r>
              <a:rPr lang="en-US" sz="1800" dirty="0" smtClean="0"/>
              <a:t>Examples in humans: </a:t>
            </a:r>
            <a:r>
              <a:rPr lang="en-US" sz="1800" dirty="0" err="1" smtClean="0"/>
              <a:t>Hungtinton’s</a:t>
            </a:r>
            <a:r>
              <a:rPr lang="en-US" sz="1800" dirty="0" smtClean="0"/>
              <a:t> disease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11215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Lethality</a:t>
            </a:r>
          </a:p>
        </p:txBody>
      </p:sp>
    </p:spTree>
    <p:extLst>
      <p:ext uri="{BB962C8B-B14F-4D97-AF65-F5344CB8AC3E}">
        <p14:creationId xmlns:p14="http://schemas.microsoft.com/office/powerpoint/2010/main" val="213757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882"/>
            <a:ext cx="8382000" cy="659649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Mendel’</a:t>
            </a:r>
            <a:r>
              <a:rPr lang="en-US" altLang="ja-JP" b="1" dirty="0">
                <a:ea typeface="ＭＳ Ｐゴシック" panose="020B0600070205080204" pitchFamily="34" charset="-128"/>
              </a:rPr>
              <a:t>s experimental method</a:t>
            </a:r>
            <a:endParaRPr lang="en-US" altLang="en-US" b="1" dirty="0">
              <a:solidFill>
                <a:srgbClr val="0033C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u="sng" dirty="0">
                <a:ea typeface="ＭＳ Ｐゴシック" pitchFamily="34" charset="-128"/>
              </a:rPr>
              <a:t>Some Terminology</a:t>
            </a:r>
            <a:r>
              <a:rPr lang="en-US" altLang="en-US" sz="2800" u="sng" dirty="0">
                <a:ea typeface="ＭＳ Ｐゴシック" pitchFamily="34" charset="-128"/>
              </a:rPr>
              <a:t>:</a:t>
            </a:r>
            <a:endParaRPr lang="en-US" altLang="en-US" sz="2800" dirty="0">
              <a:ea typeface="ＭＳ Ｐゴシック" pitchFamily="34" charset="-128"/>
            </a:endParaRP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Phenotype</a:t>
            </a:r>
            <a:r>
              <a:rPr lang="en-US" altLang="en-US" sz="2800" dirty="0">
                <a:ea typeface="ＭＳ Ｐゴシック" pitchFamily="34" charset="-128"/>
              </a:rPr>
              <a:t>: </a:t>
            </a:r>
            <a:r>
              <a:rPr lang="en-US" sz="2800" dirty="0"/>
              <a:t>The observable traits expressed by an organism (white or purple flowers)</a:t>
            </a: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Genotype</a:t>
            </a:r>
            <a:r>
              <a:rPr lang="en-US" altLang="en-US" sz="2800" dirty="0">
                <a:ea typeface="ＭＳ Ｐゴシック" pitchFamily="34" charset="-128"/>
              </a:rPr>
              <a:t>: </a:t>
            </a:r>
            <a:r>
              <a:rPr lang="en-US" sz="2800" dirty="0"/>
              <a:t>underlying genetic makeup, consisting of both physically visible and non-expressed alleles</a:t>
            </a: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Homozygous:</a:t>
            </a:r>
            <a:r>
              <a:rPr lang="en-US" altLang="en-US" sz="2800" dirty="0">
                <a:ea typeface="ＭＳ Ｐゴシック" pitchFamily="34" charset="-128"/>
              </a:rPr>
              <a:t> </a:t>
            </a:r>
            <a:r>
              <a:rPr lang="en-US" sz="2800" dirty="0"/>
              <a:t>at a given gene, or locus, have two identical alleles for that gene on their homologous chromosomes.</a:t>
            </a:r>
            <a:endParaRPr lang="en-US" altLang="en-US" sz="2800" dirty="0">
              <a:ea typeface="ＭＳ Ｐゴシック" pitchFamily="34" charset="-128"/>
            </a:endParaRP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Heterozygous</a:t>
            </a:r>
            <a:r>
              <a:rPr lang="en-US" altLang="en-US" sz="2800" dirty="0">
                <a:ea typeface="ＭＳ Ｐゴシック" pitchFamily="34" charset="-128"/>
              </a:rPr>
              <a:t>: </a:t>
            </a:r>
            <a:r>
              <a:rPr lang="en-US" sz="2800" dirty="0"/>
              <a:t>at a given gene, or locus, have two </a:t>
            </a:r>
            <a:r>
              <a:rPr lang="en-US" sz="2800" b="1" i="1" dirty="0"/>
              <a:t>different</a:t>
            </a:r>
            <a:r>
              <a:rPr lang="en-US" sz="2800" dirty="0"/>
              <a:t> alleles for that gene on their homologous chromosomes.</a:t>
            </a: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505C7E-0A6D-4192-9D7C-6949E379E5F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21898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209550"/>
            <a:ext cx="88582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2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0" y="413117"/>
            <a:ext cx="8663420" cy="622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0058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4294</TotalTime>
  <Words>2203</Words>
  <Application>Microsoft Office PowerPoint</Application>
  <PresentationFormat>On-screen Show (4:3)</PresentationFormat>
  <Paragraphs>302</Paragraphs>
  <Slides>62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ＭＳ Ｐゴシック</vt:lpstr>
      <vt:lpstr>Arial</vt:lpstr>
      <vt:lpstr>Calibri</vt:lpstr>
      <vt:lpstr>Calibri Light</vt:lpstr>
      <vt:lpstr>Comic Sans MS</vt:lpstr>
      <vt:lpstr>LiberationSerif</vt:lpstr>
      <vt:lpstr>LiberationSerif,Bold</vt:lpstr>
      <vt:lpstr>Times New Roman</vt:lpstr>
      <vt:lpstr>Office Theme</vt:lpstr>
      <vt:lpstr>Chapter 12: Mendel’s Experiments and Heredity</vt:lpstr>
      <vt:lpstr>PowerPoint Presentation</vt:lpstr>
      <vt:lpstr>PowerPoint Presentation</vt:lpstr>
      <vt:lpstr>Gregor Mendel</vt:lpstr>
      <vt:lpstr>Mendel’s experimental method</vt:lpstr>
      <vt:lpstr>PowerPoint Presentation</vt:lpstr>
      <vt:lpstr>Mendel’s experimental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Mendel’s experimental method</vt:lpstr>
      <vt:lpstr>PowerPoint Presentation</vt:lpstr>
      <vt:lpstr>Mendel’s experimental method</vt:lpstr>
      <vt:lpstr>Monohybrid crosses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F1 Generation</vt:lpstr>
      <vt:lpstr>F2 Generation</vt:lpstr>
      <vt:lpstr>F2 Ratios: Phenotype and Genotype</vt:lpstr>
      <vt:lpstr>Punnett Square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</vt:lpstr>
      <vt:lpstr>Question</vt:lpstr>
      <vt:lpstr>Dihybrid Crosses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Alternatives to Dominance and Recessiveness </vt:lpstr>
      <vt:lpstr>PowerPoint Presentation</vt:lpstr>
      <vt:lpstr>Polygenic Traits - Multiple Genes May Be Involved with Certain Phenotypes</vt:lpstr>
      <vt:lpstr>Figure 12.7</vt:lpstr>
      <vt:lpstr>PowerPoint Presentation</vt:lpstr>
      <vt:lpstr>Examples</vt:lpstr>
      <vt:lpstr>PowerPoint Presentation</vt:lpstr>
      <vt:lpstr>PowerPoint Presentation</vt:lpstr>
      <vt:lpstr>Sex Chromosomes</vt:lpstr>
      <vt:lpstr>Sex Linkage and Human Traits and Disease</vt:lpstr>
      <vt:lpstr>PowerPoint Presentation</vt:lpstr>
      <vt:lpstr>PowerPoint Presentation</vt:lpstr>
      <vt:lpstr>PowerPoint Presentation</vt:lpstr>
      <vt:lpstr>PowerPoint Presentation</vt:lpstr>
    </vt:vector>
  </TitlesOfParts>
  <Company>WNI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Jennifer Capers</cp:lastModifiedBy>
  <cp:revision>160</cp:revision>
  <cp:lastPrinted>2019-03-26T13:02:36Z</cp:lastPrinted>
  <dcterms:created xsi:type="dcterms:W3CDTF">2012-06-04T02:13:36Z</dcterms:created>
  <dcterms:modified xsi:type="dcterms:W3CDTF">2019-03-28T15:47:43Z</dcterms:modified>
</cp:coreProperties>
</file>