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65"/>
  </p:notesMasterIdLst>
  <p:handoutMasterIdLst>
    <p:handoutMasterId r:id="rId66"/>
  </p:handoutMasterIdLst>
  <p:sldIdLst>
    <p:sldId id="383" r:id="rId2"/>
    <p:sldId id="273" r:id="rId3"/>
    <p:sldId id="277" r:id="rId4"/>
    <p:sldId id="308" r:id="rId5"/>
    <p:sldId id="307" r:id="rId6"/>
    <p:sldId id="388" r:id="rId7"/>
    <p:sldId id="385" r:id="rId8"/>
    <p:sldId id="386" r:id="rId9"/>
    <p:sldId id="387" r:id="rId10"/>
    <p:sldId id="390" r:id="rId11"/>
    <p:sldId id="391" r:id="rId12"/>
    <p:sldId id="392" r:id="rId13"/>
    <p:sldId id="310" r:id="rId14"/>
    <p:sldId id="311" r:id="rId15"/>
    <p:sldId id="309" r:id="rId16"/>
    <p:sldId id="312" r:id="rId17"/>
    <p:sldId id="313" r:id="rId18"/>
    <p:sldId id="384" r:id="rId19"/>
    <p:sldId id="389" r:id="rId20"/>
    <p:sldId id="314" r:id="rId21"/>
    <p:sldId id="315" r:id="rId22"/>
    <p:sldId id="318" r:id="rId23"/>
    <p:sldId id="335" r:id="rId24"/>
    <p:sldId id="330" r:id="rId25"/>
    <p:sldId id="331" r:id="rId26"/>
    <p:sldId id="337" r:id="rId27"/>
    <p:sldId id="393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8" r:id="rId38"/>
    <p:sldId id="360" r:id="rId39"/>
    <p:sldId id="361" r:id="rId40"/>
    <p:sldId id="349" r:id="rId41"/>
    <p:sldId id="351" r:id="rId42"/>
    <p:sldId id="352" r:id="rId43"/>
    <p:sldId id="353" r:id="rId44"/>
    <p:sldId id="357" r:id="rId45"/>
    <p:sldId id="358" r:id="rId46"/>
    <p:sldId id="359" r:id="rId47"/>
    <p:sldId id="363" r:id="rId48"/>
    <p:sldId id="367" r:id="rId49"/>
    <p:sldId id="284" r:id="rId50"/>
    <p:sldId id="368" r:id="rId51"/>
    <p:sldId id="369" r:id="rId52"/>
    <p:sldId id="371" r:id="rId53"/>
    <p:sldId id="291" r:id="rId54"/>
    <p:sldId id="370" r:id="rId55"/>
    <p:sldId id="373" r:id="rId56"/>
    <p:sldId id="375" r:id="rId57"/>
    <p:sldId id="377" r:id="rId58"/>
    <p:sldId id="378" r:id="rId59"/>
    <p:sldId id="298" r:id="rId60"/>
    <p:sldId id="379" r:id="rId61"/>
    <p:sldId id="380" r:id="rId62"/>
    <p:sldId id="295" r:id="rId63"/>
    <p:sldId id="38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90" autoAdjust="0"/>
    <p:restoredTop sz="93326" autoAdjust="0"/>
  </p:normalViewPr>
  <p:slideViewPr>
    <p:cSldViewPr snapToGrid="0" snapToObjects="1"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1983A-A8DF-464A-B73E-F246B129996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36551-5C75-4EC7-A85A-CAE424A1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xfrm>
            <a:off x="169863" y="4257675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30731DA-02E6-48E5-86EB-4B7BDBC2A597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546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27D1C04-C28C-4382-95CC-CAAF69BD2B66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408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AB80BCF-1939-4B28-A1EB-D18451E6EA89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25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ea typeface="ＭＳ Ｐゴシック" panose="020B0600070205080204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811FC75-15D9-41D9-B21B-290DE43C3361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017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3C9D3A4-C46A-4D3A-BB8A-6840B0A50346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185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06D45E8-D3C1-480C-AFD1-31B31A7BAD6B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257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30417A8-215E-4095-9A60-4375DE947BC4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69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245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597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4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0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F80617-AEFF-4B2D-BBF2-21C02B4110D9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857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869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9B62B5-D2CE-4780-9351-D3B9642FBF9A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Figure 14.15b Pedigree analysis</a:t>
            </a:r>
          </a:p>
        </p:txBody>
      </p:sp>
    </p:spTree>
    <p:extLst>
      <p:ext uri="{BB962C8B-B14F-4D97-AF65-F5344CB8AC3E}">
        <p14:creationId xmlns:p14="http://schemas.microsoft.com/office/powerpoint/2010/main" val="1628742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40EA92-F0AF-4FD4-B5F8-4EB820D941A1}" type="slidenum">
              <a:rPr lang="en-US" altLang="en-US"/>
              <a:pPr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420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6551-5C75-4EC7-A85A-CAE424A112A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94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83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74404F-0534-4200-8581-866B42C491FF}" type="slidenum">
              <a:rPr lang="en-US" altLang="en-US"/>
              <a:pPr eaLnBrk="1" hangingPunct="1">
                <a:spcBef>
                  <a:spcPct val="0"/>
                </a:spcBef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331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CF8DF4-2229-40A3-9F0F-88966816EA8C}" type="slidenum">
              <a:rPr lang="en-US" altLang="en-US">
                <a:latin typeface="Times New Roman" panose="02020603050405020304" pitchFamily="18" charset="0"/>
              </a:rPr>
              <a:pPr eaLnBrk="1" hangingPunct="1"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8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F80617-AEFF-4B2D-BBF2-21C02B4110D9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66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79D9DB-4523-42C7-9288-39B3B2B6618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Figure 14.4 Alleles, alternative versions of a gene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33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90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7B33D8B-A902-4250-A46A-5103F4354ADF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4DD87EC-0480-473D-989A-0950732FCE80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98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532CB5-2F85-4B1D-89B2-C6A8455EFE17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65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10E4452-D7DD-4003-9EA9-1D6C78BDF10E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1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333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54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469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89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20,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45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20,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20,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648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047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20,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531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20,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291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20,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046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6C19-FB79-4D7A-9735-30F6DD9406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00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20,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20,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205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20,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4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6" r:id="rId12"/>
    <p:sldLayoutId id="2147483938" r:id="rId13"/>
    <p:sldLayoutId id="2147483916" r:id="rId14"/>
    <p:sldLayoutId id="2147483920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pixabay.com/p-1355929/?no_redirect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Self-pollination(1)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commons.wikimedia.org/wiki/File:Mendels_peas.png" TargetMode="Externa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s/185cbf87-c72e-48f5-b51e-f14f21b5eabd@10.6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Mendels_peas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PedigreechartB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digreechartB.pn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en.wikipedia.org/wiki/Otoplast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commons.wikimedia.org/wiki/File:Zro%C5%9Bni%C4%99ty_p%C5%82atek_ma%C5%82%C5%BCowiny_usznej.JPG" TargetMode="Externa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nx.org/contents/185cbf87-c72e-48f5-b51e-f14f21b5eabd@10.61" TargetMode="Externa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pixabay.com/p-1355929/?no_redirect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sd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publicdomain/mark/1.0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commons.wikimedia.org/wiki/File:Human_male_karyotpe_high_resolution_-_Sex_chromosomes_cropped.pn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Category:Sex_chromosomes#/media/File:PLoSBiol3.5.Fig7ChromosomesAluFish.jpg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digreechartB.pn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publicdomain/mark/1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1765" y="2256531"/>
            <a:ext cx="5347446" cy="1175731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212F62"/>
                </a:solidFill>
              </a:rPr>
              <a:t>Chapter 12: Mendel’s Experiments and Heredity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879" y="3413913"/>
            <a:ext cx="7315200" cy="1655762"/>
          </a:xfrm>
        </p:spPr>
        <p:txBody>
          <a:bodyPr/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</a:t>
            </a:r>
          </a:p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9" y="395669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970" y="3759513"/>
            <a:ext cx="1514475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46" y="3086662"/>
            <a:ext cx="2823041" cy="288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39408" y="5997175"/>
            <a:ext cx="39220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Caption</a:t>
            </a:r>
            <a:r>
              <a:rPr lang="en-US" sz="800" dirty="0"/>
              <a:t>: </a:t>
            </a:r>
            <a:r>
              <a:rPr lang="en-US" sz="800" u="sng" dirty="0" smtClean="0">
                <a:hlinkClick r:id="rId5"/>
              </a:rPr>
              <a:t>Pea Plant</a:t>
            </a:r>
            <a:r>
              <a:rPr lang="en-US" sz="800" u="sng" dirty="0">
                <a:hlinkClick r:id="rId5"/>
              </a:rPr>
              <a:t> </a:t>
            </a:r>
            <a:r>
              <a:rPr lang="en-US" sz="800" u="sng" dirty="0" smtClean="0"/>
              <a:t>(c)</a:t>
            </a:r>
            <a:r>
              <a:rPr lang="en-US" sz="800" dirty="0" smtClean="0"/>
              <a:t>Wikipedia,</a:t>
            </a:r>
            <a:r>
              <a:rPr lang="en-US" sz="800" dirty="0"/>
              <a:t> </a:t>
            </a:r>
            <a:r>
              <a:rPr lang="en-US" sz="800" u="sng" dirty="0">
                <a:hlinkClick r:id="rId6"/>
              </a:rPr>
              <a:t>Public domain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39408" y="6138280"/>
            <a:ext cx="40190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/>
              <a:t>https://cnx.org/contents/GFy_h8cu@10.114:O2lXSTlf@2/Introduction</a:t>
            </a:r>
            <a:endParaRPr lang="en-US" sz="800" dirty="0"/>
          </a:p>
        </p:txBody>
      </p:sp>
      <p:sp>
        <p:nvSpPr>
          <p:cNvPr id="9" name="Footer Placeholder 5"/>
          <p:cNvSpPr>
            <a:spLocks noGrp="1"/>
          </p:cNvSpPr>
          <p:nvPr/>
        </p:nvSpPr>
        <p:spPr>
          <a:xfrm>
            <a:off x="1042104" y="6421099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219075"/>
            <a:ext cx="78962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4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of Independent Assortment</a:t>
            </a:r>
          </a:p>
          <a:p>
            <a:pPr lvl="2"/>
            <a:r>
              <a:rPr lang="en-US" dirty="0" smtClean="0"/>
              <a:t>During meiosis, homologous chromosomes line up randomly during metaphase</a:t>
            </a:r>
          </a:p>
          <a:p>
            <a:pPr lvl="3"/>
            <a:r>
              <a:rPr lang="en-US" dirty="0" smtClean="0"/>
              <a:t>This means that not all of the maternal chromosomes will line up on one side and not all of the paternal chromosomes will line up on the other</a:t>
            </a:r>
          </a:p>
          <a:p>
            <a:pPr lvl="3"/>
            <a:r>
              <a:rPr lang="en-US" dirty="0" smtClean="0"/>
              <a:t>This results in various combinations of maternal/paternal chromosomes that will end up in the resulting egg or sperm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1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44" y="852854"/>
            <a:ext cx="6441677" cy="4893286"/>
          </a:xfrm>
        </p:spPr>
      </p:pic>
      <p:sp>
        <p:nvSpPr>
          <p:cNvPr id="5" name="TextBox 4"/>
          <p:cNvSpPr txBox="1"/>
          <p:nvPr/>
        </p:nvSpPr>
        <p:spPr>
          <a:xfrm>
            <a:off x="386863" y="2224454"/>
            <a:ext cx="1572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Gets more complicated and there are more possible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g</a:t>
            </a:r>
            <a:r>
              <a:rPr lang="en-US" sz="1400" dirty="0" smtClean="0">
                <a:latin typeface="Comic Sans MS" panose="030F0702030302020204" pitchFamily="66" charset="0"/>
              </a:rPr>
              <a:t>ametes when looking at genes on 2 different chromosomes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5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99463" cy="49538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Mendel’</a:t>
            </a:r>
            <a:r>
              <a:rPr lang="en-US" altLang="ja-JP" b="1">
                <a:ea typeface="ＭＳ Ｐゴシック" panose="020B0600070205080204" pitchFamily="34" charset="-128"/>
              </a:rPr>
              <a:t>s experimental method</a:t>
            </a:r>
            <a:endParaRPr lang="en-US" altLang="en-US" b="1">
              <a:solidFill>
                <a:srgbClr val="0033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1405AA-C78C-474E-A956-556D8FC27DA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4745748" y="1797169"/>
            <a:ext cx="42538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Pollen taken from </a:t>
            </a:r>
            <a:r>
              <a:rPr lang="en-US" altLang="en-US" sz="2400" b="1" dirty="0"/>
              <a:t>anther</a:t>
            </a:r>
            <a:r>
              <a:rPr lang="en-US" altLang="en-US" sz="2400" dirty="0"/>
              <a:t> used to fertilize eggs in female </a:t>
            </a:r>
            <a:r>
              <a:rPr lang="en-US" altLang="en-US" sz="2400" b="1" dirty="0"/>
              <a:t>carpel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Zygote</a:t>
            </a:r>
            <a:r>
              <a:rPr lang="en-US" altLang="en-US" sz="2400" dirty="0"/>
              <a:t> forms.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True-breeding</a:t>
            </a:r>
            <a:r>
              <a:rPr lang="en-US" altLang="en-US" sz="2400" dirty="0"/>
              <a:t> = peas produced will develop into plants with </a:t>
            </a:r>
            <a:r>
              <a:rPr lang="en-US" altLang="en-US" sz="2400" b="1" dirty="0"/>
              <a:t>white flowers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7" y="1771290"/>
            <a:ext cx="4642211" cy="2729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77106" y="1229267"/>
            <a:ext cx="2224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/>
              <a:t>Self-fertilize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46580"/>
            <a:ext cx="82721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Caption</a:t>
            </a:r>
            <a:r>
              <a:rPr lang="en-US" sz="800" dirty="0"/>
              <a:t>: </a:t>
            </a:r>
            <a:r>
              <a:rPr lang="en-US" sz="800" u="sng" dirty="0">
                <a:hlinkClick r:id="rId4"/>
              </a:rPr>
              <a:t>Pea </a:t>
            </a:r>
            <a:r>
              <a:rPr lang="en-US" sz="800" u="sng" dirty="0" smtClean="0">
                <a:hlinkClick r:id="rId4"/>
              </a:rPr>
              <a:t>Plant Anatomy</a:t>
            </a:r>
            <a:r>
              <a:rPr lang="en-US" sz="800" u="sng" dirty="0">
                <a:hlinkClick r:id="rId4"/>
              </a:rPr>
              <a:t> </a:t>
            </a:r>
            <a:r>
              <a:rPr lang="en-US" sz="800" dirty="0" smtClean="0"/>
              <a:t>(c) Wikipedia,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</a:t>
            </a:r>
            <a:r>
              <a:rPr lang="en-US" sz="800" u="sng" dirty="0" smtClean="0">
                <a:hlinkClick r:id="rId5"/>
              </a:rPr>
              <a:t>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9031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3DE2E3-9FD3-4615-B94C-73D3C9CF695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85800" y="3886200"/>
            <a:ext cx="76200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b="1" dirty="0">
                <a:solidFill>
                  <a:srgbClr val="0070C0"/>
                </a:solidFill>
              </a:rPr>
              <a:t>Cross-fertilize</a:t>
            </a:r>
            <a:r>
              <a:rPr lang="en-US" altLang="en-US" sz="2500" dirty="0"/>
              <a:t>: male and female gametes from </a:t>
            </a:r>
            <a:r>
              <a:rPr lang="en-US" altLang="en-US" sz="2500" b="1" i="1" dirty="0"/>
              <a:t>different</a:t>
            </a:r>
            <a:r>
              <a:rPr lang="en-US" altLang="en-US" sz="2500" dirty="0"/>
              <a:t> flowers/plant used to make zygote (pea)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dirty="0"/>
              <a:t>Remove anthers from purple flower (prevent self fertilization).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dirty="0"/>
              <a:t>Transfer pollen from purple to white flower.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dirty="0"/>
              <a:t>Collect peas, plant them, observe flower color of the offspring generation.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74638"/>
            <a:ext cx="852963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Mendel’</a:t>
            </a:r>
            <a:r>
              <a:rPr lang="en-US" altLang="ja-JP" sz="4000" b="1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s experimental method</a:t>
            </a:r>
            <a:endParaRPr lang="en-US" altLang="en-US" sz="4000" b="1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40" y="1141245"/>
            <a:ext cx="281940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232747" y="2128656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284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Mendel’</a:t>
            </a:r>
            <a:r>
              <a:rPr lang="en-US" altLang="ja-JP" b="1" dirty="0">
                <a:latin typeface="+mn-lt"/>
                <a:ea typeface="ＭＳ Ｐゴシック" panose="020B0600070205080204" pitchFamily="34" charset="-128"/>
              </a:rPr>
              <a:t>s experimental method</a:t>
            </a:r>
            <a:endParaRPr lang="en-US" altLang="en-US" b="1" dirty="0">
              <a:solidFill>
                <a:srgbClr val="0033CC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752600"/>
            <a:ext cx="8428037" cy="43735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u="sng" dirty="0">
                <a:ea typeface="ＭＳ Ｐゴシック" pitchFamily="34" charset="-128"/>
              </a:rPr>
              <a:t>Usually 3 stages</a:t>
            </a:r>
            <a:r>
              <a:rPr lang="en-US" altLang="en-US" sz="2800" dirty="0">
                <a:ea typeface="ＭＳ Ｐゴシック" pitchFamily="34" charset="-128"/>
              </a:rPr>
              <a:t>: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>
                <a:ea typeface="ＭＳ Ｐゴシック" pitchFamily="34" charset="-128"/>
              </a:rPr>
              <a:t>Produce </a:t>
            </a: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true-breeding</a:t>
            </a:r>
            <a:r>
              <a:rPr lang="en-US" altLang="en-US" sz="2800" dirty="0">
                <a:ea typeface="ＭＳ Ｐゴシック" pitchFamily="34" charset="-128"/>
              </a:rPr>
              <a:t> strains for each trait he was studying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>
                <a:ea typeface="ＭＳ Ｐゴシック" pitchFamily="34" charset="-128"/>
              </a:rPr>
              <a:t>Cross-fertilize true-breeding strains having alternate forms of a trait </a:t>
            </a:r>
            <a:endParaRPr lang="en-US" altLang="en-US" sz="2800" dirty="0" smtClean="0">
              <a:ea typeface="ＭＳ Ｐゴシック" pitchFamily="34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 smtClean="0">
                <a:ea typeface="ＭＳ Ｐゴシック" pitchFamily="34" charset="-128"/>
              </a:rPr>
              <a:t>Allow </a:t>
            </a:r>
            <a:r>
              <a:rPr lang="en-US" altLang="en-US" sz="2800" dirty="0">
                <a:ea typeface="ＭＳ Ｐゴシック" pitchFamily="34" charset="-128"/>
              </a:rPr>
              <a:t>the hybrid offspring to self-fertilize for several generations and </a:t>
            </a:r>
            <a:r>
              <a:rPr lang="en-US" altLang="en-US" sz="2800" u="sng" dirty="0">
                <a:ea typeface="ＭＳ Ｐゴシック" pitchFamily="34" charset="-128"/>
              </a:rPr>
              <a:t>count</a:t>
            </a:r>
            <a:r>
              <a:rPr lang="en-US" altLang="en-US" sz="2800" dirty="0">
                <a:ea typeface="ＭＳ Ｐゴシック" pitchFamily="34" charset="-128"/>
              </a:rPr>
              <a:t> the number of offspring showing each form of the trait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DE3270-A5D8-47FB-8DEE-2BFA705D6F1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138569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Monohybrid crosses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solidFill>
                  <a:srgbClr val="0070C0"/>
                </a:solidFill>
              </a:rPr>
              <a:t>Monohybrid Cross:</a:t>
            </a:r>
          </a:p>
          <a:p>
            <a:pPr lvl="2">
              <a:defRPr/>
            </a:pPr>
            <a:r>
              <a:rPr lang="en-US" sz="2200" b="1" i="1" dirty="0"/>
              <a:t>Mono</a:t>
            </a:r>
            <a:r>
              <a:rPr lang="en-US" sz="2200" dirty="0"/>
              <a:t> = one trait (</a:t>
            </a:r>
            <a:r>
              <a:rPr lang="en-US" sz="2200" b="1" i="1" dirty="0"/>
              <a:t>ex</a:t>
            </a:r>
            <a:r>
              <a:rPr lang="en-US" sz="2200" dirty="0"/>
              <a:t>: flower color)</a:t>
            </a:r>
          </a:p>
          <a:p>
            <a:pPr lvl="2">
              <a:defRPr/>
            </a:pPr>
            <a:r>
              <a:rPr lang="en-US" sz="2200" b="1" i="1" dirty="0"/>
              <a:t>Hybrid</a:t>
            </a:r>
            <a:r>
              <a:rPr lang="en-US" sz="2200" dirty="0"/>
              <a:t> = 2 variations (</a:t>
            </a:r>
            <a:r>
              <a:rPr lang="en-US" sz="2200" b="1" i="1" dirty="0"/>
              <a:t>ex</a:t>
            </a:r>
            <a:r>
              <a:rPr lang="en-US" sz="2200" dirty="0"/>
              <a:t>: white or purple)</a:t>
            </a:r>
          </a:p>
          <a:p>
            <a:pPr eaLnBrk="1" hangingPunct="1">
              <a:defRPr/>
            </a:pPr>
            <a:r>
              <a:rPr lang="en-US" sz="2800" b="1" dirty="0"/>
              <a:t>Monohybrid Cross</a:t>
            </a:r>
            <a:r>
              <a:rPr lang="en-US" sz="2800" dirty="0"/>
              <a:t>: to study 2 variations </a:t>
            </a:r>
            <a:r>
              <a:rPr lang="en-US" sz="2800" u="sng" dirty="0"/>
              <a:t>of a single trait</a:t>
            </a:r>
          </a:p>
          <a:p>
            <a:pPr marL="0" indent="0" eaLnBrk="1" hangingPunct="1">
              <a:buFontTx/>
              <a:buNone/>
              <a:defRPr/>
            </a:pPr>
            <a:endParaRPr lang="en-US" sz="2800" u="sng" dirty="0"/>
          </a:p>
          <a:p>
            <a:pPr eaLnBrk="1" hangingPunct="1">
              <a:defRPr/>
            </a:pPr>
            <a:r>
              <a:rPr lang="en-US" sz="2800" dirty="0"/>
              <a:t>Mendel produced true-breeding pea strains for 7 different traits</a:t>
            </a:r>
          </a:p>
          <a:p>
            <a:pPr marL="742950" lvl="2" indent="-342900" eaLnBrk="1" hangingPunct="1">
              <a:defRPr/>
            </a:pPr>
            <a:r>
              <a:rPr lang="en-US" altLang="en-US" sz="2800" dirty="0">
                <a:ea typeface="ＭＳ Ｐゴシック" pitchFamily="34" charset="-128"/>
              </a:rPr>
              <a:t>Each trait had 2 variants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0B554B-43E0-42C4-A0E4-AD9D0DF676A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369441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497DD6-4E84-4ABA-A000-3FCB44926A3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1" y="130343"/>
            <a:ext cx="730567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316" y="4912777"/>
            <a:ext cx="4475747" cy="184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5984915"/>
            <a:ext cx="23387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Caption</a:t>
            </a:r>
            <a:r>
              <a:rPr lang="en-US" sz="800" dirty="0"/>
              <a:t>: </a:t>
            </a:r>
            <a:r>
              <a:rPr lang="en-US" sz="800" u="sng" dirty="0">
                <a:hlinkClick r:id="rId5"/>
              </a:rPr>
              <a:t>Pea </a:t>
            </a:r>
            <a:r>
              <a:rPr lang="en-US" sz="800" u="sng" dirty="0" smtClean="0">
                <a:hlinkClick r:id="rId5"/>
              </a:rPr>
              <a:t>Traits</a:t>
            </a:r>
            <a:r>
              <a:rPr lang="en-US" sz="800" u="sng" dirty="0">
                <a:hlinkClick r:id="rId5"/>
              </a:rPr>
              <a:t> </a:t>
            </a:r>
            <a:r>
              <a:rPr lang="en-US" sz="800" dirty="0" smtClean="0"/>
              <a:t>(c) Wikipedia,</a:t>
            </a:r>
            <a:r>
              <a:rPr lang="en-US" sz="800" dirty="0"/>
              <a:t> </a:t>
            </a:r>
            <a:r>
              <a:rPr lang="en-US" sz="800" u="sng" dirty="0">
                <a:hlinkClick r:id="rId6"/>
              </a:rPr>
              <a:t>Public </a:t>
            </a:r>
            <a:r>
              <a:rPr lang="en-US" sz="800" u="sng" dirty="0" smtClean="0">
                <a:hlinkClick r:id="rId6"/>
              </a:rPr>
              <a:t>domain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949969" y="394406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7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3562516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71525"/>
            <a:ext cx="84582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8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0487"/>
            <a:ext cx="7924800" cy="667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0295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12_01_0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8" b="-4618"/>
          <a:stretch>
            <a:fillRect/>
          </a:stretch>
        </p:blipFill>
        <p:spPr>
          <a:xfrm>
            <a:off x="312821" y="1481054"/>
            <a:ext cx="3091120" cy="402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722428" y="571167"/>
            <a:ext cx="5185611" cy="557721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Johann </a:t>
            </a:r>
            <a:r>
              <a:rPr lang="en-US" dirty="0" err="1"/>
              <a:t>Gregor</a:t>
            </a:r>
            <a:r>
              <a:rPr lang="en-US" dirty="0"/>
              <a:t> Mendel is considered the </a:t>
            </a:r>
            <a:r>
              <a:rPr lang="en-US" b="1" i="1" dirty="0"/>
              <a:t>father of genetics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Mendel selected a simple biological system and conducted methodical, quantitative analyses using large sample sizes.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Because of Mendel’s work, the fundamental principles of heredity were revealed.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now know that </a:t>
            </a:r>
            <a:r>
              <a:rPr lang="en-US" b="1" dirty="0">
                <a:solidFill>
                  <a:srgbClr val="0070C0"/>
                </a:solidFill>
              </a:rPr>
              <a:t>genes</a:t>
            </a:r>
            <a:r>
              <a:rPr lang="en-US" dirty="0"/>
              <a:t>, carried on </a:t>
            </a:r>
            <a:r>
              <a:rPr lang="en-US" b="1" dirty="0">
                <a:solidFill>
                  <a:srgbClr val="0070C0"/>
                </a:solidFill>
              </a:rPr>
              <a:t>chromosomes</a:t>
            </a:r>
            <a:r>
              <a:rPr lang="en-US" dirty="0"/>
              <a:t>, are the basic functional units of heredity with the capability to be replicated, expressed, or mutated.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Mendels</a:t>
            </a:r>
            <a:r>
              <a:rPr lang="en-US" dirty="0"/>
              <a:t> ideas form the basis of classical, or Mendelian, genetics.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08597"/>
            <a:ext cx="4569995" cy="648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81" y="118828"/>
            <a:ext cx="8229600" cy="4406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F</a:t>
            </a:r>
            <a:r>
              <a:rPr lang="en-US" altLang="en-US" b="1" u="sng" baseline="-250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1</a:t>
            </a:r>
            <a:r>
              <a:rPr lang="en-US" altLang="en-US" b="1" u="sng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Generation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24569"/>
            <a:ext cx="4020381" cy="5138738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F</a:t>
            </a:r>
            <a:r>
              <a:rPr lang="en-US" altLang="en-US" sz="2400" b="1" baseline="-25000" dirty="0">
                <a:solidFill>
                  <a:srgbClr val="0070C0"/>
                </a:solidFill>
                <a:ea typeface="ＭＳ Ｐゴシック" pitchFamily="34" charset="-128"/>
              </a:rPr>
              <a:t>1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 Generation</a:t>
            </a:r>
            <a:r>
              <a:rPr lang="en-US" altLang="en-US" sz="2400" dirty="0">
                <a:ea typeface="ＭＳ Ｐゴシック" pitchFamily="34" charset="-128"/>
              </a:rPr>
              <a:t>: First filial generation</a:t>
            </a:r>
          </a:p>
          <a:p>
            <a:pPr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Offspring of 2 </a:t>
            </a:r>
            <a:r>
              <a:rPr lang="en-US" altLang="en-US" sz="2400" b="1" dirty="0">
                <a:ea typeface="ＭＳ Ｐゴシック" pitchFamily="34" charset="-128"/>
              </a:rPr>
              <a:t>true-breeding</a:t>
            </a:r>
            <a:r>
              <a:rPr lang="en-US" altLang="en-US" sz="2400" dirty="0">
                <a:ea typeface="ＭＳ Ｐゴシック" pitchFamily="34" charset="-128"/>
              </a:rPr>
              <a:t> parents (</a:t>
            </a:r>
            <a:r>
              <a:rPr lang="en-US" altLang="en-US" sz="2400" b="1" dirty="0">
                <a:solidFill>
                  <a:srgbClr val="7030A0"/>
                </a:solidFill>
                <a:ea typeface="ＭＳ Ｐゴシック" pitchFamily="34" charset="-128"/>
              </a:rPr>
              <a:t>P generation</a:t>
            </a:r>
            <a:r>
              <a:rPr lang="en-US" altLang="en-US" sz="2400" dirty="0">
                <a:ea typeface="ＭＳ Ｐゴシック" pitchFamily="34" charset="-128"/>
              </a:rPr>
              <a:t>)</a:t>
            </a:r>
          </a:p>
          <a:p>
            <a:pPr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All F</a:t>
            </a:r>
            <a:r>
              <a:rPr lang="en-US" altLang="en-US" sz="2400" baseline="-25000" dirty="0">
                <a:ea typeface="ＭＳ Ｐゴシック" pitchFamily="34" charset="-128"/>
              </a:rPr>
              <a:t>1</a:t>
            </a:r>
            <a:r>
              <a:rPr lang="en-US" altLang="en-US" sz="2400" dirty="0">
                <a:ea typeface="ＭＳ Ｐゴシック" pitchFamily="34" charset="-128"/>
              </a:rPr>
              <a:t> plants looked like only 1 of parents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Visible trait in F</a:t>
            </a:r>
            <a:r>
              <a:rPr lang="en-US" altLang="en-US" sz="2400" baseline="-25000" dirty="0">
                <a:ea typeface="ＭＳ Ｐゴシック" pitchFamily="34" charset="-128"/>
              </a:rPr>
              <a:t>1 </a:t>
            </a:r>
            <a:r>
              <a:rPr lang="en-US" altLang="en-US" sz="2400" dirty="0">
                <a:ea typeface="ＭＳ Ｐゴシック" pitchFamily="34" charset="-128"/>
              </a:rPr>
              <a:t>is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dominant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Other trait was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recessive</a:t>
            </a:r>
            <a:r>
              <a:rPr lang="en-US" altLang="en-US" sz="2400" dirty="0">
                <a:ea typeface="ＭＳ Ｐゴシック" pitchFamily="34" charset="-128"/>
              </a:rPr>
              <a:t> (hidden)</a:t>
            </a:r>
          </a:p>
          <a:p>
            <a:pPr eaLnBrk="1" hangingPunct="1">
              <a:defRPr/>
            </a:pPr>
            <a:r>
              <a:rPr lang="en-US" altLang="en-US" sz="2400" b="1" dirty="0">
                <a:ea typeface="ＭＳ Ｐゴシック" pitchFamily="34" charset="-128"/>
              </a:rPr>
              <a:t>No blending</a:t>
            </a:r>
            <a:r>
              <a:rPr lang="en-US" altLang="en-US" sz="2400" dirty="0">
                <a:ea typeface="ＭＳ Ｐゴシック" pitchFamily="34" charset="-128"/>
              </a:rPr>
              <a:t>: No intermediate colors observed (purple-</a:t>
            </a:r>
            <a:r>
              <a:rPr lang="en-US" altLang="en-US" sz="2400" dirty="0" err="1">
                <a:ea typeface="ＭＳ Ｐゴシック" pitchFamily="34" charset="-128"/>
              </a:rPr>
              <a:t>ish</a:t>
            </a:r>
            <a:r>
              <a:rPr lang="en-US" altLang="en-US" sz="2400" dirty="0">
                <a:ea typeface="ＭＳ Ｐゴシック" pitchFamily="34" charset="-128"/>
              </a:rPr>
              <a:t> white)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4391696" y="1722250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True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Breeding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34036" y="1722251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True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Breeding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245768" y="3175722"/>
            <a:ext cx="2683043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</a:rPr>
              <a:t>cross-fertilization</a:t>
            </a:r>
            <a:endParaRPr lang="en-US" alt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455856" y="177471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6949969" y="394406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288890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79" y="231273"/>
            <a:ext cx="8229600" cy="5173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F</a:t>
            </a:r>
            <a:r>
              <a:rPr lang="en-US" altLang="en-US" b="1" baseline="-250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Generation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96252" y="1090027"/>
            <a:ext cx="4448039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70C0"/>
                </a:solidFill>
                <a:ea typeface="+mn-ea"/>
                <a:cs typeface="+mn-cs"/>
              </a:rPr>
              <a:t>F</a:t>
            </a:r>
            <a:r>
              <a:rPr lang="en-US" sz="2400" b="1" baseline="-25000" dirty="0">
                <a:solidFill>
                  <a:srgbClr val="0070C0"/>
                </a:solidFill>
                <a:ea typeface="+mn-ea"/>
                <a:cs typeface="+mn-cs"/>
              </a:rPr>
              <a:t>2</a:t>
            </a:r>
            <a:r>
              <a:rPr lang="en-US" sz="2400" b="1" dirty="0">
                <a:ea typeface="+mn-ea"/>
                <a:cs typeface="+mn-cs"/>
              </a:rPr>
              <a:t>: </a:t>
            </a:r>
            <a:r>
              <a:rPr lang="en-US" sz="2400" dirty="0">
                <a:ea typeface="+mn-ea"/>
                <a:cs typeface="+mn-cs"/>
              </a:rPr>
              <a:t>Offspring resulting from the </a:t>
            </a:r>
            <a:r>
              <a:rPr lang="en-US" sz="2400" b="1" dirty="0">
                <a:solidFill>
                  <a:srgbClr val="0070C0"/>
                </a:solidFill>
                <a:ea typeface="+mn-ea"/>
                <a:cs typeface="+mn-cs"/>
              </a:rPr>
              <a:t>self-fertilization</a:t>
            </a:r>
            <a:r>
              <a:rPr lang="en-US" sz="2400" dirty="0">
                <a:ea typeface="+mn-ea"/>
                <a:cs typeface="+mn-cs"/>
              </a:rPr>
              <a:t> of </a:t>
            </a:r>
            <a:r>
              <a:rPr lang="en-US" sz="2400" b="1" dirty="0">
                <a:ea typeface="+mn-ea"/>
                <a:cs typeface="+mn-cs"/>
              </a:rPr>
              <a:t>F</a:t>
            </a:r>
            <a:r>
              <a:rPr lang="en-US" sz="2400" b="1" baseline="-25000" dirty="0">
                <a:ea typeface="+mn-ea"/>
                <a:cs typeface="+mn-cs"/>
              </a:rPr>
              <a:t>1</a:t>
            </a:r>
            <a:r>
              <a:rPr lang="en-US" sz="2400" dirty="0">
                <a:ea typeface="+mn-ea"/>
                <a:cs typeface="+mn-cs"/>
              </a:rPr>
              <a:t> plants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  <a:cs typeface="+mn-cs"/>
              </a:rPr>
              <a:t>The </a:t>
            </a:r>
            <a:r>
              <a:rPr lang="en-US" sz="2400" b="1" dirty="0">
                <a:solidFill>
                  <a:srgbClr val="0070C0"/>
                </a:solidFill>
                <a:ea typeface="+mn-ea"/>
                <a:cs typeface="+mn-cs"/>
              </a:rPr>
              <a:t>recessive trait </a:t>
            </a:r>
            <a:r>
              <a:rPr lang="en-US" sz="2400" dirty="0">
                <a:ea typeface="+mn-ea"/>
                <a:cs typeface="+mn-cs"/>
              </a:rPr>
              <a:t>is seen in some </a:t>
            </a:r>
            <a:r>
              <a:rPr lang="en-US" sz="2400" b="1" dirty="0">
                <a:ea typeface="+mn-ea"/>
                <a:cs typeface="+mn-cs"/>
              </a:rPr>
              <a:t>F</a:t>
            </a:r>
            <a:r>
              <a:rPr lang="en-US" sz="2400" b="1" baseline="-25000" dirty="0">
                <a:ea typeface="+mn-ea"/>
                <a:cs typeface="+mn-cs"/>
              </a:rPr>
              <a:t>2</a:t>
            </a:r>
            <a:r>
              <a:rPr lang="en-US" sz="2400" dirty="0">
                <a:ea typeface="+mn-ea"/>
                <a:cs typeface="+mn-cs"/>
              </a:rPr>
              <a:t> plants</a:t>
            </a:r>
          </a:p>
          <a:p>
            <a:pPr>
              <a:spcBef>
                <a:spcPct val="0"/>
              </a:spcBef>
            </a:pPr>
            <a:endParaRPr lang="en-US" altLang="en-US" sz="2400" b="1" dirty="0"/>
          </a:p>
          <a:p>
            <a:pPr>
              <a:spcBef>
                <a:spcPct val="0"/>
              </a:spcBef>
            </a:pPr>
            <a:r>
              <a:rPr lang="en-US" altLang="en-US" sz="2400" b="1" dirty="0"/>
              <a:t>F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 Generation: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3:1 = 3 purple to 1 white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Always found about </a:t>
            </a:r>
            <a:r>
              <a:rPr lang="en-US" sz="2400" b="1" dirty="0">
                <a:solidFill>
                  <a:srgbClr val="7030A0"/>
                </a:solidFill>
                <a:ea typeface="+mn-ea"/>
                <a:cs typeface="+mn-cs"/>
              </a:rPr>
              <a:t>3:1 ratio </a:t>
            </a:r>
          </a:p>
          <a:p>
            <a:pPr lvl="1">
              <a:defRPr/>
            </a:pPr>
            <a:r>
              <a:rPr lang="en-US" sz="2400" dirty="0">
                <a:ea typeface="+mn-ea"/>
                <a:cs typeface="+mn-cs"/>
              </a:rPr>
              <a:t>3 dominant to 1 recessive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686" y="804674"/>
            <a:ext cx="4282914" cy="509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24767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173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cap="none" dirty="0">
                <a:solidFill>
                  <a:schemeClr val="tx1"/>
                </a:solidFill>
                <a:ea typeface="ＭＳ Ｐゴシック" panose="020B0600070205080204" pitchFamily="34" charset="-128"/>
              </a:rPr>
              <a:t>F2 Ratios: Phenotype and Genotype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752600"/>
            <a:ext cx="8428038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F</a:t>
            </a:r>
            <a:r>
              <a:rPr lang="en-US" altLang="en-US" b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ea typeface="ＭＳ Ｐゴシック" panose="020B0600070205080204" pitchFamily="34" charset="-128"/>
              </a:rPr>
              <a:t> plants ratio based on </a:t>
            </a:r>
            <a:r>
              <a:rPr lang="en-US" altLang="en-US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phenotype</a:t>
            </a:r>
            <a:r>
              <a:rPr lang="en-US" altLang="en-US" b="1" dirty="0">
                <a:ea typeface="ＭＳ Ｐゴシック" panose="020B0600070205080204" pitchFamily="34" charset="-128"/>
              </a:rPr>
              <a:t> (observable characteristics)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¾ plants showed </a:t>
            </a:r>
            <a:r>
              <a:rPr lang="en-US" altLang="en-US" b="1" dirty="0">
                <a:ea typeface="ＭＳ Ｐゴシック" panose="020B0600070205080204" pitchFamily="34" charset="-128"/>
              </a:rPr>
              <a:t>dominant</a:t>
            </a:r>
            <a:r>
              <a:rPr lang="en-US" altLang="en-US" dirty="0">
                <a:ea typeface="ＭＳ Ｐゴシック" panose="020B0600070205080204" pitchFamily="34" charset="-128"/>
              </a:rPr>
              <a:t> trait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¼ plants showed the </a:t>
            </a:r>
            <a:r>
              <a:rPr lang="en-US" altLang="en-US" b="1" dirty="0">
                <a:ea typeface="ＭＳ Ｐゴシック" panose="020B0600070205080204" pitchFamily="34" charset="-128"/>
              </a:rPr>
              <a:t>recessive</a:t>
            </a:r>
            <a:r>
              <a:rPr lang="en-US" altLang="en-US" dirty="0">
                <a:ea typeface="ＭＳ Ｐゴシック" panose="020B0600070205080204" pitchFamily="34" charset="-128"/>
              </a:rPr>
              <a:t> trait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Ratio of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3:1 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=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3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dominant to 1 recessive</a:t>
            </a:r>
            <a:endParaRPr lang="en-US" altLang="en-US" b="1" dirty="0">
              <a:solidFill>
                <a:srgbClr val="7030A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F</a:t>
            </a:r>
            <a:r>
              <a:rPr lang="en-US" altLang="en-US" b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ea typeface="ＭＳ Ｐゴシック" panose="020B0600070205080204" pitchFamily="34" charset="-128"/>
              </a:rPr>
              <a:t> plants ratio based on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genotypes</a:t>
            </a:r>
            <a:r>
              <a:rPr lang="en-US" altLang="en-US" dirty="0">
                <a:ea typeface="ＭＳ Ｐゴシック" panose="020B0600070205080204" pitchFamily="34" charset="-128"/>
              </a:rPr>
              <a:t> (alleles responsible for phenotype)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1 homozygous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purple dominant =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PP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2 heterozygous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purple dominant =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Pp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1 homozygous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white recessive </a:t>
            </a:r>
            <a:r>
              <a:rPr lang="en-US" altLang="en-US" dirty="0">
                <a:ea typeface="ＭＳ Ｐゴシック" panose="020B0600070205080204" pitchFamily="34" charset="-128"/>
              </a:rPr>
              <a:t>plant =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pp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Genotype ratio = 1:2:1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6C3DFA-62AE-4BDB-AB07-A4D58169C0F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686519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Punnett Square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Cross purple-flowered plant with white-flowered plant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i="1">
                <a:ea typeface="ＭＳ Ｐゴシック" panose="020B0600070205080204" pitchFamily="34" charset="-128"/>
              </a:rPr>
              <a:t>P</a:t>
            </a:r>
            <a:r>
              <a:rPr lang="en-US" altLang="en-US" sz="2400">
                <a:ea typeface="ＭＳ Ｐゴシック" panose="020B0600070205080204" pitchFamily="34" charset="-128"/>
              </a:rPr>
              <a:t> is </a:t>
            </a:r>
            <a:r>
              <a:rPr lang="en-US" altLang="en-US" sz="2400" b="1">
                <a:ea typeface="ＭＳ Ｐゴシック" panose="020B0600070205080204" pitchFamily="34" charset="-128"/>
              </a:rPr>
              <a:t>dominant</a:t>
            </a:r>
            <a:r>
              <a:rPr lang="en-US" altLang="en-US" sz="2400">
                <a:ea typeface="ＭＳ Ｐゴシック" panose="020B0600070205080204" pitchFamily="34" charset="-128"/>
              </a:rPr>
              <a:t> allele – </a:t>
            </a:r>
            <a:r>
              <a:rPr lang="en-US" altLang="en-US" sz="2400" b="1">
                <a:ea typeface="ＭＳ Ｐゴシック" panose="020B0600070205080204" pitchFamily="34" charset="-128"/>
              </a:rPr>
              <a:t>purple</a:t>
            </a:r>
            <a:r>
              <a:rPr lang="en-US" altLang="en-US" sz="2400">
                <a:ea typeface="ＭＳ Ｐゴシック" panose="020B0600070205080204" pitchFamily="34" charset="-128"/>
              </a:rPr>
              <a:t> flowers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i="1">
                <a:ea typeface="ＭＳ Ｐゴシック" panose="020B0600070205080204" pitchFamily="34" charset="-128"/>
              </a:rPr>
              <a:t>p</a:t>
            </a:r>
            <a:r>
              <a:rPr lang="en-US" altLang="en-US" sz="2400">
                <a:ea typeface="ＭＳ Ｐゴシック" panose="020B0600070205080204" pitchFamily="34" charset="-128"/>
              </a:rPr>
              <a:t> is </a:t>
            </a:r>
            <a:r>
              <a:rPr lang="en-US" altLang="en-US" sz="2400" b="1">
                <a:ea typeface="ＭＳ Ｐゴシック" panose="020B0600070205080204" pitchFamily="34" charset="-128"/>
              </a:rPr>
              <a:t>recessive</a:t>
            </a:r>
            <a:r>
              <a:rPr lang="en-US" altLang="en-US" sz="2400">
                <a:ea typeface="ＭＳ Ｐゴシック" panose="020B0600070205080204" pitchFamily="34" charset="-128"/>
              </a:rPr>
              <a:t> allele – white flowers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True-breeding white-flowered plant is </a:t>
            </a:r>
            <a:r>
              <a:rPr lang="en-US" altLang="en-US" sz="2800" i="1">
                <a:ea typeface="ＭＳ Ｐゴシック" panose="020B0600070205080204" pitchFamily="34" charset="-128"/>
              </a:rPr>
              <a:t>pp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70C0"/>
                </a:solidFill>
                <a:ea typeface="ＭＳ Ｐゴシック" panose="020B0600070205080204" pitchFamily="34" charset="-128"/>
              </a:rPr>
              <a:t>Homozygous recessive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True-breeding purple-flowered plant is </a:t>
            </a:r>
            <a:r>
              <a:rPr lang="en-US" altLang="en-US" sz="2800" i="1">
                <a:ea typeface="ＭＳ Ｐゴシック" panose="020B0600070205080204" pitchFamily="34" charset="-128"/>
              </a:rPr>
              <a:t>PP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70C0"/>
                </a:solidFill>
                <a:ea typeface="ＭＳ Ｐゴシック" panose="020B0600070205080204" pitchFamily="34" charset="-128"/>
              </a:rPr>
              <a:t>Homozygous dominant</a:t>
            </a:r>
          </a:p>
          <a:p>
            <a:pPr eaLnBrk="1" hangingPunct="1"/>
            <a:r>
              <a:rPr lang="en-US" altLang="en-US" sz="2800" i="1">
                <a:ea typeface="ＭＳ Ｐゴシック" panose="020B0600070205080204" pitchFamily="34" charset="-128"/>
              </a:rPr>
              <a:t>Pp</a:t>
            </a:r>
            <a:r>
              <a:rPr lang="en-US" altLang="en-US" sz="2800">
                <a:ea typeface="ＭＳ Ｐゴシック" panose="020B0600070205080204" pitchFamily="34" charset="-128"/>
              </a:rPr>
              <a:t> is </a:t>
            </a:r>
            <a:r>
              <a:rPr lang="en-US" altLang="en-US" sz="2800" b="1">
                <a:solidFill>
                  <a:srgbClr val="0070C0"/>
                </a:solidFill>
                <a:ea typeface="ＭＳ Ｐゴシック" panose="020B0600070205080204" pitchFamily="34" charset="-128"/>
              </a:rPr>
              <a:t>heterozygote</a:t>
            </a:r>
            <a:r>
              <a:rPr lang="en-US" altLang="en-US" sz="2800">
                <a:ea typeface="ＭＳ Ｐゴシック" panose="020B0600070205080204" pitchFamily="34" charset="-128"/>
              </a:rPr>
              <a:t> purple-flowered plant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CF3A2A-77B5-4BAD-913E-3BB73D73755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33903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01600" y="1345224"/>
            <a:ext cx="5066145" cy="5085740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Let’s make a </a:t>
            </a:r>
            <a:r>
              <a:rPr lang="en-US" altLang="en-US" sz="18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Punnett Square</a:t>
            </a:r>
            <a:r>
              <a:rPr lang="en-US" altLang="en-US" sz="18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for </a:t>
            </a:r>
            <a:r>
              <a:rPr lang="en-US" altLang="en-US" sz="1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cross-fertilizing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a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true-breeding (homozygous) </a:t>
            </a:r>
            <a:r>
              <a:rPr lang="en-US" altLang="en-US" sz="1800" dirty="0">
                <a:ea typeface="ＭＳ Ｐゴシック" panose="020B0600070205080204" pitchFamily="34" charset="-128"/>
              </a:rPr>
              <a:t>purple flower with a true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breeding (homozygous) </a:t>
            </a:r>
            <a:r>
              <a:rPr lang="en-US" altLang="en-US" sz="1800" dirty="0">
                <a:ea typeface="ＭＳ Ｐゴシック" panose="020B0600070205080204" pitchFamily="34" charset="-128"/>
              </a:rPr>
              <a:t>white flower to create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F</a:t>
            </a:r>
            <a:r>
              <a:rPr lang="en-US" altLang="en-US" sz="1800" b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generation</a:t>
            </a:r>
          </a:p>
          <a:p>
            <a:endParaRPr lang="en-US" altLang="en-US" sz="1800" b="1" dirty="0"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sz="1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genotype</a:t>
            </a:r>
            <a:r>
              <a:rPr lang="en-US" altLang="en-US" sz="1800" dirty="0">
                <a:ea typeface="ＭＳ Ｐゴシック" panose="020B0600070205080204" pitchFamily="34" charset="-128"/>
              </a:rPr>
              <a:t> of the purple flower? (PP, Pp or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pp?)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sz="1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genotype</a:t>
            </a:r>
            <a:r>
              <a:rPr lang="en-US" altLang="en-US" sz="1800" dirty="0">
                <a:ea typeface="ＭＳ Ｐゴシック" panose="020B0600070205080204" pitchFamily="34" charset="-128"/>
              </a:rPr>
              <a:t> of the white flower?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5EA1B5-841E-4B63-85AD-AAAA185E0EA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1600" y="335972"/>
            <a:ext cx="8229600" cy="92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b="1" kern="0" dirty="0">
                <a:ea typeface="ＭＳ Ｐゴシック" pitchFamily="34" charset="-128"/>
              </a:rPr>
              <a:t>Punnett Square</a:t>
            </a:r>
          </a:p>
        </p:txBody>
      </p:sp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6137729" y="4443830"/>
            <a:ext cx="2382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F</a:t>
            </a:r>
            <a:r>
              <a:rPr lang="en-US" altLang="en-US" sz="2400" b="1" baseline="-25000" dirty="0"/>
              <a:t>1</a:t>
            </a:r>
            <a:r>
              <a:rPr lang="en-US" altLang="en-US" sz="2400" b="1" dirty="0"/>
              <a:t> Generation?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86" y="1155115"/>
            <a:ext cx="360045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42013" y="4890620"/>
            <a:ext cx="31357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Download for free at </a:t>
            </a:r>
            <a:r>
              <a:rPr lang="en-US" sz="600" u="sng" dirty="0">
                <a:hlinkClick r:id="rId3"/>
              </a:rPr>
              <a:t>http://cnx.org/contents/185cbf87-c72e-48f5-b51e-f14f21b5eabd@10.61</a:t>
            </a:r>
            <a:endParaRPr lang="en-US" sz="600" dirty="0"/>
          </a:p>
        </p:txBody>
      </p:sp>
      <p:sp>
        <p:nvSpPr>
          <p:cNvPr id="3" name="Down Arrow 2"/>
          <p:cNvSpPr/>
          <p:nvPr/>
        </p:nvSpPr>
        <p:spPr>
          <a:xfrm>
            <a:off x="2963008" y="3754315"/>
            <a:ext cx="756138" cy="2901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73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7625"/>
            <a:ext cx="8705850" cy="676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608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05000"/>
            <a:ext cx="4517774" cy="307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01600" y="1905000"/>
            <a:ext cx="45466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Let’s make a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Punnett Square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fertizlizing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an F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with another F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1</a:t>
            </a:r>
          </a:p>
          <a:p>
            <a:endParaRPr lang="en-US" altLang="en-US" sz="2400" b="1" baseline="-25000" dirty="0">
              <a:ea typeface="ＭＳ Ｐゴシック" panose="020B0600070205080204" pitchFamily="34" charset="-128"/>
            </a:endParaRPr>
          </a:p>
          <a:p>
            <a:pPr marL="685800" lvl="2" indent="0">
              <a:buNone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Pp  x   Pp</a:t>
            </a:r>
            <a:endParaRPr lang="en-US" altLang="en-US" sz="2800" b="1" dirty="0">
              <a:ea typeface="ＭＳ Ｐゴシック" panose="020B0600070205080204" pitchFamily="34" charset="-128"/>
            </a:endParaRPr>
          </a:p>
          <a:p>
            <a:endParaRPr lang="en-US" altLang="en-US" sz="2400" b="1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What is the genotype of the F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 purple flowers?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1D6441-7CC5-4365-84D7-F3A3263B26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b="1" kern="0" dirty="0" err="1">
                <a:ea typeface="ＭＳ Ｐゴシック" pitchFamily="34" charset="-128"/>
              </a:rPr>
              <a:t>Punnett</a:t>
            </a:r>
            <a:r>
              <a:rPr lang="en-US" altLang="en-US" b="1" kern="0" dirty="0">
                <a:ea typeface="ＭＳ Ｐゴシック" pitchFamily="34" charset="-128"/>
              </a:rPr>
              <a:t> Square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9555" y="5198455"/>
            <a:ext cx="31357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Download for free at </a:t>
            </a:r>
            <a:r>
              <a:rPr lang="en-US" sz="600" u="sng" dirty="0">
                <a:hlinkClick r:id="rId3"/>
              </a:rPr>
              <a:t>http://cnx.org/contents/185cbf87-c72e-48f5-b51e-f14f21b5eabd@10.61</a:t>
            </a:r>
            <a:endParaRPr lang="en-US" sz="600" dirty="0"/>
          </a:p>
        </p:txBody>
      </p:sp>
      <p:sp>
        <p:nvSpPr>
          <p:cNvPr id="3" name="Down Arrow 2"/>
          <p:cNvSpPr/>
          <p:nvPr/>
        </p:nvSpPr>
        <p:spPr>
          <a:xfrm>
            <a:off x="2628900" y="4545623"/>
            <a:ext cx="747346" cy="2175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48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7625"/>
            <a:ext cx="8705850" cy="676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807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76125" y="1136661"/>
            <a:ext cx="7948863" cy="24821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Pedigree Analysis</a:t>
            </a:r>
            <a:r>
              <a:rPr lang="en-US" altLang="en-US" sz="2400" dirty="0">
                <a:ea typeface="ＭＳ Ｐゴシック" panose="020B0600070205080204" pitchFamily="34" charset="-128"/>
              </a:rPr>
              <a:t>: track pattern of inheritance in a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 genetic family 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Track dominant or recessive traits or genetic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1D6441-7CC5-4365-84D7-F3A3263B26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188488"/>
            <a:ext cx="8229600" cy="95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b="1" kern="0" dirty="0">
                <a:ea typeface="ＭＳ Ｐゴシック" pitchFamily="34" charset="-128"/>
              </a:rPr>
              <a:t>Pedigree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38" y="2925981"/>
            <a:ext cx="7257173" cy="369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24812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9969BC-1516-4BBA-9E17-1889DFDBDAC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26648" name="TextBox 1"/>
          <p:cNvSpPr txBox="1">
            <a:spLocks noChangeArrowheads="1"/>
          </p:cNvSpPr>
          <p:nvPr/>
        </p:nvSpPr>
        <p:spPr bwMode="auto">
          <a:xfrm>
            <a:off x="873793" y="5050757"/>
            <a:ext cx="75603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/>
              <a:t>How to read a pedigree: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Squares are male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Circles are female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Shapes filled in with color are affected/have trait</a:t>
            </a: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705708" y="465994"/>
            <a:ext cx="5735824" cy="3952612"/>
            <a:chOff x="2133600" y="1066800"/>
            <a:chExt cx="6781800" cy="5486400"/>
          </a:xfrm>
        </p:grpSpPr>
        <p:pic>
          <p:nvPicPr>
            <p:cNvPr id="8" name="Picture 5" descr="Fig3-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66800"/>
              <a:ext cx="6781800" cy="5338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8956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876800" y="4114800"/>
              <a:ext cx="2362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79248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133600" y="6172200"/>
              <a:ext cx="662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4876800" y="19050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6553200" y="19812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3106779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12_00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3" r="-11403"/>
          <a:stretch>
            <a:fillRect/>
          </a:stretch>
        </p:blipFill>
        <p:spPr>
          <a:xfrm>
            <a:off x="703131" y="415636"/>
            <a:ext cx="7542102" cy="3273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5967" y="4350327"/>
            <a:ext cx="8420553" cy="1918126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 was once thought that parental traits were blended in offspring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Mendel’s </a:t>
            </a:r>
            <a:r>
              <a:rPr lang="en-US" dirty="0"/>
              <a:t>choice of these traits allowed him to see experimentally that traits </a:t>
            </a:r>
            <a:r>
              <a:rPr lang="en-US" b="1" i="1" dirty="0"/>
              <a:t>were not blended </a:t>
            </a:r>
            <a:r>
              <a:rPr lang="en-US" dirty="0"/>
              <a:t>in offspring, they kept their distinctness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79413" y="19050"/>
            <a:ext cx="82296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0070C0"/>
                </a:solidFill>
                <a:ea typeface="ＭＳ Ｐゴシック" panose="020B0600070205080204" pitchFamily="34" charset="-128"/>
              </a:rPr>
              <a:t>Pedigrees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45307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7030A0"/>
                </a:solidFill>
              </a:rPr>
              <a:t>General Steps: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/>
              <a:t>Determine </a:t>
            </a:r>
            <a:r>
              <a:rPr lang="en-US" sz="2400" b="1" dirty="0"/>
              <a:t>mode of inheritance: </a:t>
            </a:r>
            <a:r>
              <a:rPr lang="en-US" sz="2400" dirty="0"/>
              <a:t>autosomal dominant, autosomal recessive, sex-linked, </a:t>
            </a:r>
            <a:r>
              <a:rPr lang="en-US" sz="2400" dirty="0" err="1"/>
              <a:t>etc</a:t>
            </a:r>
            <a:endParaRPr lang="en-US" sz="2400" dirty="0"/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/>
              <a:t>Write out the </a:t>
            </a:r>
            <a:r>
              <a:rPr lang="en-US" sz="2400" b="1" dirty="0"/>
              <a:t>genotypes </a:t>
            </a:r>
            <a:r>
              <a:rPr lang="en-US" sz="2400" dirty="0"/>
              <a:t>of</a:t>
            </a:r>
            <a:r>
              <a:rPr lang="en-US" sz="2400" b="1" dirty="0"/>
              <a:t> </a:t>
            </a:r>
            <a:r>
              <a:rPr lang="en-US" sz="2400" b="1" i="1" dirty="0"/>
              <a:t>affected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i="1" dirty="0"/>
              <a:t>unaffected</a:t>
            </a:r>
            <a:r>
              <a:rPr lang="en-US" sz="2400" dirty="0"/>
              <a:t> individuals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/>
              <a:t>Start filling in the pedigree with the </a:t>
            </a:r>
            <a:r>
              <a:rPr lang="en-US" sz="2400" b="1" dirty="0"/>
              <a:t>obvious genotypes</a:t>
            </a:r>
            <a:r>
              <a:rPr lang="en-US" sz="2400" dirty="0"/>
              <a:t> (ex: for a dominant trait, you know all filled in shapes have one capital letter [dominant allele])</a:t>
            </a:r>
          </a:p>
        </p:txBody>
      </p:sp>
    </p:spTree>
    <p:extLst>
      <p:ext uri="{BB962C8B-B14F-4D97-AF65-F5344CB8AC3E}">
        <p14:creationId xmlns:p14="http://schemas.microsoft.com/office/powerpoint/2010/main" val="2649046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C48285-20C7-4059-8805-A19679D1BC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381000" y="4114800"/>
            <a:ext cx="8153400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Dominant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Every affected person</a:t>
            </a:r>
            <a:r>
              <a:rPr lang="en-US" sz="2000" dirty="0"/>
              <a:t> has an </a:t>
            </a:r>
            <a:r>
              <a:rPr lang="en-US" sz="2000" b="1" dirty="0"/>
              <a:t>affected parent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About half of the offspring of just one affected parent are also affected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The phenotype occurs equally in both sexes (so not on X or Y chromosome)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Affected individuals have at least one dominant allele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732548" y="348914"/>
            <a:ext cx="4908884" cy="3617495"/>
            <a:chOff x="2133600" y="1066800"/>
            <a:chExt cx="6781800" cy="5486400"/>
          </a:xfrm>
        </p:grpSpPr>
        <p:pic>
          <p:nvPicPr>
            <p:cNvPr id="7" name="Picture 5" descr="Fig3-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66800"/>
              <a:ext cx="6781800" cy="5338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8956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876800" y="4114800"/>
              <a:ext cx="2362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79248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133600" y="6172200"/>
              <a:ext cx="662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876800" y="19050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6553200" y="19812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806396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95275"/>
            <a:ext cx="71818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7391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C48285-20C7-4059-8805-A19679D1BC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3815012" y="1263316"/>
            <a:ext cx="465271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Recessive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Most affected individuals do not have affected parents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Skips generations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Males and females equally likely to be affected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accent5"/>
                </a:solidFill>
              </a:rPr>
              <a:t>Carriers</a:t>
            </a:r>
            <a:r>
              <a:rPr lang="en-US" sz="2000" dirty="0"/>
              <a:t>: healthy individuals that are heterozygous, they have one good allele and one bad allele (Aa</a:t>
            </a:r>
            <a:r>
              <a:rPr lang="en-US" sz="2000" dirty="0" smtClean="0"/>
              <a:t>)</a:t>
            </a:r>
          </a:p>
          <a:p>
            <a:pPr marL="1828800" lvl="3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smtClean="0"/>
              <a:t>Sometimes on a pedigree carrier boxes/circles will be half colored in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72" y="120315"/>
            <a:ext cx="3621528" cy="6398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715" y="65654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 smtClean="0">
                <a:hlinkClick r:id="rId4"/>
              </a:rPr>
              <a:t>Recessive</a:t>
            </a:r>
            <a:r>
              <a:rPr lang="en-US" sz="800" u="sng" dirty="0">
                <a:hlinkClick r:id="rId4"/>
              </a:rPr>
              <a:t> </a:t>
            </a:r>
            <a:r>
              <a:rPr lang="en-US" sz="800" dirty="0"/>
              <a:t>(c) Wikipedia,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1014030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651" y="4259179"/>
            <a:ext cx="79864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Recessive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Most affected individuals do not have affected parents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Skips generations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Males and females equally likely to be affected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Carriers: healthy individuals that are heterozygous, they have one good allele and one bad allele (</a:t>
            </a:r>
            <a:r>
              <a:rPr lang="en-US" sz="2000" dirty="0" err="1"/>
              <a:t>Aa</a:t>
            </a:r>
            <a:r>
              <a:rPr lang="en-US" sz="20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276" y="422865"/>
            <a:ext cx="6524625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6715" y="65654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 smtClean="0">
                <a:hlinkClick r:id="rId4"/>
              </a:rPr>
              <a:t>Recessive Pedigree</a:t>
            </a:r>
            <a:r>
              <a:rPr lang="en-US" sz="800" u="sng" dirty="0">
                <a:hlinkClick r:id="rId4"/>
              </a:rPr>
              <a:t> </a:t>
            </a:r>
            <a:r>
              <a:rPr lang="en-US" sz="800" dirty="0"/>
              <a:t>(c) Wikipedia,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1429138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133350"/>
            <a:ext cx="890587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500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709750" y="237806"/>
            <a:ext cx="8198246" cy="5508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What type on Inheritance is this?  What are the genotypes?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3098" y="1066800"/>
            <a:ext cx="6781800" cy="5486400"/>
            <a:chOff x="762000" y="1066800"/>
            <a:chExt cx="6781800" cy="5486400"/>
          </a:xfrm>
        </p:grpSpPr>
        <p:grpSp>
          <p:nvGrpSpPr>
            <p:cNvPr id="45060" name="Group 1"/>
            <p:cNvGrpSpPr>
              <a:grpSpLocks/>
            </p:cNvGrpSpPr>
            <p:nvPr/>
          </p:nvGrpSpPr>
          <p:grpSpPr bwMode="auto">
            <a:xfrm>
              <a:off x="762000" y="1066800"/>
              <a:ext cx="6781800" cy="5486400"/>
              <a:chOff x="2133600" y="1066800"/>
              <a:chExt cx="6781800" cy="5486400"/>
            </a:xfrm>
          </p:grpSpPr>
          <p:pic>
            <p:nvPicPr>
              <p:cNvPr id="45061" name="Picture 5" descr="Fig3-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0" y="1066800"/>
                <a:ext cx="6781800" cy="533876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2" name="Rectangle 12"/>
              <p:cNvSpPr>
                <a:spLocks noChangeArrowheads="1"/>
              </p:cNvSpPr>
              <p:nvPr/>
            </p:nvSpPr>
            <p:spPr bwMode="auto">
              <a:xfrm>
                <a:off x="2895600" y="41148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3" name="Rectangle 13"/>
              <p:cNvSpPr>
                <a:spLocks noChangeArrowheads="1"/>
              </p:cNvSpPr>
              <p:nvPr/>
            </p:nvSpPr>
            <p:spPr bwMode="auto">
              <a:xfrm>
                <a:off x="4876800" y="4114800"/>
                <a:ext cx="23622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4" name="Rectangle 14"/>
              <p:cNvSpPr>
                <a:spLocks noChangeArrowheads="1"/>
              </p:cNvSpPr>
              <p:nvPr/>
            </p:nvSpPr>
            <p:spPr bwMode="auto">
              <a:xfrm>
                <a:off x="7924800" y="41148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5" name="Rectangle 15"/>
              <p:cNvSpPr>
                <a:spLocks noChangeArrowheads="1"/>
              </p:cNvSpPr>
              <p:nvPr/>
            </p:nvSpPr>
            <p:spPr bwMode="auto">
              <a:xfrm>
                <a:off x="2133600" y="6172200"/>
                <a:ext cx="66294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6" name="Rectangle 16"/>
              <p:cNvSpPr>
                <a:spLocks noChangeArrowheads="1"/>
              </p:cNvSpPr>
              <p:nvPr/>
            </p:nvSpPr>
            <p:spPr bwMode="auto">
              <a:xfrm>
                <a:off x="4876800" y="19050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7" name="Rectangle 17"/>
              <p:cNvSpPr>
                <a:spLocks noChangeArrowheads="1"/>
              </p:cNvSpPr>
              <p:nvPr/>
            </p:nvSpPr>
            <p:spPr bwMode="auto">
              <a:xfrm>
                <a:off x="6553200" y="19812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5311829" y="5307326"/>
              <a:ext cx="776150" cy="86487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91250" y="3244527"/>
              <a:ext cx="776150" cy="86487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6662075"/>
            <a:ext cx="8907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Caption: </a:t>
            </a:r>
            <a:r>
              <a:rPr lang="en-US" sz="1200" u="sng" dirty="0" smtClean="0">
                <a:hlinkClick r:id="rId3"/>
              </a:rPr>
              <a:t>Pedigree</a:t>
            </a:r>
            <a:r>
              <a:rPr lang="en-US" sz="1200" u="sng" dirty="0">
                <a:hlinkClick r:id="rId3"/>
              </a:rPr>
              <a:t> </a:t>
            </a:r>
            <a:r>
              <a:rPr lang="en-US" sz="1200" dirty="0"/>
              <a:t>(c) Wikipedia, </a:t>
            </a:r>
            <a:r>
              <a:rPr lang="en-US" sz="1200" u="sng" dirty="0">
                <a:hlinkClick r:id="rId4"/>
              </a:rPr>
              <a:t>Public domain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7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Text Box 31"/>
          <p:cNvSpPr txBox="1">
            <a:spLocks noChangeArrowheads="1"/>
          </p:cNvSpPr>
          <p:nvPr/>
        </p:nvSpPr>
        <p:spPr bwMode="auto">
          <a:xfrm>
            <a:off x="1288520" y="411288"/>
            <a:ext cx="6767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A78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/>
              <a:t>Is an attached earlobe a dominant or recessive trait?</a:t>
            </a:r>
            <a:endParaRPr lang="en-US" altLang="en-US" sz="2000" b="1" i="1" dirty="0">
              <a:latin typeface="TimesNewRomanPS Bold"/>
            </a:endParaRPr>
          </a:p>
        </p:txBody>
      </p:sp>
      <p:sp>
        <p:nvSpPr>
          <p:cNvPr id="46090" name="Rectangle 25"/>
          <p:cNvSpPr>
            <a:spLocks noChangeArrowheads="1"/>
          </p:cNvSpPr>
          <p:nvPr/>
        </p:nvSpPr>
        <p:spPr bwMode="auto">
          <a:xfrm>
            <a:off x="3292475" y="65088"/>
            <a:ext cx="310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Use F’s = FF, </a:t>
            </a:r>
            <a:r>
              <a:rPr lang="en-US" altLang="en-US" sz="1800" b="1" dirty="0" err="1"/>
              <a:t>Ff</a:t>
            </a:r>
            <a:r>
              <a:rPr lang="en-US" altLang="en-US" sz="1800" b="1" dirty="0"/>
              <a:t> or </a:t>
            </a:r>
            <a:r>
              <a:rPr lang="en-US" altLang="en-US" sz="1800" b="1" dirty="0" err="1"/>
              <a:t>ff</a:t>
            </a:r>
            <a:endParaRPr lang="en-US" altLang="en-US" sz="1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1396567" y="850389"/>
            <a:ext cx="6375778" cy="5751574"/>
            <a:chOff x="1396567" y="850389"/>
            <a:chExt cx="6375778" cy="5751574"/>
          </a:xfrm>
        </p:grpSpPr>
        <p:sp>
          <p:nvSpPr>
            <p:cNvPr id="46084" name="Text Box 26"/>
            <p:cNvSpPr txBox="1">
              <a:spLocks noChangeArrowheads="1"/>
            </p:cNvSpPr>
            <p:nvPr/>
          </p:nvSpPr>
          <p:spPr bwMode="auto">
            <a:xfrm>
              <a:off x="5537465" y="6286866"/>
              <a:ext cx="2081212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AA78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Attached earlobe</a:t>
              </a:r>
              <a:endParaRPr lang="en-US" altLang="en-US" sz="2000" b="1" i="1" dirty="0">
                <a:latin typeface="TimesNewRomanPS Bold"/>
              </a:endParaRPr>
            </a:p>
          </p:txBody>
        </p:sp>
        <p:sp>
          <p:nvSpPr>
            <p:cNvPr id="46088" name="Text Box 30"/>
            <p:cNvSpPr txBox="1">
              <a:spLocks noChangeArrowheads="1"/>
            </p:cNvSpPr>
            <p:nvPr/>
          </p:nvSpPr>
          <p:spPr bwMode="auto">
            <a:xfrm>
              <a:off x="2418193" y="6313038"/>
              <a:ext cx="1611312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AA78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Free earlobe</a:t>
              </a:r>
              <a:endParaRPr lang="en-US" altLang="en-US" sz="2000" b="1" i="1">
                <a:latin typeface="TimesNewRomanPS Bold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6463" y="4099291"/>
              <a:ext cx="1183215" cy="2039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8193" y="4125463"/>
              <a:ext cx="1351948" cy="2043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2292199" y="850389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841804" y="873250"/>
              <a:ext cx="730141" cy="72974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99812" y="2419738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62971" y="2369419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37465" y="879370"/>
              <a:ext cx="703847" cy="7297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042204" y="921356"/>
              <a:ext cx="730141" cy="72974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29505" y="2369419"/>
              <a:ext cx="730141" cy="72974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96567" y="2366170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223658" y="2369419"/>
              <a:ext cx="730141" cy="7297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68498" y="2409513"/>
              <a:ext cx="703847" cy="7297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52189" y="4622811"/>
              <a:ext cx="730141" cy="7297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53978" y="4621684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572435" y="2081855"/>
              <a:ext cx="2833466" cy="33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851736" y="2071878"/>
              <a:ext cx="1555538" cy="1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05901" y="4099290"/>
              <a:ext cx="11315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16" idx="2"/>
            </p:cNvCxnSpPr>
            <p:nvPr/>
          </p:nvCxnSpPr>
          <p:spPr>
            <a:xfrm>
              <a:off x="3011198" y="1225525"/>
              <a:ext cx="830606" cy="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241312" y="1244244"/>
              <a:ext cx="830606" cy="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426501" y="1224863"/>
              <a:ext cx="0" cy="8569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682154" y="1231825"/>
              <a:ext cx="0" cy="8569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5052189" y="2784613"/>
              <a:ext cx="0" cy="13146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572435" y="2071878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612346" y="2071878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292475" y="2071878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386387" y="2081855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7" idx="0"/>
            </p:cNvCxnSpPr>
            <p:nvPr/>
          </p:nvCxnSpPr>
          <p:spPr>
            <a:xfrm flipV="1">
              <a:off x="5851736" y="2030006"/>
              <a:ext cx="1821" cy="3897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374846" y="2071878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17" idx="1"/>
            </p:cNvCxnSpPr>
            <p:nvPr/>
          </p:nvCxnSpPr>
          <p:spPr>
            <a:xfrm>
              <a:off x="4759696" y="2762112"/>
              <a:ext cx="740116" cy="225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4386387" y="4125463"/>
              <a:ext cx="19514" cy="4973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5490055" y="4097245"/>
              <a:ext cx="19514" cy="4973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-67611" y="6504810"/>
            <a:ext cx="8907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 smtClean="0">
                <a:hlinkClick r:id="rId5"/>
              </a:rPr>
              <a:t>Free Ear</a:t>
            </a:r>
            <a:r>
              <a:rPr lang="en-US" sz="800" u="sng" dirty="0">
                <a:hlinkClick r:id="rId5"/>
              </a:rPr>
              <a:t> </a:t>
            </a:r>
            <a:r>
              <a:rPr lang="en-US" sz="800" dirty="0"/>
              <a:t>(c) Wikipedia, </a:t>
            </a:r>
            <a:r>
              <a:rPr lang="en-US" sz="800" u="sng" dirty="0">
                <a:hlinkClick r:id="rId6"/>
              </a:rPr>
              <a:t>Public </a:t>
            </a:r>
            <a:r>
              <a:rPr lang="en-US" sz="800" u="sng" dirty="0" smtClean="0">
                <a:hlinkClick r:id="rId6"/>
              </a:rPr>
              <a:t>domain</a:t>
            </a:r>
            <a:endParaRPr lang="en-US" sz="800" u="sng" dirty="0" smtClean="0"/>
          </a:p>
          <a:p>
            <a:r>
              <a:rPr lang="en-US" sz="800" dirty="0"/>
              <a:t>Caption: </a:t>
            </a:r>
            <a:r>
              <a:rPr lang="en-US" sz="800" u="sng" dirty="0" smtClean="0">
                <a:hlinkClick r:id="rId7"/>
              </a:rPr>
              <a:t>Attached </a:t>
            </a:r>
            <a:r>
              <a:rPr lang="en-US" sz="800" u="sng" dirty="0">
                <a:hlinkClick r:id="rId7"/>
              </a:rPr>
              <a:t>Ear </a:t>
            </a:r>
            <a:r>
              <a:rPr lang="en-US" sz="800" dirty="0"/>
              <a:t>(c) Wikipedia, </a:t>
            </a:r>
            <a:r>
              <a:rPr lang="en-US" sz="800" u="sng" dirty="0">
                <a:hlinkClick r:id="rId6"/>
              </a:rPr>
              <a:t>Public </a:t>
            </a:r>
            <a:r>
              <a:rPr lang="en-US" sz="800" u="sng" dirty="0" smtClean="0">
                <a:hlinkClick r:id="rId6"/>
              </a:rPr>
              <a:t>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13433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dirty="0"/>
              <a:t>R = round seed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r = wrinkled seed</a:t>
            </a:r>
          </a:p>
          <a:p>
            <a:pPr>
              <a:defRPr/>
            </a:pPr>
            <a:r>
              <a:rPr lang="en-US" sz="2800" dirty="0"/>
              <a:t>A homozygous round seeded plant is crossed with a homozygous </a:t>
            </a:r>
            <a:br>
              <a:rPr lang="en-US" sz="2800" dirty="0"/>
            </a:br>
            <a:r>
              <a:rPr lang="en-US" sz="2800" dirty="0"/>
              <a:t>wrinkled seeded plant. What are the genotypes of the parents? </a:t>
            </a:r>
            <a:br>
              <a:rPr lang="en-US" sz="2800" dirty="0"/>
            </a:br>
            <a:r>
              <a:rPr lang="en-US" sz="2800" dirty="0"/>
              <a:t>__________ x __________</a:t>
            </a:r>
          </a:p>
          <a:p>
            <a:pPr>
              <a:defRPr/>
            </a:pPr>
            <a:r>
              <a:rPr lang="en-US" sz="2800" dirty="0"/>
              <a:t>What percentage of the offspring will also be homozygous? ______________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3BB9ED-F9A2-4AA4-8473-4822C30DB87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66028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P = purple</a:t>
            </a:r>
          </a:p>
          <a:p>
            <a:pPr marL="0" indent="0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p = white</a:t>
            </a:r>
          </a:p>
          <a:p>
            <a:pPr marL="0" indent="0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Two plants, both heterozygous for the gene that controls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flower color are crossed. What percentage of their offspring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will have purple flowers? ______________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What percentage will have white flowers? ___________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D1D85B-9016-407F-8090-5597950D4C8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2978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Gregor Mendel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347731" y="1503218"/>
            <a:ext cx="4908177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>
                <a:ea typeface="+mn-ea"/>
                <a:cs typeface="+mn-cs"/>
              </a:rPr>
              <a:t>Studied heredity in pea plants because: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 hybrids could be produced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Many pea varieties were available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Peas are small plants and easy to grow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Peas can self-fertilize or be cross-    fertilized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404583-4AEF-4FCF-BE81-67CC95837D9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752" y="1689735"/>
            <a:ext cx="3366247" cy="344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510960" y="5680438"/>
            <a:ext cx="21515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>
                <a:hlinkClick r:id="rId4"/>
              </a:rPr>
              <a:t>Pea Plant </a:t>
            </a:r>
            <a:r>
              <a:rPr lang="en-US" sz="800" u="sng" dirty="0" smtClean="0"/>
              <a:t>(C)</a:t>
            </a:r>
            <a:r>
              <a:rPr lang="en-US" sz="800" dirty="0" smtClean="0"/>
              <a:t>Wikipedia</a:t>
            </a:r>
            <a:r>
              <a:rPr lang="en-US" sz="800" dirty="0"/>
              <a:t>,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6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2703333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Dihybrid</a:t>
            </a:r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Crosses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Dihybrid</a:t>
            </a:r>
            <a:r>
              <a:rPr lang="en-US" altLang="en-US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Cross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  <a:r>
              <a:rPr lang="en-US" dirty="0"/>
              <a:t>a cross between two </a:t>
            </a:r>
            <a:r>
              <a:rPr lang="en-US" b="1" i="1" dirty="0"/>
              <a:t>true-breeding</a:t>
            </a:r>
            <a:r>
              <a:rPr lang="en-US" dirty="0"/>
              <a:t> parents that express different traits for two characteristics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dirty="0"/>
              <a:t>Consider the characteristics of seed color and seed texture for two pea plants, one has green, wrinkled seeds (</a:t>
            </a:r>
            <a:r>
              <a:rPr lang="en-US" i="1" dirty="0" err="1"/>
              <a:t>yyrr</a:t>
            </a:r>
            <a:r>
              <a:rPr lang="en-US" dirty="0"/>
              <a:t>) and another has yellow, round seeds (</a:t>
            </a:r>
            <a:r>
              <a:rPr lang="en-US" i="1" dirty="0"/>
              <a:t>YYRR</a:t>
            </a:r>
            <a:r>
              <a:rPr lang="en-US" dirty="0"/>
              <a:t>).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law of segregation </a:t>
            </a:r>
            <a:r>
              <a:rPr lang="en-US" dirty="0"/>
              <a:t>indicates that the gametes for the green/wrinkled plant all are </a:t>
            </a:r>
            <a:r>
              <a:rPr lang="en-US" i="1" dirty="0" err="1"/>
              <a:t>yr</a:t>
            </a:r>
            <a:r>
              <a:rPr lang="en-US" dirty="0"/>
              <a:t>, and the gametes for the yellow/round plant are all </a:t>
            </a:r>
            <a:r>
              <a:rPr lang="en-US" i="1" dirty="0"/>
              <a:t>YR</a:t>
            </a:r>
            <a:r>
              <a:rPr lang="en-US" dirty="0"/>
              <a:t>.</a:t>
            </a:r>
          </a:p>
          <a:p>
            <a:r>
              <a:rPr lang="en-US" dirty="0"/>
              <a:t>F1 generation of offspring all are </a:t>
            </a:r>
            <a:r>
              <a:rPr lang="en-US" i="1" dirty="0" err="1"/>
              <a:t>YyRr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485FC4-1D07-44E3-B00B-ACFDC440FDA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5570170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71437"/>
            <a:ext cx="8724900" cy="671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20027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12198"/>
            <a:ext cx="8050789" cy="610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07658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136660" y="744538"/>
            <a:ext cx="3263363" cy="5121275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3200" b="1" i="1" dirty="0">
                <a:ea typeface="+mn-ea"/>
                <a:cs typeface="+mn-cs"/>
              </a:rPr>
              <a:t>F</a:t>
            </a:r>
            <a:r>
              <a:rPr lang="en-US" sz="3200" b="1" i="1" baseline="-25000" dirty="0">
                <a:ea typeface="+mn-ea"/>
                <a:cs typeface="+mn-cs"/>
              </a:rPr>
              <a:t>1</a:t>
            </a:r>
            <a:r>
              <a:rPr lang="en-US" sz="3200" b="1" i="1" dirty="0">
                <a:ea typeface="+mn-ea"/>
                <a:cs typeface="+mn-cs"/>
              </a:rPr>
              <a:t> x F</a:t>
            </a:r>
            <a:r>
              <a:rPr lang="en-US" sz="3200" b="1" i="1" baseline="-25000" dirty="0">
                <a:ea typeface="+mn-ea"/>
                <a:cs typeface="+mn-cs"/>
              </a:rPr>
              <a:t>1</a:t>
            </a:r>
            <a:r>
              <a:rPr lang="en-US" sz="3200" b="1" i="1" dirty="0">
                <a:ea typeface="+mn-ea"/>
                <a:cs typeface="+mn-cs"/>
              </a:rPr>
              <a:t> =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3200" b="1" i="1" dirty="0" err="1">
                <a:ea typeface="+mn-ea"/>
                <a:cs typeface="+mn-cs"/>
              </a:rPr>
              <a:t>RrYy</a:t>
            </a:r>
            <a:r>
              <a:rPr lang="en-US" sz="3200" b="1" dirty="0">
                <a:ea typeface="+mn-ea"/>
                <a:cs typeface="+mn-cs"/>
              </a:rPr>
              <a:t>  x  </a:t>
            </a:r>
            <a:r>
              <a:rPr lang="en-US" sz="3200" b="1" i="1" dirty="0" err="1">
                <a:ea typeface="+mn-ea"/>
                <a:cs typeface="+mn-cs"/>
              </a:rPr>
              <a:t>RrYy</a:t>
            </a:r>
            <a:endParaRPr lang="en-US" sz="3200" b="1" i="1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600" dirty="0">
                <a:ea typeface="+mn-ea"/>
                <a:cs typeface="+mn-cs"/>
              </a:rPr>
              <a:t>The F</a:t>
            </a:r>
            <a:r>
              <a:rPr lang="en-US" sz="2600" baseline="-25000" dirty="0">
                <a:ea typeface="+mn-ea"/>
                <a:cs typeface="+mn-cs"/>
              </a:rPr>
              <a:t>2</a:t>
            </a:r>
            <a:r>
              <a:rPr lang="en-US" sz="2600" dirty="0">
                <a:ea typeface="+mn-ea"/>
                <a:cs typeface="+mn-cs"/>
              </a:rPr>
              <a:t> generation shows all four phenotypes </a:t>
            </a:r>
          </a:p>
          <a:p>
            <a:pPr eaLnBrk="1" hangingPunct="1">
              <a:defRPr/>
            </a:pPr>
            <a:r>
              <a:rPr lang="en-US" sz="2600" b="1" dirty="0"/>
              <a:t>F2 Ratio:</a:t>
            </a:r>
          </a:p>
          <a:p>
            <a:pPr lvl="1" eaLnBrk="1" hangingPunct="1">
              <a:defRPr/>
            </a:pPr>
            <a:r>
              <a:rPr lang="en-US" sz="2600" b="1" dirty="0">
                <a:solidFill>
                  <a:srgbClr val="0070C0"/>
                </a:solidFill>
              </a:rPr>
              <a:t>9:3:3:1</a:t>
            </a:r>
          </a:p>
          <a:p>
            <a:pPr lvl="1" eaLnBrk="1" hangingPunct="1">
              <a:defRPr/>
            </a:pPr>
            <a:r>
              <a:rPr lang="en-US" sz="2600" dirty="0"/>
              <a:t>9 Round Yellow</a:t>
            </a:r>
          </a:p>
          <a:p>
            <a:pPr lvl="1" eaLnBrk="1" hangingPunct="1">
              <a:defRPr/>
            </a:pPr>
            <a:r>
              <a:rPr lang="en-US" sz="2600" dirty="0"/>
              <a:t>3 Round green</a:t>
            </a:r>
          </a:p>
          <a:p>
            <a:pPr lvl="1" eaLnBrk="1" hangingPunct="1">
              <a:defRPr/>
            </a:pPr>
            <a:r>
              <a:rPr lang="en-US" sz="2600" dirty="0"/>
              <a:t>3 wrinkled Yellow</a:t>
            </a:r>
          </a:p>
          <a:p>
            <a:pPr lvl="1" eaLnBrk="1" hangingPunct="1">
              <a:defRPr/>
            </a:pPr>
            <a:r>
              <a:rPr lang="en-US" sz="2600" dirty="0"/>
              <a:t>1 wrinkled green</a:t>
            </a: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220C4E-487A-4D72-8DCA-E2B423D9552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69" y="842250"/>
            <a:ext cx="5529695" cy="4874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85750" y="96719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2087202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Independent Assortment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73074" y="1630251"/>
            <a:ext cx="8229600" cy="45259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iberationSerif"/>
              </a:rPr>
              <a:t>Law of independent assortment</a:t>
            </a:r>
            <a:r>
              <a:rPr lang="en-US" dirty="0">
                <a:latin typeface="LiberationSerif"/>
              </a:rPr>
              <a:t>: states that a gamete into which an </a:t>
            </a:r>
            <a:r>
              <a:rPr lang="en-US" i="1" dirty="0">
                <a:latin typeface="LiberationSerif,Italic"/>
              </a:rPr>
              <a:t>r </a:t>
            </a:r>
            <a:r>
              <a:rPr lang="en-US" dirty="0">
                <a:latin typeface="LiberationSerif"/>
              </a:rPr>
              <a:t>allele sorted would be </a:t>
            </a:r>
            <a:r>
              <a:rPr lang="en-US" b="1" i="1" dirty="0">
                <a:latin typeface="LiberationSerif"/>
              </a:rPr>
              <a:t>equally likely </a:t>
            </a:r>
            <a:r>
              <a:rPr lang="en-US" dirty="0">
                <a:latin typeface="LiberationSerif"/>
              </a:rPr>
              <a:t>to contain either a </a:t>
            </a:r>
            <a:r>
              <a:rPr lang="en-US" i="1" dirty="0">
                <a:latin typeface="LiberationSerif,Italic"/>
              </a:rPr>
              <a:t>Y </a:t>
            </a:r>
            <a:r>
              <a:rPr lang="en-US" dirty="0">
                <a:latin typeface="LiberationSerif"/>
              </a:rPr>
              <a:t>allele or a </a:t>
            </a:r>
            <a:r>
              <a:rPr lang="en-US" i="1" dirty="0">
                <a:latin typeface="LiberationSerif,Italic"/>
              </a:rPr>
              <a:t>y </a:t>
            </a:r>
            <a:r>
              <a:rPr lang="en-US" dirty="0">
                <a:latin typeface="LiberationSerif"/>
              </a:rPr>
              <a:t>allele. </a:t>
            </a:r>
          </a:p>
          <a:p>
            <a:endParaRPr lang="en-US" dirty="0">
              <a:latin typeface="Liberation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berationSerif"/>
              </a:rPr>
              <a:t>Thus, there are four equally likely gametes that can be formed when the </a:t>
            </a:r>
            <a:r>
              <a:rPr lang="en-US" i="1" dirty="0" err="1">
                <a:latin typeface="LiberationSerif,Italic"/>
              </a:rPr>
              <a:t>YyRr</a:t>
            </a:r>
            <a:r>
              <a:rPr lang="en-US" i="1" dirty="0">
                <a:latin typeface="LiberationSerif,Italic"/>
              </a:rPr>
              <a:t> </a:t>
            </a:r>
            <a:r>
              <a:rPr lang="en-US" dirty="0">
                <a:latin typeface="LiberationSerif"/>
              </a:rPr>
              <a:t>heterozygote is self-crossed, as follows: </a:t>
            </a:r>
            <a:r>
              <a:rPr lang="en-US" i="1" dirty="0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, </a:t>
            </a:r>
            <a:r>
              <a:rPr lang="en-US" i="1" dirty="0" err="1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, </a:t>
            </a:r>
            <a:r>
              <a:rPr lang="en-US" i="1" dirty="0" err="1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, and </a:t>
            </a:r>
            <a:r>
              <a:rPr lang="en-US" i="1" dirty="0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.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Peas can be…</a:t>
            </a:r>
          </a:p>
          <a:p>
            <a:pPr lvl="1" eaLnBrk="1" hangingPunct="1">
              <a:defRPr/>
            </a:pPr>
            <a:r>
              <a:rPr lang="en-US" dirty="0"/>
              <a:t>Yellow and round, or green and round</a:t>
            </a:r>
          </a:p>
          <a:p>
            <a:pPr lvl="1" eaLnBrk="1" hangingPunct="1">
              <a:defRPr/>
            </a:pPr>
            <a:r>
              <a:rPr lang="en-US" dirty="0"/>
              <a:t>Yellow and wrinkled, or green and wrinkled</a:t>
            </a:r>
          </a:p>
          <a:p>
            <a:pPr eaLnBrk="1" hangingPunct="1">
              <a:defRPr/>
            </a:pPr>
            <a:r>
              <a:rPr lang="en-US" dirty="0"/>
              <a:t>Remember how homologous chromosomes align independently in meiosis (</a:t>
            </a:r>
            <a:r>
              <a:rPr lang="en-US" b="1" dirty="0">
                <a:solidFill>
                  <a:srgbClr val="0070C0"/>
                </a:solidFill>
              </a:rPr>
              <a:t>metaphase I</a:t>
            </a:r>
            <a:r>
              <a:rPr lang="en-US" dirty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E39A80F-DD4C-424A-95AF-41AA77B48F9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0958030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52400"/>
            <a:ext cx="9010650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764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56" y="1187595"/>
            <a:ext cx="7620000" cy="4373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A male rabbit with the genotype </a:t>
            </a:r>
            <a:r>
              <a:rPr lang="en-US" sz="2000" dirty="0" err="1"/>
              <a:t>GGbb</a:t>
            </a:r>
            <a:r>
              <a:rPr lang="en-US" sz="2000" dirty="0"/>
              <a:t> is crossed with a female rabbit with the genotype </a:t>
            </a:r>
            <a:r>
              <a:rPr lang="en-US" sz="2000" dirty="0" err="1"/>
              <a:t>ggBb</a:t>
            </a:r>
            <a:r>
              <a:rPr lang="en-US" sz="2000" dirty="0"/>
              <a:t> The square is set up below. Fill it out and determine the phenotypes and proportions in the offspring.</a:t>
            </a:r>
          </a:p>
          <a:p>
            <a:pPr>
              <a:defRPr/>
            </a:pPr>
            <a:r>
              <a:rPr lang="en-US" sz="2000" dirty="0"/>
              <a:t>How many out of 16 have grey fur and black eyes? ____</a:t>
            </a:r>
          </a:p>
          <a:p>
            <a:pPr>
              <a:defRPr/>
            </a:pPr>
            <a:r>
              <a:rPr lang="en-US" sz="2000" dirty="0"/>
              <a:t>How many out of 16 have grey fur and red eyes? _____</a:t>
            </a:r>
          </a:p>
          <a:p>
            <a:pPr>
              <a:defRPr/>
            </a:pPr>
            <a:r>
              <a:rPr lang="en-US" sz="2000" dirty="0"/>
              <a:t>How many out of 16 have white fur and black eyes? ____</a:t>
            </a:r>
          </a:p>
          <a:p>
            <a:pPr>
              <a:defRPr/>
            </a:pPr>
            <a:r>
              <a:rPr lang="en-US" sz="2000" dirty="0"/>
              <a:t>How many out of 16 have white fur and red eyes? _____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300AB8-AAE8-4231-BA4C-E72C5C2CEF7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252211" y="5281411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grey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white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black eyes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red eyes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36122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</p:spTree>
    <p:extLst>
      <p:ext uri="{BB962C8B-B14F-4D97-AF65-F5344CB8AC3E}">
        <p14:creationId xmlns:p14="http://schemas.microsoft.com/office/powerpoint/2010/main" val="176319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22387"/>
            <a:ext cx="7620000" cy="4373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A male rabbit with the genotype </a:t>
            </a:r>
            <a:r>
              <a:rPr lang="en-US" sz="2000" dirty="0" err="1"/>
              <a:t>GgBb</a:t>
            </a:r>
            <a:r>
              <a:rPr lang="en-US" sz="2000" dirty="0"/>
              <a:t> is crossed with a female rabbit with the genotype </a:t>
            </a:r>
            <a:r>
              <a:rPr lang="en-US" sz="2000" dirty="0" err="1"/>
              <a:t>GgBb</a:t>
            </a:r>
            <a:r>
              <a:rPr lang="en-US" sz="2000" dirty="0"/>
              <a:t> The square is set up below. Fill it out and determine the phenotypes and proportions in the offspring.</a:t>
            </a:r>
          </a:p>
          <a:p>
            <a:pPr>
              <a:defRPr/>
            </a:pPr>
            <a:r>
              <a:rPr lang="en-US" sz="2000" dirty="0"/>
              <a:t>How many out of 16 have grey fur and black eyes? ____</a:t>
            </a:r>
          </a:p>
          <a:p>
            <a:pPr>
              <a:defRPr/>
            </a:pPr>
            <a:r>
              <a:rPr lang="en-US" sz="2000" dirty="0"/>
              <a:t>How many out of 16 have grey fur and red eyes? _____</a:t>
            </a:r>
          </a:p>
          <a:p>
            <a:pPr>
              <a:defRPr/>
            </a:pPr>
            <a:r>
              <a:rPr lang="en-US" sz="2000" dirty="0"/>
              <a:t>How many out of 16 have white fur and black eyes? ____</a:t>
            </a:r>
          </a:p>
          <a:p>
            <a:pPr>
              <a:defRPr/>
            </a:pPr>
            <a:r>
              <a:rPr lang="en-US" sz="2000" dirty="0"/>
              <a:t>How many out of 16 have white fur and red eyes? _____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7A73436-9012-41B4-8F86-01A7A87E8BB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65541" name="TextBox 1"/>
          <p:cNvSpPr txBox="1">
            <a:spLocks noChangeArrowheads="1"/>
          </p:cNvSpPr>
          <p:nvPr/>
        </p:nvSpPr>
        <p:spPr bwMode="auto">
          <a:xfrm>
            <a:off x="381000" y="5095875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grey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white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black eyes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red eyes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36122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</p:spTree>
    <p:extLst>
      <p:ext uri="{BB962C8B-B14F-4D97-AF65-F5344CB8AC3E}">
        <p14:creationId xmlns:p14="http://schemas.microsoft.com/office/powerpoint/2010/main" val="2136093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111" y="248585"/>
            <a:ext cx="8515350" cy="1325563"/>
          </a:xfrm>
        </p:spPr>
        <p:txBody>
          <a:bodyPr>
            <a:normAutofit/>
          </a:bodyPr>
          <a:lstStyle/>
          <a:p>
            <a:r>
              <a:rPr lang="en-US" b="1" cap="none" dirty="0">
                <a:latin typeface="+mn-lt"/>
              </a:rPr>
              <a:t>Alternatives to Dominance and </a:t>
            </a:r>
            <a:r>
              <a:rPr lang="en-US" b="1" cap="none" dirty="0" err="1">
                <a:latin typeface="+mn-lt"/>
              </a:rPr>
              <a:t>Recessiveness</a:t>
            </a:r>
            <a:r>
              <a:rPr lang="en-US" b="1" cap="none" dirty="0">
                <a:latin typeface="+mn-lt"/>
              </a:rPr>
              <a:t> </a:t>
            </a:r>
            <a:endParaRPr lang="en-US" sz="2400" b="1" cap="none" dirty="0">
              <a:solidFill>
                <a:srgbClr val="6CB255"/>
              </a:solidFill>
              <a:latin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sz="half" idx="1"/>
          </p:nvPr>
        </p:nvSpPr>
        <p:spPr>
          <a:xfrm>
            <a:off x="645459" y="1470687"/>
            <a:ext cx="7874654" cy="4499807"/>
          </a:xfrm>
        </p:spPr>
        <p:txBody>
          <a:bodyPr>
            <a:noAutofit/>
          </a:bodyPr>
          <a:lstStyle/>
          <a:p>
            <a:r>
              <a:rPr lang="en-US" sz="2400" dirty="0"/>
              <a:t>Mendel’s experiments with pea plants suggested that: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Two “units” or alleles exist for every gene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Alleles maintain their integrity in each generation (no blending)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presence of the dominant allele, the recessive allele is hidden and makes no contribution to the phenotype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/>
              <a:t>Further genetic studies in other plants and animals have shown that much </a:t>
            </a:r>
            <a:r>
              <a:rPr lang="en-US" sz="2400" b="1" i="1" dirty="0"/>
              <a:t>more complexity exists</a:t>
            </a:r>
            <a:r>
              <a:rPr lang="en-US" sz="2400" dirty="0"/>
              <a:t>, but that the fundamental principles of Mendelian genetics still hold true</a:t>
            </a:r>
          </a:p>
        </p:txBody>
      </p:sp>
    </p:spTree>
    <p:extLst>
      <p:ext uri="{BB962C8B-B14F-4D97-AF65-F5344CB8AC3E}">
        <p14:creationId xmlns:p14="http://schemas.microsoft.com/office/powerpoint/2010/main" val="568219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6CB255"/>
                </a:solidFill>
              </a:rPr>
              <a:t>Figure 12.7</a:t>
            </a:r>
          </a:p>
        </p:txBody>
      </p:sp>
      <p:pic>
        <p:nvPicPr>
          <p:cNvPr id="2" name="Picture Placeholder 1" descr="Figure_12_02_0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" r="-1119"/>
          <a:stretch>
            <a:fillRect/>
          </a:stretch>
        </p:blipFill>
        <p:spPr>
          <a:xfrm>
            <a:off x="457200" y="888636"/>
            <a:ext cx="3561879" cy="464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01578" y="5666171"/>
            <a:ext cx="4187872" cy="815312"/>
          </a:xfrm>
        </p:spPr>
        <p:txBody>
          <a:bodyPr>
            <a:noAutofit/>
          </a:bodyPr>
          <a:lstStyle/>
          <a:p>
            <a:r>
              <a:rPr lang="en-US" sz="1600" dirty="0"/>
              <a:t>These pink flowers of a heterozygote snapdragon result from incomplete dominance</a:t>
            </a:r>
            <a:r>
              <a:rPr lang="en-US" sz="1200" dirty="0"/>
              <a:t>. </a:t>
            </a:r>
            <a:r>
              <a:rPr lang="da-DK" sz="1200" dirty="0"/>
              <a:t>(</a:t>
            </a:r>
            <a:r>
              <a:rPr lang="da-DK" sz="1200" dirty="0" err="1"/>
              <a:t>credit</a:t>
            </a:r>
            <a:r>
              <a:rPr lang="da-DK" sz="1200" dirty="0"/>
              <a:t>: “</a:t>
            </a:r>
            <a:r>
              <a:rPr lang="da-DK" sz="1200" dirty="0" err="1"/>
              <a:t>storebukkebruse</a:t>
            </a:r>
            <a:r>
              <a:rPr lang="da-DK" sz="1200" dirty="0"/>
              <a:t>”/</a:t>
            </a:r>
            <a:r>
              <a:rPr lang="da-DK" sz="1200" dirty="0" err="1"/>
              <a:t>Flickr</a:t>
            </a:r>
            <a:r>
              <a:rPr lang="da-DK" sz="1200" dirty="0"/>
              <a:t>)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264521" y="10126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LiberationSerif,Bold"/>
              </a:rPr>
              <a:t>Incomplete dominance</a:t>
            </a:r>
            <a:r>
              <a:rPr lang="en-US" dirty="0">
                <a:latin typeface="LiberationSerif"/>
              </a:rPr>
              <a:t>, denoting</a:t>
            </a:r>
          </a:p>
          <a:p>
            <a:r>
              <a:rPr lang="en-US" dirty="0">
                <a:latin typeface="LiberationSerif"/>
              </a:rPr>
              <a:t>the expression of two contrasting alleles such that the individual displays an intermediate phenotype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30165" y="26661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iberationSerif"/>
              </a:rPr>
              <a:t>A cross between a homozygous</a:t>
            </a:r>
          </a:p>
          <a:p>
            <a:r>
              <a:rPr lang="en-US" dirty="0">
                <a:latin typeface="LiberationSerif"/>
              </a:rPr>
              <a:t>parent with </a:t>
            </a:r>
            <a:r>
              <a:rPr lang="en-US" b="1" dirty="0">
                <a:latin typeface="LiberationSerif"/>
              </a:rPr>
              <a:t>white flowers </a:t>
            </a:r>
            <a:r>
              <a:rPr lang="en-US" dirty="0">
                <a:latin typeface="LiberationSerif"/>
              </a:rPr>
              <a:t>(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W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W</a:t>
            </a:r>
            <a:r>
              <a:rPr lang="en-US" dirty="0">
                <a:latin typeface="LiberationSerif"/>
              </a:rPr>
              <a:t>) and a homozygous parent with </a:t>
            </a:r>
            <a:r>
              <a:rPr lang="en-US" b="1" dirty="0">
                <a:latin typeface="LiberationSerif"/>
              </a:rPr>
              <a:t>red flowers </a:t>
            </a:r>
            <a:r>
              <a:rPr lang="en-US" dirty="0">
                <a:latin typeface="LiberationSerif"/>
              </a:rPr>
              <a:t>(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R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R</a:t>
            </a:r>
            <a:r>
              <a:rPr lang="en-US" dirty="0">
                <a:latin typeface="LiberationSerif"/>
              </a:rPr>
              <a:t>) will produce offspring with </a:t>
            </a:r>
            <a:r>
              <a:rPr lang="en-US" b="1" dirty="0">
                <a:latin typeface="LiberationSerif"/>
              </a:rPr>
              <a:t>pink</a:t>
            </a:r>
          </a:p>
          <a:p>
            <a:r>
              <a:rPr lang="en-US" b="1" dirty="0">
                <a:latin typeface="LiberationSerif"/>
              </a:rPr>
              <a:t>flowers</a:t>
            </a:r>
            <a:r>
              <a:rPr lang="en-US" dirty="0">
                <a:latin typeface="LiberationSerif"/>
              </a:rPr>
              <a:t> (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R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W</a:t>
            </a:r>
            <a:r>
              <a:rPr lang="en-US" dirty="0">
                <a:latin typeface="LiberationSerif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8839" y="107834"/>
            <a:ext cx="5237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LiberationSerif,Bold"/>
              </a:rPr>
              <a:t>Incomplete Dominance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0235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882"/>
            <a:ext cx="8382000" cy="659649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Mendel’</a:t>
            </a:r>
            <a:r>
              <a:rPr lang="en-US" altLang="ja-JP" b="1" dirty="0">
                <a:ea typeface="ＭＳ Ｐゴシック" panose="020B0600070205080204" pitchFamily="34" charset="-128"/>
              </a:rPr>
              <a:t>s experimental method</a:t>
            </a:r>
            <a:endParaRPr lang="en-US" altLang="en-US" b="1" dirty="0">
              <a:solidFill>
                <a:srgbClr val="0033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u="sng" dirty="0">
                <a:ea typeface="ＭＳ Ｐゴシック" pitchFamily="34" charset="-128"/>
              </a:rPr>
              <a:t>Some Terminology</a:t>
            </a:r>
            <a:r>
              <a:rPr lang="en-US" altLang="en-US" sz="2800" u="sng" dirty="0">
                <a:ea typeface="ＭＳ Ｐゴシック" pitchFamily="34" charset="-128"/>
              </a:rPr>
              <a:t>:</a:t>
            </a:r>
            <a:endParaRPr lang="en-US" alt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Cross-fertilize</a:t>
            </a:r>
            <a:r>
              <a:rPr lang="en-US" altLang="en-US" sz="2800" dirty="0">
                <a:ea typeface="ＭＳ Ｐゴシック" pitchFamily="34" charset="-128"/>
              </a:rPr>
              <a:t>: male and female gametes from </a:t>
            </a:r>
            <a:r>
              <a:rPr lang="en-US" altLang="en-US" sz="2800" b="1" i="1" dirty="0">
                <a:ea typeface="ＭＳ Ｐゴシック" pitchFamily="34" charset="-128"/>
              </a:rPr>
              <a:t>different</a:t>
            </a:r>
            <a:r>
              <a:rPr lang="en-US" altLang="en-US" sz="2800" dirty="0">
                <a:ea typeface="ＭＳ Ｐゴシック" pitchFamily="34" charset="-128"/>
              </a:rPr>
              <a:t> flowers/plant used to make zygote (pea)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Self-fertilize</a:t>
            </a:r>
            <a:r>
              <a:rPr lang="en-US" altLang="en-US" sz="2800" dirty="0">
                <a:ea typeface="ＭＳ Ｐゴシック" pitchFamily="34" charset="-128"/>
              </a:rPr>
              <a:t>: male and female gametes from one flower/plant used to make zygote (pea)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True-breeding:</a:t>
            </a:r>
            <a:r>
              <a:rPr lang="en-US" altLang="en-US" sz="2800" dirty="0">
                <a:ea typeface="ＭＳ Ｐゴシック" pitchFamily="34" charset="-128"/>
              </a:rPr>
              <a:t> offspring produced by self fertilization look like parent (purple flower </a:t>
            </a:r>
            <a:r>
              <a:rPr lang="en-US" altLang="en-US" sz="2800" dirty="0" smtClean="0">
                <a:ea typeface="ＭＳ Ｐゴシック" pitchFamily="34" charset="-128"/>
              </a:rPr>
              <a:t>plants </a:t>
            </a:r>
            <a:r>
              <a:rPr lang="en-US" altLang="en-US" sz="2800" dirty="0">
                <a:ea typeface="ＭＳ Ｐゴシック" pitchFamily="34" charset="-128"/>
              </a:rPr>
              <a:t>make more purple colored plants</a:t>
            </a:r>
            <a:r>
              <a:rPr lang="en-US" altLang="en-US" sz="2800" dirty="0" smtClean="0">
                <a:ea typeface="ＭＳ Ｐゴシック" pitchFamily="34" charset="-128"/>
              </a:rPr>
              <a:t>).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505C7E-0A6D-4192-9D7C-6949E379E5F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2040589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258228"/>
            <a:ext cx="8562542" cy="657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34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A man with type A blood is married to a woman with type O blood.  What are ALL of the possible blood types of their children.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A man with type AB blood is married to a woman with type AB blood.  What are all the possible blood types of their children?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5557C9-B46C-4E5C-85D7-370FFDEA57A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735799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2746" y="430999"/>
            <a:ext cx="3092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Multiple Alleles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746" y="1644338"/>
            <a:ext cx="580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Mendel</a:t>
            </a:r>
            <a:r>
              <a:rPr lang="en-US" sz="2400" dirty="0"/>
              <a:t>: only two alleles, one dominant and one recessive exist for a given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Multiple alleles </a:t>
            </a:r>
            <a:r>
              <a:rPr lang="en-US" sz="2400" dirty="0"/>
              <a:t>may exist at the population level such that many combinations of two alleles are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most common phenotype or genotype among wild animals as the </a:t>
            </a:r>
            <a:r>
              <a:rPr lang="en-US" sz="2400" b="1" dirty="0">
                <a:solidFill>
                  <a:srgbClr val="0070C0"/>
                </a:solidFill>
              </a:rPr>
              <a:t>wild type </a:t>
            </a:r>
            <a:r>
              <a:rPr lang="en-US" sz="2400" dirty="0"/>
              <a:t>(often abbreviated “+”)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other phenotypes or genotypes are considered </a:t>
            </a:r>
            <a:r>
              <a:rPr lang="en-US" sz="2400" b="1" dirty="0">
                <a:solidFill>
                  <a:srgbClr val="0070C0"/>
                </a:solidFill>
              </a:rPr>
              <a:t>variants</a:t>
            </a: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684" y="1600198"/>
            <a:ext cx="2496140" cy="322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311684" y="6513713"/>
            <a:ext cx="20441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u="sng" dirty="0" smtClean="0">
                <a:hlinkClick r:id="rId3" action="ppaction://hlinkfile"/>
              </a:rPr>
              <a:t>Rabbit</a:t>
            </a:r>
            <a:r>
              <a:rPr lang="en-US" sz="800" u="sng" dirty="0" smtClean="0"/>
              <a:t> </a:t>
            </a:r>
            <a:r>
              <a:rPr lang="en-US" sz="800" dirty="0" smtClean="0"/>
              <a:t>(c) Wikipedia, </a:t>
            </a:r>
            <a:r>
              <a:rPr lang="en-US" sz="800" u="sng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13033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2729" y="835764"/>
            <a:ext cx="8062912" cy="333136"/>
          </a:xfrm>
        </p:spPr>
        <p:txBody>
          <a:bodyPr>
            <a:noAutofit/>
          </a:bodyPr>
          <a:lstStyle/>
          <a:p>
            <a:r>
              <a:rPr lang="en-US" sz="2000" dirty="0"/>
              <a:t>Four </a:t>
            </a:r>
            <a:r>
              <a:rPr lang="en-US" sz="2000" b="1" i="1" dirty="0"/>
              <a:t>different</a:t>
            </a:r>
            <a:r>
              <a:rPr lang="en-US" sz="2000" dirty="0"/>
              <a:t> alleles exist for the rabbit coat color (</a:t>
            </a:r>
            <a:r>
              <a:rPr lang="en-US" sz="2000" i="1" dirty="0">
                <a:latin typeface="Arial"/>
                <a:cs typeface="Arial"/>
              </a:rPr>
              <a:t>C</a:t>
            </a:r>
            <a:r>
              <a:rPr lang="en-US" sz="2000" dirty="0"/>
              <a:t>) gene.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899" y="73785"/>
            <a:ext cx="3092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Multiple Alleles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15" y="1294574"/>
            <a:ext cx="5909579" cy="42663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4226" y="5850569"/>
            <a:ext cx="7786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berationSerif"/>
              </a:rPr>
              <a:t>In this case, the </a:t>
            </a:r>
            <a:r>
              <a:rPr lang="en-US" b="1" dirty="0" err="1">
                <a:latin typeface="LiberationSerif"/>
              </a:rPr>
              <a:t>wildtype</a:t>
            </a:r>
            <a:r>
              <a:rPr lang="en-US" dirty="0">
                <a:latin typeface="LiberationSerif"/>
              </a:rPr>
              <a:t> allele is </a:t>
            </a:r>
            <a:r>
              <a:rPr lang="en-US" b="1" i="1" dirty="0">
                <a:latin typeface="LiberationSerif"/>
              </a:rPr>
              <a:t>dominant</a:t>
            </a:r>
            <a:r>
              <a:rPr lang="en-US" dirty="0">
                <a:latin typeface="LiberationSerif"/>
              </a:rPr>
              <a:t> over all the others, chinchilla is </a:t>
            </a:r>
            <a:r>
              <a:rPr lang="en-US" b="1" dirty="0">
                <a:latin typeface="LiberationSerif"/>
              </a:rPr>
              <a:t>incompletely</a:t>
            </a:r>
            <a:r>
              <a:rPr lang="en-US" dirty="0">
                <a:latin typeface="LiberationSerif"/>
              </a:rPr>
              <a:t> dominant over Himalayan and albino, and Himalayan is </a:t>
            </a:r>
            <a:r>
              <a:rPr lang="en-US" b="1" dirty="0">
                <a:latin typeface="LiberationSerif"/>
              </a:rPr>
              <a:t>dominant</a:t>
            </a:r>
            <a:r>
              <a:rPr lang="en-US" dirty="0">
                <a:latin typeface="LiberationSerif"/>
              </a:rPr>
              <a:t> over albino.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6594" y="4414229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LiberationSerif"/>
              </a:rPr>
              <a:t>&gt;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4145090" y="4414229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LiberationSerif"/>
              </a:rPr>
              <a:t>&gt;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5562072" y="4414229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LiberationSerif"/>
              </a:rPr>
              <a:t>&gt;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058808" y="4879857"/>
            <a:ext cx="0" cy="880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84729" y="5760715"/>
            <a:ext cx="19740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84729" y="5760715"/>
            <a:ext cx="0" cy="179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633214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" y="335605"/>
            <a:ext cx="8089755" cy="620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0734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E93C9E-D173-4DA7-A0E1-1A336B0A663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32814" y="159840"/>
            <a:ext cx="7886700" cy="88230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Sex Chromosomes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073" y="1042148"/>
            <a:ext cx="7886700" cy="2934634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 The sex of a human is determined by the Y chromosome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Chromosomes XX = female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Chromosomes XY = male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Humans have 46 total chromosomes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22 pairs are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autosomes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1 pair of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sex chromosomes</a:t>
            </a:r>
          </a:p>
          <a:p>
            <a:pPr marL="342900" lvl="1" indent="0" eaLnBrk="1" hangingPunct="1">
              <a:buNone/>
            </a:pPr>
            <a:endParaRPr lang="en-US" altLang="en-US" sz="2400" b="1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05" y="4055815"/>
            <a:ext cx="1514475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-10087" y="6462061"/>
            <a:ext cx="94936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Caption</a:t>
            </a:r>
            <a:r>
              <a:rPr lang="en-US" sz="1100" dirty="0"/>
              <a:t>: </a:t>
            </a:r>
            <a:r>
              <a:rPr lang="en-US" sz="1100" u="sng" dirty="0" smtClean="0">
                <a:hlinkClick r:id="rId4"/>
              </a:rPr>
              <a:t>XX</a:t>
            </a:r>
            <a:r>
              <a:rPr lang="en-US" sz="1100" u="sng" dirty="0" smtClean="0"/>
              <a:t> </a:t>
            </a:r>
            <a:r>
              <a:rPr lang="en-US" sz="1100" dirty="0"/>
              <a:t>(c) Wikipedia, 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  <a:p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4889" r="1" b="2981"/>
          <a:stretch/>
        </p:blipFill>
        <p:spPr>
          <a:xfrm>
            <a:off x="4867835" y="4131716"/>
            <a:ext cx="1250576" cy="184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10087" y="6616995"/>
            <a:ext cx="82296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Caption</a:t>
            </a:r>
            <a:r>
              <a:rPr lang="en-US" sz="1100" dirty="0"/>
              <a:t>: </a:t>
            </a:r>
            <a:r>
              <a:rPr lang="en-US" sz="1100" u="sng" dirty="0" smtClean="0">
                <a:hlinkClick r:id="rId7"/>
              </a:rPr>
              <a:t>XY</a:t>
            </a:r>
            <a:r>
              <a:rPr lang="en-US" sz="1100" u="sng" dirty="0" smtClean="0"/>
              <a:t> </a:t>
            </a:r>
            <a:r>
              <a:rPr lang="en-US" sz="1100" dirty="0"/>
              <a:t>(c) Wikipedia, 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2167680" y="5976254"/>
            <a:ext cx="1697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XX = female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410634" y="5947541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XY = male</a:t>
            </a:r>
          </a:p>
        </p:txBody>
      </p:sp>
    </p:spTree>
    <p:extLst>
      <p:ext uri="{BB962C8B-B14F-4D97-AF65-F5344CB8AC3E}">
        <p14:creationId xmlns:p14="http://schemas.microsoft.com/office/powerpoint/2010/main" val="365003752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8650" y="112152"/>
            <a:ext cx="7886700" cy="1325563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Sex Linkage and Human Traits and Disease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75689" y="1405591"/>
            <a:ext cx="8192621" cy="4934138"/>
          </a:xfrm>
        </p:spPr>
        <p:txBody>
          <a:bodyPr>
            <a:no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X-linked human diseases</a:t>
            </a:r>
            <a:r>
              <a:rPr lang="en-US" altLang="en-US" sz="2600" dirty="0">
                <a:ea typeface="ＭＳ Ｐゴシック" panose="020B0600070205080204" pitchFamily="34" charset="-128"/>
              </a:rPr>
              <a:t>: </a:t>
            </a:r>
            <a:r>
              <a:rPr lang="en-US" sz="2600" dirty="0"/>
              <a:t>color blindness, hemophilia, and muscular dystrophy</a:t>
            </a:r>
          </a:p>
          <a:p>
            <a:pPr lvl="1"/>
            <a:r>
              <a:rPr lang="en-US" sz="2500" dirty="0"/>
              <a:t>Because human males need to inherit only one recessive </a:t>
            </a:r>
            <a:r>
              <a:rPr lang="en-US" sz="2500" b="1" dirty="0"/>
              <a:t>mutant X </a:t>
            </a:r>
            <a:r>
              <a:rPr lang="en-US" sz="2500" dirty="0"/>
              <a:t>allele to be affected, X-linked disorders are disproportionately observed in males. </a:t>
            </a:r>
          </a:p>
          <a:p>
            <a:pPr lvl="1"/>
            <a:r>
              <a:rPr lang="en-US" sz="2500" dirty="0" smtClean="0"/>
              <a:t>Females </a:t>
            </a:r>
            <a:r>
              <a:rPr lang="en-US" sz="2500" dirty="0"/>
              <a:t>must inherit recessive X-linked alleles from </a:t>
            </a:r>
            <a:r>
              <a:rPr lang="en-US" sz="2500" b="1" i="1" dirty="0"/>
              <a:t>both</a:t>
            </a:r>
            <a:r>
              <a:rPr lang="en-US" sz="2500" dirty="0"/>
              <a:t> of their parents in order to express the trait </a:t>
            </a:r>
          </a:p>
          <a:p>
            <a:endParaRPr lang="en-US" sz="2800" b="1" dirty="0"/>
          </a:p>
          <a:p>
            <a:pPr lvl="1"/>
            <a:r>
              <a:rPr lang="en-US" sz="2300" b="1" dirty="0"/>
              <a:t>Therefore, recessive X-linked traits appear more frequently in males than females</a:t>
            </a:r>
            <a:endParaRPr lang="en-US" altLang="en-US" sz="2300" b="1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1087B3-FF8B-4EBB-B08B-0B9DDD2CC67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610090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779938"/>
            <a:ext cx="8086725" cy="565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9916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377671"/>
            <a:ext cx="8587220" cy="615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264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13_01_0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" y="1481232"/>
            <a:ext cx="3886200" cy="429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460566" y="1856407"/>
            <a:ext cx="4054784" cy="2482748"/>
          </a:xfrm>
        </p:spPr>
        <p:txBody>
          <a:bodyPr>
            <a:no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son</a:t>
            </a:r>
            <a:r>
              <a:rPr lang="en-US" sz="2000" dirty="0"/>
              <a:t> of a woman who is a carrier of a recessive X-linked disorder will have  a </a:t>
            </a:r>
            <a:r>
              <a:rPr lang="en-US" sz="2000" b="1" dirty="0"/>
              <a:t>50% chance </a:t>
            </a:r>
            <a:r>
              <a:rPr lang="en-US" sz="2000" dirty="0"/>
              <a:t>of being </a:t>
            </a:r>
            <a:r>
              <a:rPr lang="en-US" sz="2000" b="1" i="1" dirty="0"/>
              <a:t>affected</a:t>
            </a:r>
            <a:r>
              <a:rPr lang="en-US" sz="2000" dirty="0"/>
              <a:t>.   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b="1" dirty="0"/>
              <a:t>daughter</a:t>
            </a:r>
            <a:r>
              <a:rPr lang="en-US" sz="2000" dirty="0"/>
              <a:t> will not be affected, but she will have a </a:t>
            </a:r>
            <a:r>
              <a:rPr lang="en-US" sz="2000" b="1" dirty="0"/>
              <a:t>50% chance </a:t>
            </a:r>
            <a:r>
              <a:rPr lang="en-US" sz="2000" dirty="0"/>
              <a:t>of being a </a:t>
            </a:r>
            <a:r>
              <a:rPr lang="en-US" sz="2000" b="1" dirty="0">
                <a:solidFill>
                  <a:schemeClr val="accent1"/>
                </a:solidFill>
              </a:rPr>
              <a:t>carrier</a:t>
            </a:r>
            <a:r>
              <a:rPr lang="en-US" sz="2000" dirty="0"/>
              <a:t> like her mother.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121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ea typeface="ＭＳ Ｐゴシック" panose="020B0600070205080204" pitchFamily="34" charset="-128"/>
              </a:rPr>
              <a:t>Sex Linkage and Human Traits and Disease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8" y="6554353"/>
            <a:ext cx="89079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 smtClean="0">
                <a:hlinkClick r:id="rId3"/>
              </a:rPr>
              <a:t>Inheritance</a:t>
            </a:r>
            <a:r>
              <a:rPr lang="en-US" sz="800" u="sng" dirty="0">
                <a:hlinkClick r:id="rId3"/>
              </a:rPr>
              <a:t> </a:t>
            </a:r>
            <a:r>
              <a:rPr lang="en-US" sz="800" dirty="0"/>
              <a:t>(c) Wikipedia,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4015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Remember that homologous chromosomes are chromosomes that have the same genes (one chromosome came from mom, one came from dad)</a:t>
            </a:r>
          </a:p>
          <a:p>
            <a:pPr lvl="2"/>
            <a:r>
              <a:rPr lang="en-US" sz="2000" dirty="0" smtClean="0"/>
              <a:t>There be different alleles (versions) of those genes</a:t>
            </a:r>
          </a:p>
          <a:p>
            <a:pPr lvl="4"/>
            <a:r>
              <a:rPr lang="en-US" sz="2000" dirty="0" smtClean="0"/>
              <a:t>Eye color for humans, there is Brown (B) and blue (b)</a:t>
            </a:r>
          </a:p>
          <a:p>
            <a:pPr lvl="2"/>
            <a:r>
              <a:rPr lang="en-US" sz="2000" dirty="0" smtClean="0"/>
              <a:t>An individual that has the same 2 alleles are (BB or bb) is homozygous</a:t>
            </a:r>
          </a:p>
          <a:p>
            <a:pPr lvl="2"/>
            <a:r>
              <a:rPr lang="en-US" sz="2000" dirty="0" smtClean="0"/>
              <a:t>An individual that has 2 different alleles (Bb) is heterozygous</a:t>
            </a:r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One allele can be dominant over the other</a:t>
            </a:r>
          </a:p>
          <a:p>
            <a:pPr lvl="4"/>
            <a:r>
              <a:rPr lang="en-US" sz="2000" dirty="0" smtClean="0"/>
              <a:t>The dominant is a capital letter (B), the recessive is a lower case letter (b)</a:t>
            </a:r>
          </a:p>
        </p:txBody>
      </p:sp>
    </p:spTree>
    <p:extLst>
      <p:ext uri="{BB962C8B-B14F-4D97-AF65-F5344CB8AC3E}">
        <p14:creationId xmlns:p14="http://schemas.microsoft.com/office/powerpoint/2010/main" val="18321933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44784" y="1255133"/>
            <a:ext cx="8054431" cy="4634678"/>
          </a:xfrm>
        </p:spPr>
        <p:txBody>
          <a:bodyPr>
            <a:noAutofit/>
          </a:bodyPr>
          <a:lstStyle/>
          <a:p>
            <a:r>
              <a:rPr lang="en-US" sz="2400" dirty="0"/>
              <a:t>Occasionally, a </a:t>
            </a:r>
            <a:r>
              <a:rPr lang="en-US" sz="2400" b="1" dirty="0">
                <a:solidFill>
                  <a:srgbClr val="0070C0"/>
                </a:solidFill>
              </a:rPr>
              <a:t>nonfunctional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allele</a:t>
            </a:r>
            <a:r>
              <a:rPr lang="en-US" sz="2400" dirty="0"/>
              <a:t> for an </a:t>
            </a:r>
            <a:r>
              <a:rPr lang="en-US" sz="2400" b="1" dirty="0"/>
              <a:t>essential gene </a:t>
            </a:r>
            <a:r>
              <a:rPr lang="en-US" sz="2400" dirty="0"/>
              <a:t>can arise by </a:t>
            </a:r>
            <a:r>
              <a:rPr lang="en-US" sz="2400" b="1" dirty="0"/>
              <a:t>mutation</a:t>
            </a:r>
            <a:r>
              <a:rPr lang="en-US" sz="2400" dirty="0"/>
              <a:t> and be transmitted in a population as long as individuals with this allele also have a </a:t>
            </a:r>
            <a:r>
              <a:rPr lang="en-US" sz="2400" b="1" dirty="0">
                <a:solidFill>
                  <a:srgbClr val="0070C0"/>
                </a:solidFill>
              </a:rPr>
              <a:t>wild-type</a:t>
            </a:r>
            <a:r>
              <a:rPr lang="en-US" sz="2400" dirty="0"/>
              <a:t>, functional copy</a:t>
            </a:r>
          </a:p>
          <a:p>
            <a:r>
              <a:rPr lang="en-US" sz="2400" dirty="0"/>
              <a:t>Depending on what life stage requires this essential gene, individuals with the </a:t>
            </a:r>
            <a:r>
              <a:rPr lang="en-US" sz="2400" b="1" dirty="0">
                <a:solidFill>
                  <a:srgbClr val="0070C0"/>
                </a:solidFill>
              </a:rPr>
              <a:t>nonfunctional allele </a:t>
            </a:r>
            <a:r>
              <a:rPr lang="en-US" sz="2400" dirty="0" smtClean="0"/>
              <a:t>might:</a:t>
            </a:r>
            <a:endParaRPr lang="en-US" sz="2400" dirty="0"/>
          </a:p>
          <a:p>
            <a:pPr marL="685800" lvl="1" indent="-342900">
              <a:buFont typeface="+mj-lt"/>
              <a:buAutoNum type="arabicPeriod"/>
            </a:pPr>
            <a:r>
              <a:rPr lang="en-US" sz="2400" dirty="0" smtClean="0"/>
              <a:t>Fail to develop </a:t>
            </a:r>
            <a:r>
              <a:rPr lang="en-US" sz="2400" dirty="0"/>
              <a:t>past fertilization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400" dirty="0" smtClean="0"/>
              <a:t>Die in utero</a:t>
            </a:r>
            <a:endParaRPr lang="en-US" sz="2400" dirty="0"/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die later in life, </a:t>
            </a:r>
            <a:r>
              <a:rPr lang="en-US" sz="2400" dirty="0" smtClean="0"/>
              <a:t>but younger than average lifespan</a:t>
            </a:r>
            <a:endParaRPr lang="en-US" sz="2400" dirty="0"/>
          </a:p>
          <a:p>
            <a:r>
              <a:rPr lang="en-US" sz="2400" b="1" dirty="0">
                <a:solidFill>
                  <a:schemeClr val="accent5"/>
                </a:solidFill>
              </a:rPr>
              <a:t>Recessive Lethal: </a:t>
            </a:r>
            <a:r>
              <a:rPr lang="en-US" sz="2400" dirty="0"/>
              <a:t>inheritance pattern in which an allele is only lethal in the homozygous form and in which the heterozygote may be normal or have some altered non-lethal phenotype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1121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Lethality</a:t>
            </a:r>
          </a:p>
        </p:txBody>
      </p:sp>
    </p:spTree>
    <p:extLst>
      <p:ext uri="{BB962C8B-B14F-4D97-AF65-F5344CB8AC3E}">
        <p14:creationId xmlns:p14="http://schemas.microsoft.com/office/powerpoint/2010/main" val="21375710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69972" y="1437715"/>
            <a:ext cx="8599216" cy="4634678"/>
          </a:xfrm>
        </p:spPr>
        <p:txBody>
          <a:bodyPr>
            <a:noAutofit/>
          </a:bodyPr>
          <a:lstStyle/>
          <a:p>
            <a:r>
              <a:rPr lang="en-US" sz="3200" dirty="0"/>
              <a:t>A single copy of the wild-type allele is not always sufficient for normal functioning or even survival</a:t>
            </a:r>
          </a:p>
          <a:p>
            <a:r>
              <a:rPr lang="en-US" sz="3200" b="1" dirty="0">
                <a:solidFill>
                  <a:schemeClr val="accent5"/>
                </a:solidFill>
              </a:rPr>
              <a:t>Dominant Lethal: </a:t>
            </a:r>
            <a:r>
              <a:rPr lang="en-US" sz="3200" dirty="0"/>
              <a:t>an allele is lethal both in the homozygote and the heterozygote</a:t>
            </a:r>
          </a:p>
          <a:p>
            <a:pPr lvl="1"/>
            <a:r>
              <a:rPr lang="en-US" sz="2800" dirty="0"/>
              <a:t>this allele can only be transmitted if the lethality phenotype occurs </a:t>
            </a:r>
            <a:r>
              <a:rPr lang="en-US" sz="2800" b="1" i="1" dirty="0"/>
              <a:t>after</a:t>
            </a:r>
            <a:r>
              <a:rPr lang="en-US" sz="2800" dirty="0"/>
              <a:t> reproductive age.</a:t>
            </a:r>
          </a:p>
          <a:p>
            <a:pPr lvl="1"/>
            <a:r>
              <a:rPr lang="en-US" sz="2800" dirty="0"/>
              <a:t>Dominant lethal alleles are very rare because, the allele only lasts one generation and is not transmitted</a:t>
            </a:r>
          </a:p>
          <a:p>
            <a:pPr lvl="1"/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1121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Lethality</a:t>
            </a:r>
          </a:p>
        </p:txBody>
      </p:sp>
    </p:spTree>
    <p:extLst>
      <p:ext uri="{BB962C8B-B14F-4D97-AF65-F5344CB8AC3E}">
        <p14:creationId xmlns:p14="http://schemas.microsoft.com/office/powerpoint/2010/main" val="21259976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12_02_1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3" y="814665"/>
            <a:ext cx="3114627" cy="400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190487" y="584491"/>
            <a:ext cx="4701380" cy="3409285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0070C0"/>
                </a:solidFill>
              </a:rPr>
              <a:t>dominant lethal </a:t>
            </a:r>
            <a:r>
              <a:rPr lang="en-US" sz="2400" dirty="0"/>
              <a:t>example in humans is </a:t>
            </a:r>
            <a:r>
              <a:rPr lang="en-US" sz="2400" b="1" dirty="0">
                <a:solidFill>
                  <a:srgbClr val="0070C0"/>
                </a:solidFill>
              </a:rPr>
              <a:t>Huntington’s disease</a:t>
            </a:r>
            <a:r>
              <a:rPr lang="en-US" sz="2400" dirty="0"/>
              <a:t>, in which the nervous system gradually wastes away</a:t>
            </a:r>
          </a:p>
          <a:p>
            <a:r>
              <a:rPr lang="en-US" sz="2400" dirty="0"/>
              <a:t>People </a:t>
            </a:r>
            <a:r>
              <a:rPr lang="en-US" sz="2400" b="1" i="1" dirty="0"/>
              <a:t>heterozygous</a:t>
            </a:r>
            <a:r>
              <a:rPr lang="en-US" sz="2400" dirty="0"/>
              <a:t> for the dominant Huntington allele (</a:t>
            </a:r>
            <a:r>
              <a:rPr lang="en-US" sz="2400" dirty="0" err="1"/>
              <a:t>Hh</a:t>
            </a:r>
            <a:r>
              <a:rPr lang="en-US" sz="2400" dirty="0"/>
              <a:t>) will inevitably develop the fatal disease. </a:t>
            </a:r>
          </a:p>
          <a:p>
            <a:r>
              <a:rPr lang="en-US" sz="2400" dirty="0"/>
              <a:t>Onset of Huntington’s disease may not occur until age 40, well past reproductive maturity</a:t>
            </a:r>
          </a:p>
          <a:p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7137" y="78972"/>
            <a:ext cx="7886700" cy="62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Lethality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6453821"/>
            <a:ext cx="77553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(credit:   Dr. Steven </a:t>
            </a:r>
            <a:r>
              <a:rPr lang="en-US" sz="1050" dirty="0" err="1"/>
              <a:t>Finkbeiner</a:t>
            </a:r>
            <a:r>
              <a:rPr lang="en-US" sz="1050" dirty="0"/>
              <a:t>, Gladstone Institute of Neurological Disease, The Taube-</a:t>
            </a:r>
            <a:r>
              <a:rPr lang="en-US" sz="1050" dirty="0" err="1"/>
              <a:t>Koret</a:t>
            </a:r>
            <a:r>
              <a:rPr lang="en-US" sz="1050" dirty="0"/>
              <a:t> Center for Huntington's Disease Research, and the University of California San Francisco/Wikimedia)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37" y="4660698"/>
            <a:ext cx="49030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b="1" dirty="0"/>
              <a:t>Figure 12.14: </a:t>
            </a:r>
            <a:r>
              <a:rPr lang="en-US" sz="2000" dirty="0"/>
              <a:t>The neuron in the center of this micrograph (yellow) has </a:t>
            </a:r>
            <a:r>
              <a:rPr lang="en-US" sz="2000" b="1" i="1" dirty="0"/>
              <a:t>nuclear inclusions</a:t>
            </a:r>
            <a:r>
              <a:rPr lang="en-US" sz="2000" dirty="0"/>
              <a:t> characteristic of Huntington’s disease (orange area in the center of the neuron).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4020671" y="390497"/>
            <a:ext cx="5002305" cy="427020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302908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622028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60" y="495923"/>
            <a:ext cx="7527780" cy="597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92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882"/>
            <a:ext cx="8382000" cy="659649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Mendel’</a:t>
            </a:r>
            <a:r>
              <a:rPr lang="en-US" altLang="ja-JP" b="1" dirty="0">
                <a:ea typeface="ＭＳ Ｐゴシック" panose="020B0600070205080204" pitchFamily="34" charset="-128"/>
              </a:rPr>
              <a:t>s experimental method</a:t>
            </a:r>
            <a:endParaRPr lang="en-US" altLang="en-US" b="1" dirty="0">
              <a:solidFill>
                <a:srgbClr val="0033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u="sng" dirty="0">
                <a:ea typeface="ＭＳ Ｐゴシック" pitchFamily="34" charset="-128"/>
              </a:rPr>
              <a:t>Some Terminology</a:t>
            </a:r>
            <a:r>
              <a:rPr lang="en-US" altLang="en-US" sz="2800" u="sng" dirty="0">
                <a:ea typeface="ＭＳ Ｐゴシック" pitchFamily="34" charset="-128"/>
              </a:rPr>
              <a:t>:</a:t>
            </a:r>
            <a:endParaRPr lang="en-US" altLang="en-US" sz="2800" dirty="0">
              <a:ea typeface="ＭＳ Ｐゴシック" pitchFamily="34" charset="-128"/>
            </a:endParaRP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Phenotype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The observable traits expressed by an organism (white or purple flowers)</a:t>
            </a: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Genotype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underlying genetic makeup, consisting of both physically visible and non-expressed alleles</a:t>
            </a: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Homozygous:</a:t>
            </a:r>
            <a:r>
              <a:rPr lang="en-US" altLang="en-US" sz="2800" dirty="0">
                <a:ea typeface="ＭＳ Ｐゴシック" pitchFamily="34" charset="-128"/>
              </a:rPr>
              <a:t> </a:t>
            </a:r>
            <a:r>
              <a:rPr lang="en-US" sz="2800" dirty="0"/>
              <a:t>at a given gene, or locus, have two identical alleles for that gene on their homologous chromosomes.</a:t>
            </a:r>
            <a:endParaRPr lang="en-US" altLang="en-US" sz="2800" dirty="0">
              <a:ea typeface="ＭＳ Ｐゴシック" pitchFamily="34" charset="-128"/>
            </a:endParaRP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Heterozygous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at a given gene, or locus, have two </a:t>
            </a:r>
            <a:r>
              <a:rPr lang="en-US" sz="2800" b="1" i="1" dirty="0"/>
              <a:t>different</a:t>
            </a:r>
            <a:r>
              <a:rPr lang="en-US" sz="2800" dirty="0"/>
              <a:t> alleles for that gene on their homologous chromosomes.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505C7E-0A6D-4192-9D7C-6949E379E5F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21898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09550"/>
            <a:ext cx="88582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2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0" y="413117"/>
            <a:ext cx="8663420" cy="622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05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2660</Words>
  <Application>Microsoft Office PowerPoint</Application>
  <PresentationFormat>On-screen Show (4:3)</PresentationFormat>
  <Paragraphs>357</Paragraphs>
  <Slides>63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ＭＳ Ｐゴシック</vt:lpstr>
      <vt:lpstr>Arial</vt:lpstr>
      <vt:lpstr>Calibri</vt:lpstr>
      <vt:lpstr>Calibri Light</vt:lpstr>
      <vt:lpstr>Comic Sans MS</vt:lpstr>
      <vt:lpstr>LiberationSerif</vt:lpstr>
      <vt:lpstr>LiberationSerif,Bold</vt:lpstr>
      <vt:lpstr>LiberationSerif,Italic</vt:lpstr>
      <vt:lpstr>Times New Roman</vt:lpstr>
      <vt:lpstr>TimesNewRomanPS Bold</vt:lpstr>
      <vt:lpstr>Office Theme</vt:lpstr>
      <vt:lpstr>Chapter 12: Mendel’s Experiments and Heredity</vt:lpstr>
      <vt:lpstr>PowerPoint Presentation</vt:lpstr>
      <vt:lpstr>PowerPoint Presentation</vt:lpstr>
      <vt:lpstr>Gregor Mendel</vt:lpstr>
      <vt:lpstr>Mendel’s experimental method</vt:lpstr>
      <vt:lpstr>PowerPoint Presentation</vt:lpstr>
      <vt:lpstr>Mendel’s experimental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Mendel’s experimental method</vt:lpstr>
      <vt:lpstr>PowerPoint Presentation</vt:lpstr>
      <vt:lpstr>Mendel’s experimental method</vt:lpstr>
      <vt:lpstr>Monohybrid crosses</vt:lpstr>
      <vt:lpstr>PowerPoint Presentation</vt:lpstr>
      <vt:lpstr>PowerPoint Presentation</vt:lpstr>
      <vt:lpstr>PowerPoint Presentation</vt:lpstr>
      <vt:lpstr>F1 Generation</vt:lpstr>
      <vt:lpstr>F2 Generation</vt:lpstr>
      <vt:lpstr>F2 Ratios: Phenotype and Genotype</vt:lpstr>
      <vt:lpstr>Punnett Square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Pedigrees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type on Inheritance is this?  What are the genotypes?</vt:lpstr>
      <vt:lpstr>PowerPoint Presentation</vt:lpstr>
      <vt:lpstr>Question</vt:lpstr>
      <vt:lpstr>Question</vt:lpstr>
      <vt:lpstr>Dihybrid Crosses</vt:lpstr>
      <vt:lpstr>PowerPoint Presentation</vt:lpstr>
      <vt:lpstr>PowerPoint Presentation</vt:lpstr>
      <vt:lpstr>PowerPoint Presentation</vt:lpstr>
      <vt:lpstr>Independent Assortment</vt:lpstr>
      <vt:lpstr>PowerPoint Presentation</vt:lpstr>
      <vt:lpstr>PowerPoint Presentation</vt:lpstr>
      <vt:lpstr>PowerPoint Presentation</vt:lpstr>
      <vt:lpstr>Alternatives to Dominance and Recessiveness </vt:lpstr>
      <vt:lpstr>Figure 12.7</vt:lpstr>
      <vt:lpstr>PowerPoint Presentation</vt:lpstr>
      <vt:lpstr>Examples</vt:lpstr>
      <vt:lpstr>PowerPoint Presentation</vt:lpstr>
      <vt:lpstr>PowerPoint Presentation</vt:lpstr>
      <vt:lpstr>PowerPoint Presentation</vt:lpstr>
      <vt:lpstr>Sex Chromosomes</vt:lpstr>
      <vt:lpstr>Sex Linkage and Human Traits and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Jennifer Capers</cp:lastModifiedBy>
  <cp:revision>142</cp:revision>
  <dcterms:created xsi:type="dcterms:W3CDTF">2012-06-04T02:13:36Z</dcterms:created>
  <dcterms:modified xsi:type="dcterms:W3CDTF">2018-03-20T16:52:46Z</dcterms:modified>
</cp:coreProperties>
</file>