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5"/>
  </p:handoutMasterIdLst>
  <p:sldIdLst>
    <p:sldId id="355" r:id="rId2"/>
    <p:sldId id="340" r:id="rId3"/>
    <p:sldId id="342" r:id="rId4"/>
    <p:sldId id="356" r:id="rId5"/>
    <p:sldId id="343" r:id="rId6"/>
    <p:sldId id="344" r:id="rId7"/>
    <p:sldId id="352" r:id="rId8"/>
    <p:sldId id="358" r:id="rId9"/>
    <p:sldId id="347" r:id="rId10"/>
    <p:sldId id="351" r:id="rId11"/>
    <p:sldId id="359" r:id="rId12"/>
    <p:sldId id="330" r:id="rId13"/>
    <p:sldId id="357" r:id="rId14"/>
    <p:sldId id="338" r:id="rId15"/>
    <p:sldId id="339" r:id="rId16"/>
    <p:sldId id="319" r:id="rId17"/>
    <p:sldId id="361" r:id="rId18"/>
    <p:sldId id="362" r:id="rId19"/>
    <p:sldId id="360" r:id="rId20"/>
    <p:sldId id="363" r:id="rId21"/>
    <p:sldId id="364" r:id="rId22"/>
    <p:sldId id="365" r:id="rId23"/>
    <p:sldId id="36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12" autoAdjust="0"/>
    <p:restoredTop sz="93499" autoAdjust="0"/>
  </p:normalViewPr>
  <p:slideViewPr>
    <p:cSldViewPr snapToGrid="0" snapToObjects="1">
      <p:cViewPr varScale="1">
        <p:scale>
          <a:sx n="73" d="100"/>
          <a:sy n="73" d="100"/>
        </p:scale>
        <p:origin x="1212" y="66"/>
      </p:cViewPr>
      <p:guideLst>
        <p:guide orient="horz" pos="2160"/>
        <p:guide pos="2880"/>
      </p:guideLst>
    </p:cSldViewPr>
  </p:slideViewPr>
  <p:outlineViewPr>
    <p:cViewPr>
      <p:scale>
        <a:sx n="33" d="100"/>
        <a:sy n="33" d="100"/>
      </p:scale>
      <p:origin x="0" y="44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7"/>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February 1,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200" y="1107619"/>
            <a:ext cx="4031619" cy="4607689"/>
          </a:xfrm>
        </p:spPr>
        <p:txBody>
          <a:bodyPr/>
          <a:lstStyle/>
          <a:p>
            <a:endParaRPr lang="en-US" dirty="0"/>
          </a:p>
        </p:txBody>
      </p:sp>
      <p:sp>
        <p:nvSpPr>
          <p:cNvPr id="11" name="Text Placeholder 10"/>
          <p:cNvSpPr>
            <a:spLocks noGrp="1"/>
          </p:cNvSpPr>
          <p:nvPr>
            <p:ph type="body" sz="quarter" idx="14"/>
          </p:nvPr>
        </p:nvSpPr>
        <p:spPr>
          <a:xfrm>
            <a:off x="4606926"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February 1,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7"/>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201" y="1122387"/>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1"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February 1,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7"/>
            <a:ext cx="8062912" cy="659535"/>
          </a:xfrm>
        </p:spPr>
        <p:txBody>
          <a:bodyPr/>
          <a:lstStyle/>
          <a:p>
            <a:r>
              <a:rPr lang="en-US" dirty="0" smtClean="0"/>
              <a:t>Click to edit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February 1,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smtClean="0"/>
              <a:t>College Physics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 Chapter Title</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7" y="2517425"/>
            <a:ext cx="2010683"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173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13426227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1"/>
            <a:ext cx="76200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February 1, 2018</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6"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 id="2147483921" r:id="rId5"/>
    <p:sldLayoutId id="2147483922" r:id="rId6"/>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Sperm-egg.jpg" TargetMode="External"/><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hyperlink" Target="https://creativecommons.org/publicdomain/mark/1.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hyperlink" Target="http://cnx.org/contents/185cbf87-c72e-48f5-b51e-f14f21b5eabd@10.6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ki/File:Gray5.svg" TargetMode="External"/><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hyperlink" Target="https://creativecommons.org/publicdomain/mark/1.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ki/File:Mitotic_nondisjunction.png" TargetMode="External"/><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hyperlink" Target="https://creativecommons.org/publicdomain/mark/1.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ommons.wikimedia.org/wiki/File:Nondisjunction_Diagrams.svg" TargetMode="External"/><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hyperlink" Target="https://creativecommons.org/publicdomain/mark/1.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dirty="0" smtClean="0">
                <a:solidFill>
                  <a:schemeClr val="tx1"/>
                </a:solidFill>
                <a:effectLst>
                  <a:outerShdw blurRad="38100" dist="38100" dir="2700000" algn="tl">
                    <a:srgbClr val="000000">
                      <a:alpha val="43137"/>
                    </a:srgbClr>
                  </a:outerShdw>
                </a:effectLst>
                <a:latin typeface="Comic Sans MS" panose="030F0702030302020204" pitchFamily="66" charset="0"/>
              </a:rPr>
              <a:t>Chapter 11</a:t>
            </a:r>
            <a:br>
              <a:rPr lang="en-US" dirty="0" smtClean="0">
                <a:solidFill>
                  <a:schemeClr val="tx1"/>
                </a:solidFill>
                <a:effectLst>
                  <a:outerShdw blurRad="38100" dist="38100" dir="2700000" algn="tl">
                    <a:srgbClr val="000000">
                      <a:alpha val="43137"/>
                    </a:srgbClr>
                  </a:outerShdw>
                </a:effectLst>
                <a:latin typeface="Comic Sans MS" panose="030F0702030302020204" pitchFamily="66" charset="0"/>
              </a:rPr>
            </a:br>
            <a:r>
              <a:rPr lang="en-US" dirty="0" smtClean="0">
                <a:solidFill>
                  <a:schemeClr val="tx1"/>
                </a:solidFill>
                <a:effectLst>
                  <a:outerShdw blurRad="38100" dist="38100" dir="2700000" algn="tl">
                    <a:srgbClr val="000000">
                      <a:alpha val="43137"/>
                    </a:srgbClr>
                  </a:outerShdw>
                </a:effectLst>
                <a:latin typeface="Comic Sans MS" panose="030F0702030302020204" pitchFamily="66" charset="0"/>
              </a:rPr>
              <a:t>meiosis </a:t>
            </a:r>
            <a:endParaRPr lang="en-US" dirty="0">
              <a:solidFill>
                <a:schemeClr val="tx1"/>
              </a:solidFill>
              <a:effectLst>
                <a:outerShdw blurRad="38100" dist="38100" dir="2700000" algn="tl">
                  <a:srgbClr val="000000">
                    <a:alpha val="43137"/>
                  </a:srgbClr>
                </a:outerShdw>
              </a:effectLst>
              <a:latin typeface="Comic Sans MS" panose="030F0702030302020204" pitchFamily="66" charset="0"/>
            </a:endParaRPr>
          </a:p>
        </p:txBody>
      </p:sp>
      <p:sp>
        <p:nvSpPr>
          <p:cNvPr id="3" name="Subtitle 2"/>
          <p:cNvSpPr>
            <a:spLocks noGrp="1"/>
          </p:cNvSpPr>
          <p:nvPr>
            <p:ph type="subTitle" idx="1"/>
          </p:nvPr>
        </p:nvSpPr>
        <p:spPr>
          <a:xfrm>
            <a:off x="1143000" y="3602038"/>
            <a:ext cx="7315200" cy="1655762"/>
          </a:xfrm>
        </p:spPr>
        <p:txBody>
          <a:bodyPr/>
          <a:lstStyle/>
          <a:p>
            <a:pPr algn="r"/>
            <a:r>
              <a:rPr lang="en-US" dirty="0" smtClean="0">
                <a:effectLst>
                  <a:outerShdw blurRad="38100" dist="38100" dir="2700000" algn="tl">
                    <a:srgbClr val="000000">
                      <a:alpha val="43137"/>
                    </a:srgbClr>
                  </a:outerShdw>
                </a:effectLst>
                <a:latin typeface="Comic Sans MS" panose="030F0702030302020204" pitchFamily="66" charset="0"/>
              </a:rPr>
              <a:t>General Biology I</a:t>
            </a:r>
          </a:p>
          <a:p>
            <a:pPr algn="r"/>
            <a:r>
              <a:rPr lang="en-US" dirty="0" smtClean="0">
                <a:effectLst>
                  <a:outerShdw blurRad="38100" dist="38100" dir="2700000" algn="tl">
                    <a:srgbClr val="000000">
                      <a:alpha val="43137"/>
                    </a:srgbClr>
                  </a:outerShdw>
                </a:effectLst>
                <a:latin typeface="Comic Sans MS" panose="030F0702030302020204" pitchFamily="66" charset="0"/>
              </a:rPr>
              <a:t>BSC </a:t>
            </a:r>
            <a:r>
              <a:rPr lang="en-US" dirty="0" smtClean="0">
                <a:effectLst>
                  <a:outerShdw blurRad="38100" dist="38100" dir="2700000" algn="tl">
                    <a:srgbClr val="000000">
                      <a:alpha val="43137"/>
                    </a:srgbClr>
                  </a:outerShdw>
                </a:effectLst>
                <a:latin typeface="Comic Sans MS" panose="030F0702030302020204" pitchFamily="66" charset="0"/>
              </a:rPr>
              <a:t>2010</a:t>
            </a:r>
          </a:p>
          <a:p>
            <a:pPr algn="r"/>
            <a:r>
              <a:rPr lang="en-US" dirty="0" smtClean="0">
                <a:effectLst>
                  <a:outerShdw blurRad="38100" dist="38100" dir="2700000" algn="tl">
                    <a:srgbClr val="000000">
                      <a:alpha val="43137"/>
                    </a:srgbClr>
                  </a:outerShdw>
                </a:effectLst>
                <a:latin typeface="Comic Sans MS" panose="030F0702030302020204" pitchFamily="66" charset="0"/>
              </a:rPr>
              <a:t>Dr. Capers</a:t>
            </a:r>
            <a:endParaRPr lang="en-US" dirty="0">
              <a:effectLst>
                <a:outerShdw blurRad="38100" dist="38100" dir="2700000" algn="tl">
                  <a:srgbClr val="000000">
                    <a:alpha val="43137"/>
                  </a:srgbClr>
                </a:outerShdw>
              </a:effectLst>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686501"/>
            <a:ext cx="2539682" cy="203174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45430" y="6009372"/>
            <a:ext cx="2404826" cy="215444"/>
          </a:xfrm>
          <a:prstGeom prst="rect">
            <a:avLst/>
          </a:prstGeom>
          <a:noFill/>
        </p:spPr>
        <p:txBody>
          <a:bodyPr wrap="none" rtlCol="0">
            <a:spAutoFit/>
          </a:bodyPr>
          <a:lstStyle/>
          <a:p>
            <a:r>
              <a:rPr lang="en-US" sz="800" dirty="0" smtClean="0">
                <a:latin typeface="Comic Sans MS" panose="030F0702030302020204" pitchFamily="66" charset="0"/>
              </a:rPr>
              <a:t>Caption: </a:t>
            </a:r>
            <a:r>
              <a:rPr lang="en-US" sz="800" dirty="0" smtClean="0">
                <a:latin typeface="Comic Sans MS" panose="030F0702030302020204" pitchFamily="66" charset="0"/>
                <a:hlinkClick r:id="rId3"/>
              </a:rPr>
              <a:t>Sperm-egg</a:t>
            </a:r>
            <a:r>
              <a:rPr lang="en-US" sz="800" dirty="0" smtClean="0">
                <a:latin typeface="Comic Sans MS" panose="030F0702030302020204" pitchFamily="66" charset="0"/>
              </a:rPr>
              <a:t> (c) unknown,</a:t>
            </a:r>
            <a:r>
              <a:rPr lang="en-US" sz="800" dirty="0">
                <a:latin typeface="Comic Sans MS" panose="030F0702030302020204" pitchFamily="66" charset="0"/>
              </a:rPr>
              <a:t> </a:t>
            </a:r>
            <a:r>
              <a:rPr lang="en-US" sz="800" u="sng" dirty="0">
                <a:latin typeface="Comic Sans MS" panose="030F0702030302020204" pitchFamily="66" charset="0"/>
                <a:hlinkClick r:id="rId4"/>
              </a:rPr>
              <a:t>Public domain</a:t>
            </a:r>
            <a:endParaRPr lang="en-US" sz="800" dirty="0">
              <a:latin typeface="Comic Sans MS" panose="030F0702030302020204" pitchFamily="66"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558" y="3198464"/>
            <a:ext cx="4012442" cy="2719430"/>
          </a:xfrm>
          <a:prstGeom prst="rect">
            <a:avLst/>
          </a:prstGeom>
          <a:ln>
            <a:noFill/>
          </a:ln>
          <a:effectLst>
            <a:outerShdw blurRad="292100" dist="139700" dir="2700000" algn="tl" rotWithShape="0">
              <a:srgbClr val="333333">
                <a:alpha val="65000"/>
              </a:srgbClr>
            </a:outerShdw>
          </a:effectLst>
        </p:spPr>
      </p:pic>
      <p:sp>
        <p:nvSpPr>
          <p:cNvPr id="9" name="Footer Placeholder 5"/>
          <p:cNvSpPr>
            <a:spLocks noGrp="1"/>
          </p:cNvSpPr>
          <p:nvPr/>
        </p:nvSpPr>
        <p:spPr>
          <a:xfrm>
            <a:off x="1108667" y="6310081"/>
            <a:ext cx="714220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err="1" smtClean="0">
                <a:latin typeface="Comic Sans MS" panose="030F0702030302020204" pitchFamily="66" charset="0"/>
              </a:rPr>
              <a:t>OpenStax</a:t>
            </a:r>
            <a:r>
              <a:rPr lang="en-US" sz="1600" dirty="0" smtClean="0">
                <a:latin typeface="Comic Sans MS" panose="030F0702030302020204" pitchFamily="66" charset="0"/>
              </a:rPr>
              <a:t> Biology - https://openstax.org/details/books/biology, </a:t>
            </a:r>
          </a:p>
          <a:p>
            <a:r>
              <a:rPr lang="en-US" sz="1600" dirty="0" smtClean="0">
                <a:latin typeface="Comic Sans MS" panose="030F0702030302020204" pitchFamily="66" charset="0"/>
              </a:rPr>
              <a:t>PowerPoint made by Dr. Capers - www.jcapers-irsc.weebly.com </a:t>
            </a:r>
            <a:endParaRPr lang="en-US" sz="1600" dirty="0">
              <a:latin typeface="Comic Sans MS" panose="030F0702030302020204" pitchFamily="66" charset="0"/>
            </a:endParaRPr>
          </a:p>
        </p:txBody>
      </p:sp>
    </p:spTree>
    <p:extLst>
      <p:ext uri="{BB962C8B-B14F-4D97-AF65-F5344CB8AC3E}">
        <p14:creationId xmlns:p14="http://schemas.microsoft.com/office/powerpoint/2010/main" val="2878201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normAutofit lnSpcReduction="10000"/>
          </a:bodyPr>
          <a:lstStyle/>
          <a:p>
            <a:r>
              <a:rPr lang="en-US" sz="1600" dirty="0">
                <a:solidFill>
                  <a:schemeClr val="tx1"/>
                </a:solidFill>
              </a:rPr>
              <a:t>Early in prophase I, homologous chromosomes come together to form a </a:t>
            </a:r>
            <a:r>
              <a:rPr lang="en-US" sz="1600" dirty="0" smtClean="0">
                <a:solidFill>
                  <a:schemeClr val="tx1"/>
                </a:solidFill>
              </a:rPr>
              <a:t>synapse. The </a:t>
            </a:r>
            <a:r>
              <a:rPr lang="en-US" sz="1600" dirty="0">
                <a:solidFill>
                  <a:schemeClr val="tx1"/>
                </a:solidFill>
              </a:rPr>
              <a:t>chromosomes are bound tightly together and in perfect alignment by a protein lattice called </a:t>
            </a:r>
            <a:r>
              <a:rPr lang="en-US" sz="1600" dirty="0" smtClean="0">
                <a:solidFill>
                  <a:schemeClr val="tx1"/>
                </a:solidFill>
              </a:rPr>
              <a:t>a </a:t>
            </a:r>
            <a:r>
              <a:rPr lang="en-US" sz="1600" dirty="0" err="1" smtClean="0">
                <a:solidFill>
                  <a:schemeClr val="tx1"/>
                </a:solidFill>
              </a:rPr>
              <a:t>synaptonemal</a:t>
            </a:r>
            <a:r>
              <a:rPr lang="en-US" sz="1600" dirty="0" smtClean="0">
                <a:solidFill>
                  <a:schemeClr val="tx1"/>
                </a:solidFill>
              </a:rPr>
              <a:t> </a:t>
            </a:r>
            <a:r>
              <a:rPr lang="en-US" sz="1600" dirty="0">
                <a:solidFill>
                  <a:schemeClr val="tx1"/>
                </a:solidFill>
              </a:rPr>
              <a:t>complex and by </a:t>
            </a:r>
            <a:r>
              <a:rPr lang="en-US" sz="1600" dirty="0" err="1">
                <a:solidFill>
                  <a:schemeClr val="tx1"/>
                </a:solidFill>
              </a:rPr>
              <a:t>cohesin</a:t>
            </a:r>
            <a:r>
              <a:rPr lang="en-US" sz="1600" dirty="0">
                <a:solidFill>
                  <a:schemeClr val="tx1"/>
                </a:solidFill>
              </a:rPr>
              <a:t> proteins at the centromere</a:t>
            </a:r>
            <a:r>
              <a:rPr lang="en-US" sz="1600" dirty="0" smtClean="0">
                <a:solidFill>
                  <a:schemeClr val="tx1"/>
                </a:solidFill>
              </a:rPr>
              <a:t>.</a:t>
            </a:r>
          </a:p>
          <a:p>
            <a:r>
              <a:rPr lang="en-US" sz="1600" dirty="0" smtClean="0">
                <a:solidFill>
                  <a:schemeClr val="tx1"/>
                </a:solidFill>
              </a:rPr>
              <a:t>During this time, crossing over can occur.</a:t>
            </a:r>
            <a:endParaRPr lang="en-US" sz="1600" dirty="0">
              <a:solidFill>
                <a:schemeClr val="tx1"/>
              </a:solidFill>
            </a:endParaRPr>
          </a:p>
        </p:txBody>
      </p:sp>
      <p:pic>
        <p:nvPicPr>
          <p:cNvPr id="9" name="Picture Placeholder 8" descr="Figure_11_01_01.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869" r="-37869"/>
          <a:stretch>
            <a:fillRect/>
          </a:stretch>
        </p:blipFill>
        <p:spPr>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068948" y="6596390"/>
            <a:ext cx="4406976"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3687098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t="24448"/>
          <a:stretch/>
        </p:blipFill>
        <p:spPr>
          <a:xfrm>
            <a:off x="318161" y="101222"/>
            <a:ext cx="7898077" cy="4091006"/>
          </a:xfrm>
          <a:prstGeom prst="rect">
            <a:avLst/>
          </a:prstGeom>
          <a:ln>
            <a:noFill/>
          </a:ln>
          <a:effectLst>
            <a:outerShdw blurRad="292100" dist="139700" dir="2700000" algn="tl" rotWithShape="0">
              <a:srgbClr val="333333">
                <a:alpha val="65000"/>
              </a:srgbClr>
            </a:outerShdw>
          </a:effectLst>
        </p:spPr>
      </p:pic>
      <p:pic>
        <p:nvPicPr>
          <p:cNvPr id="16" name="Picture Placeholder 2" descr="Figure_11_01_02.jpg"/>
          <p:cNvPicPr>
            <a:picLocks noChangeAspect="1"/>
          </p:cNvPicPr>
          <p:nvPr/>
        </p:nvPicPr>
        <p:blipFill>
          <a:blip r:embed="rId3" cstate="email">
            <a:extLst>
              <a:ext uri="{28A0092B-C50C-407E-A947-70E740481C1C}">
                <a14:useLocalDpi xmlns:a14="http://schemas.microsoft.com/office/drawing/2010/main" val="0"/>
              </a:ext>
            </a:extLst>
          </a:blip>
          <a:srcRect l="-11303" r="-11303"/>
          <a:stretch>
            <a:fillRect/>
          </a:stretch>
        </p:blipFill>
        <p:spPr>
          <a:xfrm>
            <a:off x="900752" y="2853762"/>
            <a:ext cx="3312550" cy="3785874"/>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4453592" y="6596390"/>
            <a:ext cx="4406976" cy="215444"/>
          </a:xfrm>
          <a:prstGeom prst="rect">
            <a:avLst/>
          </a:prstGeom>
          <a:noFill/>
        </p:spPr>
        <p:txBody>
          <a:bodyPr wrap="none" rtlCol="0">
            <a:spAutoFit/>
          </a:bodyPr>
          <a:lstStyle/>
          <a:p>
            <a:r>
              <a:rPr lang="en-US" sz="800" dirty="0"/>
              <a:t>Download for free at </a:t>
            </a:r>
            <a:r>
              <a:rPr lang="en-US" sz="800" u="sng" dirty="0">
                <a:hlinkClick r:id="rId4"/>
              </a:rPr>
              <a:t>http://cnx.org/contents/185cbf87-c72e-48f5-b51e-f14f21b5eabd@10.61</a:t>
            </a:r>
            <a:endParaRPr lang="en-US" sz="800" dirty="0"/>
          </a:p>
        </p:txBody>
      </p:sp>
    </p:spTree>
    <p:extLst>
      <p:ext uri="{BB962C8B-B14F-4D97-AF65-F5344CB8AC3E}">
        <p14:creationId xmlns:p14="http://schemas.microsoft.com/office/powerpoint/2010/main" val="747507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457200" y="5144232"/>
            <a:ext cx="8062912" cy="1166382"/>
          </a:xfrm>
        </p:spPr>
        <p:txBody>
          <a:bodyPr>
            <a:normAutofit fontScale="92500" lnSpcReduction="10000"/>
          </a:bodyPr>
          <a:lstStyle/>
          <a:p>
            <a:r>
              <a:rPr lang="en-US" sz="1400" dirty="0">
                <a:latin typeface="Comic Sans MS" panose="030F0702030302020204" pitchFamily="66" charset="0"/>
              </a:rPr>
              <a:t>Random, independent assortment during metaphase I can be demonstrated </a:t>
            </a:r>
            <a:r>
              <a:rPr lang="en-US" sz="1400" dirty="0" smtClean="0">
                <a:latin typeface="Comic Sans MS" panose="030F0702030302020204" pitchFamily="66" charset="0"/>
              </a:rPr>
              <a:t>by considering </a:t>
            </a:r>
            <a:r>
              <a:rPr lang="en-US" sz="1400" dirty="0">
                <a:latin typeface="Comic Sans MS" panose="030F0702030302020204" pitchFamily="66" charset="0"/>
              </a:rPr>
              <a:t>a cell with a set of two chromosomes (</a:t>
            </a:r>
            <a:r>
              <a:rPr lang="en-US" sz="1400" i="1" dirty="0">
                <a:latin typeface="Comic Sans MS" panose="030F0702030302020204" pitchFamily="66" charset="0"/>
              </a:rPr>
              <a:t>n </a:t>
            </a:r>
            <a:r>
              <a:rPr lang="en-US" sz="1400" dirty="0">
                <a:latin typeface="Comic Sans MS" panose="030F0702030302020204" pitchFamily="66" charset="0"/>
              </a:rPr>
              <a:t>= 2). In this case, there are two </a:t>
            </a:r>
            <a:r>
              <a:rPr lang="en-US" sz="1400" dirty="0" smtClean="0">
                <a:latin typeface="Comic Sans MS" panose="030F0702030302020204" pitchFamily="66" charset="0"/>
              </a:rPr>
              <a:t>possible arrangements </a:t>
            </a:r>
            <a:r>
              <a:rPr lang="en-US" sz="1400" dirty="0">
                <a:latin typeface="Comic Sans MS" panose="030F0702030302020204" pitchFamily="66" charset="0"/>
              </a:rPr>
              <a:t>at the equatorial plane in metaphase I. The total possible number of different </a:t>
            </a:r>
            <a:r>
              <a:rPr lang="en-US" sz="1400" dirty="0" smtClean="0">
                <a:latin typeface="Comic Sans MS" panose="030F0702030302020204" pitchFamily="66" charset="0"/>
              </a:rPr>
              <a:t>gametes is </a:t>
            </a:r>
            <a:r>
              <a:rPr lang="en-US" sz="1400" dirty="0">
                <a:latin typeface="Comic Sans MS" panose="030F0702030302020204" pitchFamily="66" charset="0"/>
              </a:rPr>
              <a:t>2</a:t>
            </a:r>
            <a:r>
              <a:rPr lang="en-US" sz="1400" i="1" dirty="0">
                <a:latin typeface="Comic Sans MS" panose="030F0702030302020204" pitchFamily="66" charset="0"/>
              </a:rPr>
              <a:t>n</a:t>
            </a:r>
            <a:r>
              <a:rPr lang="en-US" sz="1400" dirty="0">
                <a:latin typeface="Comic Sans MS" panose="030F0702030302020204" pitchFamily="66" charset="0"/>
              </a:rPr>
              <a:t>, where </a:t>
            </a:r>
            <a:r>
              <a:rPr lang="en-US" sz="1400" i="1" dirty="0">
                <a:latin typeface="Comic Sans MS" panose="030F0702030302020204" pitchFamily="66" charset="0"/>
              </a:rPr>
              <a:t>n </a:t>
            </a:r>
            <a:r>
              <a:rPr lang="en-US" sz="1400" dirty="0">
                <a:latin typeface="Comic Sans MS" panose="030F0702030302020204" pitchFamily="66" charset="0"/>
              </a:rPr>
              <a:t>equals the number of chromosomes in a set. In this example, there are four </a:t>
            </a:r>
            <a:r>
              <a:rPr lang="en-US" sz="1400" dirty="0" smtClean="0">
                <a:latin typeface="Comic Sans MS" panose="030F0702030302020204" pitchFamily="66" charset="0"/>
              </a:rPr>
              <a:t>possible genetic </a:t>
            </a:r>
            <a:r>
              <a:rPr lang="en-US" sz="1400" dirty="0">
                <a:latin typeface="Comic Sans MS" panose="030F0702030302020204" pitchFamily="66" charset="0"/>
              </a:rPr>
              <a:t>combinations for the gametes. With </a:t>
            </a:r>
            <a:r>
              <a:rPr lang="en-US" sz="1400" i="1" dirty="0">
                <a:latin typeface="Comic Sans MS" panose="030F0702030302020204" pitchFamily="66" charset="0"/>
              </a:rPr>
              <a:t>n </a:t>
            </a:r>
            <a:r>
              <a:rPr lang="en-US" sz="1400" dirty="0">
                <a:latin typeface="Comic Sans MS" panose="030F0702030302020204" pitchFamily="66" charset="0"/>
              </a:rPr>
              <a:t>= 23 in human cells, there are over 8 million </a:t>
            </a:r>
            <a:r>
              <a:rPr lang="en-US" sz="1400" dirty="0" smtClean="0">
                <a:latin typeface="Comic Sans MS" panose="030F0702030302020204" pitchFamily="66" charset="0"/>
              </a:rPr>
              <a:t>possible combinations </a:t>
            </a:r>
            <a:r>
              <a:rPr lang="en-US" sz="1400" dirty="0">
                <a:latin typeface="Comic Sans MS" panose="030F0702030302020204" pitchFamily="66" charset="0"/>
              </a:rPr>
              <a:t>of paternal and maternal chromosomes</a:t>
            </a:r>
            <a:endParaRPr lang="en-US" sz="1600" dirty="0">
              <a:latin typeface="Comic Sans MS" panose="030F0702030302020204" pitchFamily="66" charset="0"/>
            </a:endParaRPr>
          </a:p>
        </p:txBody>
      </p:sp>
      <p:pic>
        <p:nvPicPr>
          <p:cNvPr id="1026" name="Picture 2" descr="This illustration shows that, in a cell with a set of two chromosomes, four possible arrangements of chromosomes can give rise to eight different kinds of gamete. These are the eight possible arrangements of chromosomes that can occur during meiosis of two chromosome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88859" y="409385"/>
            <a:ext cx="5238750" cy="4619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3676" y="1915067"/>
            <a:ext cx="2775183" cy="923330"/>
          </a:xfrm>
          <a:prstGeom prst="rect">
            <a:avLst/>
          </a:prstGeom>
          <a:noFill/>
        </p:spPr>
        <p:txBody>
          <a:bodyPr wrap="none" rtlCol="0">
            <a:spAutoFit/>
          </a:bodyPr>
          <a:lstStyle/>
          <a:p>
            <a:r>
              <a:rPr lang="en-US" dirty="0" smtClean="0">
                <a:latin typeface="Comic Sans MS" panose="030F0702030302020204" pitchFamily="66" charset="0"/>
              </a:rPr>
              <a:t>Independent</a:t>
            </a:r>
            <a:r>
              <a:rPr lang="en-US" dirty="0" smtClean="0"/>
              <a:t> Assortment</a:t>
            </a:r>
          </a:p>
          <a:p>
            <a:r>
              <a:rPr lang="en-US" dirty="0" smtClean="0"/>
              <a:t>Metaphase I of</a:t>
            </a:r>
          </a:p>
          <a:p>
            <a:r>
              <a:rPr lang="en-US" dirty="0" smtClean="0"/>
              <a:t>Meiosis I</a:t>
            </a:r>
            <a:endParaRPr lang="en-US" dirty="0"/>
          </a:p>
        </p:txBody>
      </p:sp>
      <p:sp>
        <p:nvSpPr>
          <p:cNvPr id="10" name="TextBox 9"/>
          <p:cNvSpPr txBox="1"/>
          <p:nvPr/>
        </p:nvSpPr>
        <p:spPr>
          <a:xfrm>
            <a:off x="4453592" y="6596390"/>
            <a:ext cx="4406976"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53217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718"/>
            <a:ext cx="5791200" cy="718820"/>
          </a:xfrm>
        </p:spPr>
        <p:txBody>
          <a:bodyPr/>
          <a:lstStyle/>
          <a:p>
            <a:pPr algn="l"/>
            <a:r>
              <a:rPr lang="en-US" altLang="en-US" dirty="0" smtClean="0">
                <a:solidFill>
                  <a:schemeClr val="tx1"/>
                </a:solidFill>
                <a:latin typeface="Comic Sans MS" panose="030F0702030302020204" pitchFamily="66" charset="0"/>
                <a:ea typeface="ＭＳ Ｐゴシック" panose="020B0600070205080204" pitchFamily="34" charset="-128"/>
              </a:rPr>
              <a:t>Meiosis </a:t>
            </a:r>
          </a:p>
        </p:txBody>
      </p:sp>
      <p:sp>
        <p:nvSpPr>
          <p:cNvPr id="7171" name="Content Placeholder 2"/>
          <p:cNvSpPr>
            <a:spLocks noGrp="1"/>
          </p:cNvSpPr>
          <p:nvPr>
            <p:ph idx="1"/>
          </p:nvPr>
        </p:nvSpPr>
        <p:spPr>
          <a:xfrm>
            <a:off x="457200" y="1295400"/>
            <a:ext cx="8229600" cy="4525963"/>
          </a:xfrm>
        </p:spPr>
        <p:txBody>
          <a:bodyPr>
            <a:normAutofit fontScale="92500" lnSpcReduction="20000"/>
          </a:bodyPr>
          <a:lstStyle/>
          <a:p>
            <a:r>
              <a:rPr lang="en-US" altLang="en-US" sz="1800" smtClean="0">
                <a:latin typeface="Comic Sans MS" panose="030F0702030302020204" pitchFamily="66" charset="0"/>
                <a:ea typeface="ＭＳ Ｐゴシック" panose="020B0600070205080204" pitchFamily="34" charset="-128"/>
              </a:rPr>
              <a:t>DNA replicates (chromosome # doubled)</a:t>
            </a:r>
          </a:p>
          <a:p>
            <a:r>
              <a:rPr lang="en-US" altLang="en-US" sz="1800" smtClean="0">
                <a:latin typeface="Comic Sans MS" panose="030F0702030302020204" pitchFamily="66" charset="0"/>
                <a:ea typeface="ＭＳ Ｐゴシック" panose="020B0600070205080204" pitchFamily="34" charset="-128"/>
              </a:rPr>
              <a:t>Meiosis I</a:t>
            </a:r>
          </a:p>
          <a:p>
            <a:pPr lvl="1"/>
            <a:r>
              <a:rPr lang="en-US" altLang="en-US" sz="1800" smtClean="0">
                <a:solidFill>
                  <a:schemeClr val="tx1"/>
                </a:solidFill>
                <a:latin typeface="Comic Sans MS" panose="030F0702030302020204" pitchFamily="66" charset="0"/>
                <a:ea typeface="ＭＳ Ｐゴシック" panose="020B0600070205080204" pitchFamily="34" charset="-128"/>
              </a:rPr>
              <a:t>Stages:</a:t>
            </a:r>
          </a:p>
          <a:p>
            <a:pPr lvl="2"/>
            <a:r>
              <a:rPr lang="en-US" altLang="en-US" sz="1800" smtClean="0">
                <a:solidFill>
                  <a:schemeClr val="tx1"/>
                </a:solidFill>
                <a:latin typeface="Comic Sans MS" panose="030F0702030302020204" pitchFamily="66" charset="0"/>
                <a:ea typeface="ＭＳ Ｐゴシック" panose="020B0600070205080204" pitchFamily="34" charset="-128"/>
              </a:rPr>
              <a:t>Prophase I – synapsis occurs</a:t>
            </a:r>
          </a:p>
          <a:p>
            <a:pPr lvl="2"/>
            <a:r>
              <a:rPr lang="en-US" altLang="en-US" sz="1800" smtClean="0">
                <a:solidFill>
                  <a:schemeClr val="tx1"/>
                </a:solidFill>
                <a:latin typeface="Comic Sans MS" panose="030F0702030302020204" pitchFamily="66" charset="0"/>
                <a:ea typeface="ＭＳ Ｐゴシック" panose="020B0600070205080204" pitchFamily="34" charset="-128"/>
              </a:rPr>
              <a:t>Metaphase I – homologous chromosome pairs line up (4 chromosomes)</a:t>
            </a:r>
          </a:p>
          <a:p>
            <a:pPr lvl="2"/>
            <a:r>
              <a:rPr lang="en-US" altLang="en-US" sz="1800" smtClean="0">
                <a:solidFill>
                  <a:schemeClr val="tx1"/>
                </a:solidFill>
                <a:latin typeface="Comic Sans MS" panose="030F0702030302020204" pitchFamily="66" charset="0"/>
                <a:ea typeface="ＭＳ Ｐゴシック" panose="020B0600070205080204" pitchFamily="34" charset="-128"/>
              </a:rPr>
              <a:t>Anaphase I – homologous chromosomes seperate</a:t>
            </a:r>
          </a:p>
          <a:p>
            <a:pPr lvl="2"/>
            <a:r>
              <a:rPr lang="en-US" altLang="en-US" sz="1800" smtClean="0">
                <a:solidFill>
                  <a:schemeClr val="tx1"/>
                </a:solidFill>
                <a:latin typeface="Comic Sans MS" panose="030F0702030302020204" pitchFamily="66" charset="0"/>
                <a:ea typeface="ＭＳ Ｐゴシック" panose="020B0600070205080204" pitchFamily="34" charset="-128"/>
              </a:rPr>
              <a:t>Telophase I</a:t>
            </a:r>
          </a:p>
          <a:p>
            <a:pPr lvl="3"/>
            <a:r>
              <a:rPr lang="en-US" altLang="en-US" sz="1800" smtClean="0">
                <a:solidFill>
                  <a:schemeClr val="tx1"/>
                </a:solidFill>
                <a:latin typeface="Comic Sans MS" panose="030F0702030302020204" pitchFamily="66" charset="0"/>
                <a:ea typeface="ＭＳ Ｐゴシック" panose="020B0600070205080204" pitchFamily="34" charset="-128"/>
              </a:rPr>
              <a:t>Results in 2 cells, but still diploid number</a:t>
            </a:r>
          </a:p>
          <a:p>
            <a:r>
              <a:rPr lang="en-US" altLang="en-US" sz="1800" smtClean="0">
                <a:latin typeface="Comic Sans MS" panose="030F0702030302020204" pitchFamily="66" charset="0"/>
                <a:ea typeface="ＭＳ Ｐゴシック" panose="020B0600070205080204" pitchFamily="34" charset="-128"/>
              </a:rPr>
              <a:t>Meiosis II</a:t>
            </a:r>
          </a:p>
          <a:p>
            <a:pPr lvl="1"/>
            <a:r>
              <a:rPr lang="en-US" altLang="en-US" sz="1800" smtClean="0">
                <a:solidFill>
                  <a:schemeClr val="tx1"/>
                </a:solidFill>
                <a:latin typeface="Comic Sans MS" panose="030F0702030302020204" pitchFamily="66" charset="0"/>
                <a:ea typeface="ＭＳ Ｐゴシック" panose="020B0600070205080204" pitchFamily="34" charset="-128"/>
              </a:rPr>
              <a:t>Stages</a:t>
            </a:r>
          </a:p>
          <a:p>
            <a:pPr lvl="2"/>
            <a:r>
              <a:rPr lang="en-US" altLang="en-US" sz="1800" smtClean="0">
                <a:solidFill>
                  <a:schemeClr val="tx1"/>
                </a:solidFill>
                <a:latin typeface="Comic Sans MS" panose="030F0702030302020204" pitchFamily="66" charset="0"/>
                <a:ea typeface="ＭＳ Ｐゴシック" panose="020B0600070205080204" pitchFamily="34" charset="-128"/>
              </a:rPr>
              <a:t>Prophase II</a:t>
            </a:r>
          </a:p>
          <a:p>
            <a:pPr lvl="2"/>
            <a:r>
              <a:rPr lang="en-US" altLang="en-US" sz="1800" smtClean="0">
                <a:solidFill>
                  <a:schemeClr val="tx1"/>
                </a:solidFill>
                <a:latin typeface="Comic Sans MS" panose="030F0702030302020204" pitchFamily="66" charset="0"/>
                <a:ea typeface="ＭＳ Ｐゴシック" panose="020B0600070205080204" pitchFamily="34" charset="-128"/>
              </a:rPr>
              <a:t>Metaphase II </a:t>
            </a:r>
          </a:p>
          <a:p>
            <a:pPr lvl="2"/>
            <a:r>
              <a:rPr lang="en-US" altLang="en-US" sz="1800" smtClean="0">
                <a:solidFill>
                  <a:schemeClr val="tx1"/>
                </a:solidFill>
                <a:latin typeface="Comic Sans MS" panose="030F0702030302020204" pitchFamily="66" charset="0"/>
                <a:ea typeface="ＭＳ Ｐゴシック" panose="020B0600070205080204" pitchFamily="34" charset="-128"/>
              </a:rPr>
              <a:t>Anaphase II – sister chromosomes seperate</a:t>
            </a:r>
          </a:p>
          <a:p>
            <a:pPr lvl="2"/>
            <a:r>
              <a:rPr lang="en-US" altLang="en-US" sz="1800" smtClean="0">
                <a:solidFill>
                  <a:schemeClr val="tx1"/>
                </a:solidFill>
                <a:latin typeface="Comic Sans MS" panose="030F0702030302020204" pitchFamily="66" charset="0"/>
                <a:ea typeface="ＭＳ Ｐゴシック" panose="020B0600070205080204" pitchFamily="34" charset="-128"/>
              </a:rPr>
              <a:t>Telophase II</a:t>
            </a:r>
          </a:p>
          <a:p>
            <a:pPr lvl="3"/>
            <a:r>
              <a:rPr lang="en-US" altLang="en-US" sz="1400" smtClean="0">
                <a:solidFill>
                  <a:schemeClr val="tx1"/>
                </a:solidFill>
                <a:latin typeface="Comic Sans MS" panose="030F0702030302020204" pitchFamily="66" charset="0"/>
                <a:ea typeface="ＭＳ Ｐゴシック" panose="020B0600070205080204" pitchFamily="34" charset="-128"/>
              </a:rPr>
              <a:t>Results in 4 cells, haploid number, one of each homologous pair in every cell</a:t>
            </a:r>
          </a:p>
        </p:txBody>
      </p:sp>
      <p:sp>
        <p:nvSpPr>
          <p:cNvPr id="7172"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6B576EF4-4B99-4F55-920E-46F3A9A8D90B}" type="slidenum">
              <a:rPr lang="en-US" altLang="en-US">
                <a:latin typeface="Comic Sans MS" panose="030F0702030302020204" pitchFamily="66" charset="0"/>
              </a:rPr>
              <a:pPr eaLnBrk="1" hangingPunct="1"/>
              <a:t>13</a:t>
            </a:fld>
            <a:endParaRPr lang="en-US" altLang="en-US">
              <a:latin typeface="Comic Sans MS" panose="030F0702030302020204" pitchFamily="66" charset="0"/>
            </a:endParaRPr>
          </a:p>
        </p:txBody>
      </p:sp>
    </p:spTree>
    <p:extLst>
      <p:ext uri="{BB962C8B-B14F-4D97-AF65-F5344CB8AC3E}">
        <p14:creationId xmlns:p14="http://schemas.microsoft.com/office/powerpoint/2010/main" val="4151040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Picture Placeholder 25"/>
          <p:cNvSpPr>
            <a:spLocks noGrp="1"/>
          </p:cNvSpPr>
          <p:nvPr>
            <p:ph type="pic" sz="quarter" idx="13"/>
          </p:nvPr>
        </p:nvSpPr>
        <p:spPr/>
      </p:sp>
      <p:pic>
        <p:nvPicPr>
          <p:cNvPr id="27" name="Picture 26"/>
          <p:cNvPicPr>
            <a:picLocks noChangeAspect="1"/>
          </p:cNvPicPr>
          <p:nvPr/>
        </p:nvPicPr>
        <p:blipFill>
          <a:blip r:embed="rId2"/>
          <a:stretch>
            <a:fillRect/>
          </a:stretch>
        </p:blipFill>
        <p:spPr>
          <a:xfrm>
            <a:off x="238125" y="823912"/>
            <a:ext cx="8667750" cy="52101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775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pic>
        <p:nvPicPr>
          <p:cNvPr id="3074" name="Picture 2" descr="This illustration outlines the stages of meiosis. In interphase, before meiosis begins, the chromosomes are duplicated. Meiosis I then proceeds through several stages. In prophase I, the chromosomes begin to condense and the nuclear envelope fragments. Homologous pairs of chromosomes line up, and chiasmata form between them. Crossing over occurs at the chiasmata. Spindle fibers emerge from the centrosomes. In prometaphase I, homologous chromosomes attach to the spindle microtubules. In metaphase I, homologous chromosomes line up at the metaphase plate. In anaphase I, the spindle microtubules pull the homologous pairs of chromosomes apart. In telophase I and cytokinesis, the sister chromatids arrive at the poles of the cell and begin to decondense. The nuclear envelope begins to form again, and cell division occurs. Meiosis II then proceeds through several stages. In prophase II, the sister chromatids condense and the nuclear envelope fragments. A new spindle begins to form. In prometaphase II, the sister chromatids become attached to the kinetochore. In metaphase II, the sister chromatids line up at the metaphase plate. In anaphase II, the sister chromatids are pulled apart by the shortening spindles. In telophase II and cytokinesis, the nuclear envelope forms again and cell division occurs, resulting in four haploid daughter cell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24334" y="72796"/>
            <a:ext cx="4762500" cy="66770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453592" y="6596390"/>
            <a:ext cx="4406976"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834529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102359" y="104849"/>
            <a:ext cx="8062912" cy="659535"/>
          </a:xfrm>
        </p:spPr>
        <p:txBody>
          <a:bodyPr>
            <a:normAutofit/>
          </a:bodyPr>
          <a:lstStyle/>
          <a:p>
            <a:r>
              <a:rPr lang="en-US" sz="2400" dirty="0" smtClean="0">
                <a:solidFill>
                  <a:schemeClr val="tx1"/>
                </a:solidFill>
                <a:latin typeface="Comic Sans MS" panose="030F0702030302020204" pitchFamily="66" charset="0"/>
              </a:rPr>
              <a:t>Meiosis vs mitosis</a:t>
            </a:r>
            <a:endParaRPr lang="en-US" sz="2400" dirty="0">
              <a:solidFill>
                <a:schemeClr val="tx1"/>
              </a:solidFill>
              <a:latin typeface="Comic Sans MS" panose="030F0702030302020204" pitchFamily="66" charset="0"/>
            </a:endParaRPr>
          </a:p>
        </p:txBody>
      </p:sp>
      <p:pic>
        <p:nvPicPr>
          <p:cNvPr id="4098" name="Picture 2" descr="This illustration compares meiosis and mitosis. In meiosis, there are two rounds of cell division, whereas there is only one round of cell division in mitosis. In both mitosis and meiosis, DNA synthesis occurs during S phase. Synapsis of homologous chromosomes occurs in prophase I of meiosis, but does not occur in mitosis. Crossover of chromosomes occurs in prophase I of meiosis, but does not occur in mitosis. Homologous pairs of chromosomes line up at the metaphase plate during metaphase I of meiosis, but not during mitosis. Sister chromatids line up at the metaphase plate during metaphase II of meiosis and metaphase of mitosis. The result of meiosis is four haploid daughter cells, and the result of mitosis is two diploid daughter cell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52565" y="968992"/>
            <a:ext cx="6153868" cy="56738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53592" y="6596390"/>
            <a:ext cx="4406976"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3932432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6994" t="20019" r="35734" b="17854"/>
          <a:stretch/>
        </p:blipFill>
        <p:spPr>
          <a:xfrm>
            <a:off x="1951631" y="241327"/>
            <a:ext cx="5048214" cy="64655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0396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5105" t="26551" r="35315" b="15185"/>
          <a:stretch/>
        </p:blipFill>
        <p:spPr>
          <a:xfrm>
            <a:off x="1813695" y="218365"/>
            <a:ext cx="5845158" cy="64730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0110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3427" y="1124804"/>
            <a:ext cx="8318310" cy="4373563"/>
          </a:xfrm>
        </p:spPr>
        <p:txBody>
          <a:bodyPr/>
          <a:lstStyle/>
          <a:p>
            <a:r>
              <a:rPr lang="en-US" dirty="0" smtClean="0">
                <a:latin typeface="Comic Sans MS" panose="030F0702030302020204" pitchFamily="66" charset="0"/>
              </a:rPr>
              <a:t>Oogenesis and Spermatogenesis</a:t>
            </a:r>
          </a:p>
          <a:p>
            <a:pPr marL="800100" lvl="1" indent="-342900">
              <a:buClrTx/>
            </a:pPr>
            <a:r>
              <a:rPr lang="en-US" dirty="0" smtClean="0">
                <a:latin typeface="Comic Sans MS" panose="030F0702030302020204" pitchFamily="66" charset="0"/>
              </a:rPr>
              <a:t>Oogenesis – meiosis that leads to egg production</a:t>
            </a:r>
          </a:p>
          <a:p>
            <a:pPr marL="1485900" lvl="2" indent="-342900">
              <a:buClrTx/>
            </a:pPr>
            <a:r>
              <a:rPr lang="en-US" dirty="0" smtClean="0">
                <a:latin typeface="Comic Sans MS" panose="030F0702030302020204" pitchFamily="66" charset="0"/>
              </a:rPr>
              <a:t>Results – 1 usable egg</a:t>
            </a:r>
          </a:p>
          <a:p>
            <a:pPr marL="800100" lvl="1" indent="-342900">
              <a:buClrTx/>
            </a:pPr>
            <a:r>
              <a:rPr lang="en-US" dirty="0" smtClean="0">
                <a:latin typeface="Comic Sans MS" panose="030F0702030302020204" pitchFamily="66" charset="0"/>
              </a:rPr>
              <a:t>Spermatogenesis – meiosis that leads to sperm production</a:t>
            </a:r>
          </a:p>
          <a:p>
            <a:pPr marL="1485900" lvl="2" indent="-342900">
              <a:buClrTx/>
            </a:pPr>
            <a:r>
              <a:rPr lang="en-US" dirty="0" smtClean="0">
                <a:latin typeface="Comic Sans MS" panose="030F0702030302020204" pitchFamily="66" charset="0"/>
              </a:rPr>
              <a:t>Results – 4 usable sperm</a:t>
            </a:r>
            <a:endParaRPr lang="en-US" dirty="0">
              <a:latin typeface="Comic Sans MS" panose="030F0702030302020204" pitchFamily="66" charset="0"/>
            </a:endParaRPr>
          </a:p>
        </p:txBody>
      </p:sp>
    </p:spTree>
    <p:extLst>
      <p:ext uri="{BB962C8B-B14F-4D97-AF65-F5344CB8AC3E}">
        <p14:creationId xmlns:p14="http://schemas.microsoft.com/office/powerpoint/2010/main" val="951506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1002141"/>
            <a:ext cx="8620836" cy="4975578"/>
          </a:xfrm>
          <a:prstGeom prst="rect">
            <a:avLst/>
          </a:prstGeom>
        </p:spPr>
        <p:txBody>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FontTx/>
              <a:buNone/>
            </a:pPr>
            <a:r>
              <a:rPr lang="en-US" altLang="en-US" sz="2400" b="1" dirty="0" smtClean="0">
                <a:latin typeface="Comic Sans MS" panose="030F0702030302020204" pitchFamily="66" charset="0"/>
              </a:rPr>
              <a:t>Mitosis</a:t>
            </a:r>
            <a:r>
              <a:rPr lang="en-US" altLang="en-US" sz="2400" dirty="0" smtClean="0">
                <a:latin typeface="Comic Sans MS" panose="030F0702030302020204" pitchFamily="66" charset="0"/>
              </a:rPr>
              <a:t> create many </a:t>
            </a:r>
            <a:r>
              <a:rPr lang="en-US" altLang="en-US" sz="2400" i="1" dirty="0" smtClean="0">
                <a:latin typeface="Comic Sans MS" panose="030F0702030302020204" pitchFamily="66" charset="0"/>
              </a:rPr>
              <a:t>genetically identical</a:t>
            </a:r>
            <a:r>
              <a:rPr lang="en-US" altLang="en-US" sz="2400" dirty="0" smtClean="0">
                <a:latin typeface="Comic Sans MS" panose="030F0702030302020204" pitchFamily="66" charset="0"/>
              </a:rPr>
              <a:t> cells </a:t>
            </a:r>
          </a:p>
          <a:p>
            <a:pPr marL="454025" lvl="1" indent="0">
              <a:spcBef>
                <a:spcPct val="60000"/>
              </a:spcBef>
            </a:pPr>
            <a:r>
              <a:rPr lang="en-US" altLang="en-US" sz="2400" dirty="0" smtClean="0">
                <a:solidFill>
                  <a:schemeClr val="tx1"/>
                </a:solidFill>
                <a:latin typeface="Comic Sans MS" panose="030F0702030302020204" pitchFamily="66" charset="0"/>
              </a:rPr>
              <a:t> Asexual reproduction of unicellular organisms. </a:t>
            </a:r>
          </a:p>
          <a:p>
            <a:pPr marL="454025" lvl="1" indent="0">
              <a:spcBef>
                <a:spcPct val="60000"/>
              </a:spcBef>
            </a:pPr>
            <a:r>
              <a:rPr lang="en-US" altLang="en-US" sz="2400" dirty="0" smtClean="0">
                <a:solidFill>
                  <a:schemeClr val="tx1"/>
                </a:solidFill>
                <a:latin typeface="Comic Sans MS" panose="030F0702030302020204" pitchFamily="66" charset="0"/>
              </a:rPr>
              <a:t>Growth, development, repair and  regeneration in multicellular organisms.</a:t>
            </a:r>
          </a:p>
          <a:p>
            <a:pPr>
              <a:buFontTx/>
              <a:buNone/>
            </a:pPr>
            <a:endParaRPr lang="en-US" altLang="en-US" sz="2400" b="1" dirty="0" smtClean="0">
              <a:latin typeface="Comic Sans MS" panose="030F0702030302020204" pitchFamily="66" charset="0"/>
            </a:endParaRPr>
          </a:p>
          <a:p>
            <a:pPr>
              <a:buFontTx/>
              <a:buNone/>
            </a:pPr>
            <a:r>
              <a:rPr lang="en-US" altLang="en-US" sz="2400" b="1" dirty="0" smtClean="0">
                <a:latin typeface="Comic Sans MS" panose="030F0702030302020204" pitchFamily="66" charset="0"/>
              </a:rPr>
              <a:t>Meiosis</a:t>
            </a:r>
            <a:r>
              <a:rPr lang="en-US" altLang="en-US" sz="2400" dirty="0" smtClean="0">
                <a:latin typeface="Comic Sans MS" panose="030F0702030302020204" pitchFamily="66" charset="0"/>
              </a:rPr>
              <a:t> produces gametes for sexual reproduction resulting in offspring that are </a:t>
            </a:r>
            <a:r>
              <a:rPr lang="en-US" altLang="en-US" sz="2400" i="1" dirty="0" smtClean="0">
                <a:latin typeface="Comic Sans MS" panose="030F0702030302020204" pitchFamily="66" charset="0"/>
              </a:rPr>
              <a:t>genetically </a:t>
            </a:r>
            <a:r>
              <a:rPr lang="en-US" altLang="en-US" sz="2400" b="1" i="1" dirty="0" smtClean="0">
                <a:latin typeface="Comic Sans MS" panose="030F0702030302020204" pitchFamily="66" charset="0"/>
              </a:rPr>
              <a:t>different</a:t>
            </a:r>
            <a:r>
              <a:rPr lang="en-US" altLang="en-US" sz="2400" dirty="0" smtClean="0">
                <a:latin typeface="Comic Sans MS" panose="030F0702030302020204" pitchFamily="66" charset="0"/>
              </a:rPr>
              <a:t> from parents and each other.</a:t>
            </a:r>
          </a:p>
          <a:p>
            <a:endParaRPr lang="en-US" altLang="en-US" sz="2400" dirty="0" smtClean="0">
              <a:latin typeface="Comic Sans MS" panose="030F0702030302020204" pitchFamily="66" charset="0"/>
            </a:endParaRPr>
          </a:p>
        </p:txBody>
      </p:sp>
      <p:sp>
        <p:nvSpPr>
          <p:cNvPr id="5" name="Title 4"/>
          <p:cNvSpPr>
            <a:spLocks noGrp="1"/>
          </p:cNvSpPr>
          <p:nvPr>
            <p:ph type="title"/>
          </p:nvPr>
        </p:nvSpPr>
        <p:spPr>
          <a:xfrm>
            <a:off x="304800" y="236028"/>
            <a:ext cx="8062912" cy="659535"/>
          </a:xfrm>
        </p:spPr>
        <p:txBody>
          <a:bodyPr/>
          <a:lstStyle/>
          <a:p>
            <a:r>
              <a:rPr lang="en-US" dirty="0" smtClean="0">
                <a:solidFill>
                  <a:schemeClr val="tx1"/>
                </a:solidFill>
                <a:latin typeface="Comic Sans MS" panose="030F0702030302020204" pitchFamily="66" charset="0"/>
              </a:rPr>
              <a:t>introduction</a:t>
            </a:r>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781891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043"/>
            <a:ext cx="3050275" cy="541679"/>
          </a:xfrm>
        </p:spPr>
        <p:txBody>
          <a:bodyPr>
            <a:noAutofit/>
          </a:bodyPr>
          <a:lstStyle/>
          <a:p>
            <a:r>
              <a:rPr lang="en-US" sz="3600" dirty="0" smtClean="0">
                <a:solidFill>
                  <a:schemeClr val="tx1"/>
                </a:solidFill>
                <a:latin typeface="Comic Sans MS" panose="030F0702030302020204" pitchFamily="66" charset="0"/>
              </a:rPr>
              <a:t>Oogenesis</a:t>
            </a:r>
            <a:endParaRPr lang="en-US" sz="3600" dirty="0">
              <a:solidFill>
                <a:schemeClr val="tx1"/>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1654" y="549692"/>
            <a:ext cx="4975934" cy="580848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54842" y="5381598"/>
            <a:ext cx="2590774" cy="646331"/>
          </a:xfrm>
          <a:prstGeom prst="rect">
            <a:avLst/>
          </a:prstGeom>
          <a:noFill/>
        </p:spPr>
        <p:txBody>
          <a:bodyPr wrap="none" rtlCol="0">
            <a:spAutoFit/>
          </a:bodyPr>
          <a:lstStyle/>
          <a:p>
            <a:r>
              <a:rPr lang="en-US" dirty="0" smtClean="0">
                <a:latin typeface="Comic Sans MS" panose="030F0702030302020204" pitchFamily="66" charset="0"/>
              </a:rPr>
              <a:t>4 cells, but only 1 egg</a:t>
            </a:r>
          </a:p>
          <a:p>
            <a:r>
              <a:rPr lang="en-US" dirty="0">
                <a:latin typeface="Comic Sans MS" panose="030F0702030302020204" pitchFamily="66" charset="0"/>
              </a:rPr>
              <a:t>t</a:t>
            </a:r>
            <a:r>
              <a:rPr lang="en-US" dirty="0" smtClean="0">
                <a:latin typeface="Comic Sans MS" panose="030F0702030302020204" pitchFamily="66" charset="0"/>
              </a:rPr>
              <a:t>hat can be fertilized </a:t>
            </a:r>
            <a:endParaRPr lang="en-US" dirty="0">
              <a:latin typeface="Comic Sans MS" panose="030F0702030302020204" pitchFamily="66" charset="0"/>
            </a:endParaRPr>
          </a:p>
        </p:txBody>
      </p:sp>
      <p:sp>
        <p:nvSpPr>
          <p:cNvPr id="6" name="TextBox 5"/>
          <p:cNvSpPr txBox="1"/>
          <p:nvPr/>
        </p:nvSpPr>
        <p:spPr>
          <a:xfrm>
            <a:off x="889567" y="6413266"/>
            <a:ext cx="2417650" cy="215444"/>
          </a:xfrm>
          <a:prstGeom prst="rect">
            <a:avLst/>
          </a:prstGeom>
          <a:noFill/>
        </p:spPr>
        <p:txBody>
          <a:bodyPr wrap="none" rtlCol="0">
            <a:spAutoFit/>
          </a:bodyPr>
          <a:lstStyle/>
          <a:p>
            <a:r>
              <a:rPr lang="en-US" sz="800" dirty="0" smtClean="0">
                <a:latin typeface="Comic Sans MS" panose="030F0702030302020204" pitchFamily="66" charset="0"/>
              </a:rPr>
              <a:t>Caption: </a:t>
            </a:r>
            <a:r>
              <a:rPr lang="en-US" sz="800" dirty="0" smtClean="0">
                <a:latin typeface="Comic Sans MS" panose="030F0702030302020204" pitchFamily="66" charset="0"/>
                <a:hlinkClick r:id="rId3"/>
              </a:rPr>
              <a:t>Gray5</a:t>
            </a:r>
            <a:r>
              <a:rPr lang="en-US" sz="800" dirty="0" smtClean="0">
                <a:latin typeface="Comic Sans MS" panose="030F0702030302020204" pitchFamily="66" charset="0"/>
              </a:rPr>
              <a:t> (c) Henry Carter,</a:t>
            </a:r>
            <a:r>
              <a:rPr lang="en-US" sz="800" dirty="0">
                <a:latin typeface="Comic Sans MS" panose="030F0702030302020204" pitchFamily="66" charset="0"/>
              </a:rPr>
              <a:t> </a:t>
            </a:r>
            <a:r>
              <a:rPr lang="en-US" sz="800" u="sng" dirty="0">
                <a:latin typeface="Comic Sans MS" panose="030F0702030302020204" pitchFamily="66" charset="0"/>
                <a:hlinkClick r:id="rId4"/>
              </a:rPr>
              <a:t>Public domain</a:t>
            </a:r>
            <a:endParaRPr lang="en-US" sz="800" dirty="0">
              <a:latin typeface="Comic Sans MS" panose="030F0702030302020204" pitchFamily="66" charset="0"/>
            </a:endParaRPr>
          </a:p>
        </p:txBody>
      </p:sp>
    </p:spTree>
    <p:extLst>
      <p:ext uri="{BB962C8B-B14F-4D97-AF65-F5344CB8AC3E}">
        <p14:creationId xmlns:p14="http://schemas.microsoft.com/office/powerpoint/2010/main" val="1705039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Comic Sans MS" panose="030F0702030302020204" pitchFamily="66" charset="0"/>
              </a:rPr>
              <a:t>Spermatogenesis</a:t>
            </a:r>
            <a:endParaRPr lang="en-US" dirty="0">
              <a:solidFill>
                <a:schemeClr val="tx1"/>
              </a:solidFill>
              <a:latin typeface="Comic Sans MS" panose="030F0702030302020204" pitchFamily="66"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69540"/>
          <a:stretch/>
        </p:blipFill>
        <p:spPr>
          <a:xfrm>
            <a:off x="5293898" y="412389"/>
            <a:ext cx="2621803" cy="621874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54842" y="5381598"/>
            <a:ext cx="4087979" cy="369332"/>
          </a:xfrm>
          <a:prstGeom prst="rect">
            <a:avLst/>
          </a:prstGeom>
          <a:noFill/>
        </p:spPr>
        <p:txBody>
          <a:bodyPr wrap="none" rtlCol="0">
            <a:spAutoFit/>
          </a:bodyPr>
          <a:lstStyle/>
          <a:p>
            <a:r>
              <a:rPr lang="en-US" dirty="0" smtClean="0">
                <a:latin typeface="Comic Sans MS" panose="030F0702030302020204" pitchFamily="66" charset="0"/>
              </a:rPr>
              <a:t>4 sperm cells that can fertilize eggs</a:t>
            </a:r>
            <a:endParaRPr lang="en-US" dirty="0">
              <a:latin typeface="Comic Sans MS" panose="030F0702030302020204" pitchFamily="66" charset="0"/>
            </a:endParaRPr>
          </a:p>
        </p:txBody>
      </p:sp>
      <p:sp>
        <p:nvSpPr>
          <p:cNvPr id="7" name="TextBox 6"/>
          <p:cNvSpPr txBox="1"/>
          <p:nvPr/>
        </p:nvSpPr>
        <p:spPr>
          <a:xfrm>
            <a:off x="4453592" y="6596390"/>
            <a:ext cx="4406976"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2339718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3456"/>
            <a:ext cx="5791200" cy="650861"/>
          </a:xfrm>
        </p:spPr>
        <p:txBody>
          <a:bodyPr>
            <a:normAutofit/>
          </a:bodyPr>
          <a:lstStyle/>
          <a:p>
            <a:r>
              <a:rPr lang="en-US" sz="2800" dirty="0" smtClean="0">
                <a:solidFill>
                  <a:schemeClr val="tx1"/>
                </a:solidFill>
                <a:latin typeface="Comic Sans MS" panose="030F0702030302020204" pitchFamily="66" charset="0"/>
              </a:rPr>
              <a:t>nondisjunction</a:t>
            </a:r>
            <a:endParaRPr lang="en-US" sz="2800" dirty="0">
              <a:solidFill>
                <a:schemeClr val="tx1"/>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9337" y="2486464"/>
            <a:ext cx="7620000" cy="312419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89567" y="6413266"/>
            <a:ext cx="2917786" cy="215444"/>
          </a:xfrm>
          <a:prstGeom prst="rect">
            <a:avLst/>
          </a:prstGeom>
          <a:noFill/>
        </p:spPr>
        <p:txBody>
          <a:bodyPr wrap="none" rtlCol="0">
            <a:spAutoFit/>
          </a:bodyPr>
          <a:lstStyle/>
          <a:p>
            <a:r>
              <a:rPr lang="en-US" sz="800" dirty="0" smtClean="0">
                <a:latin typeface="Comic Sans MS" panose="030F0702030302020204" pitchFamily="66" charset="0"/>
              </a:rPr>
              <a:t>Caption: </a:t>
            </a:r>
            <a:r>
              <a:rPr lang="en-US" sz="800" dirty="0" smtClean="0">
                <a:latin typeface="Comic Sans MS" panose="030F0702030302020204" pitchFamily="66" charset="0"/>
                <a:hlinkClick r:id="rId3"/>
              </a:rPr>
              <a:t>Mitotic Disjunction </a:t>
            </a:r>
            <a:r>
              <a:rPr lang="en-US" sz="800" dirty="0" smtClean="0">
                <a:latin typeface="Comic Sans MS" panose="030F0702030302020204" pitchFamily="66" charset="0"/>
              </a:rPr>
              <a:t>(c) </a:t>
            </a:r>
            <a:r>
              <a:rPr lang="en-US" sz="800" dirty="0" err="1" smtClean="0">
                <a:latin typeface="Comic Sans MS" panose="030F0702030302020204" pitchFamily="66" charset="0"/>
              </a:rPr>
              <a:t>Wpeissner</a:t>
            </a:r>
            <a:r>
              <a:rPr lang="en-US" sz="800" dirty="0" smtClean="0">
                <a:latin typeface="Comic Sans MS" panose="030F0702030302020204" pitchFamily="66" charset="0"/>
              </a:rPr>
              <a:t>,</a:t>
            </a:r>
            <a:r>
              <a:rPr lang="en-US" sz="800" dirty="0">
                <a:latin typeface="Comic Sans MS" panose="030F0702030302020204" pitchFamily="66" charset="0"/>
              </a:rPr>
              <a:t> </a:t>
            </a:r>
            <a:r>
              <a:rPr lang="en-US" sz="800" u="sng" dirty="0">
                <a:latin typeface="Comic Sans MS" panose="030F0702030302020204" pitchFamily="66" charset="0"/>
                <a:hlinkClick r:id="rId4"/>
              </a:rPr>
              <a:t>Public domain</a:t>
            </a:r>
            <a:endParaRPr lang="en-US" sz="800" dirty="0">
              <a:latin typeface="Comic Sans MS" panose="030F0702030302020204" pitchFamily="66" charset="0"/>
            </a:endParaRPr>
          </a:p>
        </p:txBody>
      </p:sp>
    </p:spTree>
    <p:extLst>
      <p:ext uri="{BB962C8B-B14F-4D97-AF65-F5344CB8AC3E}">
        <p14:creationId xmlns:p14="http://schemas.microsoft.com/office/powerpoint/2010/main" val="56417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7922"/>
            <a:ext cx="5791200" cy="746396"/>
          </a:xfrm>
        </p:spPr>
        <p:txBody>
          <a:bodyPr/>
          <a:lstStyle/>
          <a:p>
            <a:r>
              <a:rPr lang="en-US" dirty="0" smtClean="0">
                <a:solidFill>
                  <a:schemeClr val="tx1"/>
                </a:solidFill>
                <a:latin typeface="Comic Sans MS" panose="030F0702030302020204" pitchFamily="66" charset="0"/>
              </a:rPr>
              <a:t>nondisjunction</a:t>
            </a:r>
            <a:endParaRPr lang="en-US" dirty="0">
              <a:solidFill>
                <a:schemeClr val="tx1"/>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306472"/>
            <a:ext cx="8853466" cy="330275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89567" y="6413266"/>
            <a:ext cx="3220753" cy="215444"/>
          </a:xfrm>
          <a:prstGeom prst="rect">
            <a:avLst/>
          </a:prstGeom>
          <a:noFill/>
        </p:spPr>
        <p:txBody>
          <a:bodyPr wrap="none" rtlCol="0">
            <a:spAutoFit/>
          </a:bodyPr>
          <a:lstStyle/>
          <a:p>
            <a:r>
              <a:rPr lang="en-US" sz="800" dirty="0" smtClean="0">
                <a:latin typeface="Comic Sans MS" panose="030F0702030302020204" pitchFamily="66" charset="0"/>
              </a:rPr>
              <a:t>Caption: </a:t>
            </a:r>
            <a:r>
              <a:rPr lang="en-US" sz="800" dirty="0" smtClean="0">
                <a:latin typeface="Comic Sans MS" panose="030F0702030302020204" pitchFamily="66" charset="0"/>
                <a:hlinkClick r:id="rId3"/>
              </a:rPr>
              <a:t>Nondisjunction Diagrams</a:t>
            </a:r>
            <a:r>
              <a:rPr lang="en-US" sz="800" dirty="0" smtClean="0">
                <a:latin typeface="Comic Sans MS" panose="030F0702030302020204" pitchFamily="66" charset="0"/>
              </a:rPr>
              <a:t> (c) Tweety207,</a:t>
            </a:r>
            <a:r>
              <a:rPr lang="en-US" sz="800" dirty="0">
                <a:latin typeface="Comic Sans MS" panose="030F0702030302020204" pitchFamily="66" charset="0"/>
              </a:rPr>
              <a:t> </a:t>
            </a:r>
            <a:r>
              <a:rPr lang="en-US" sz="800" u="sng" dirty="0">
                <a:latin typeface="Comic Sans MS" panose="030F0702030302020204" pitchFamily="66" charset="0"/>
                <a:hlinkClick r:id="rId4"/>
              </a:rPr>
              <a:t>Public domain</a:t>
            </a:r>
            <a:endParaRPr lang="en-US" sz="800" dirty="0">
              <a:latin typeface="Comic Sans MS" panose="030F0702030302020204" pitchFamily="66" charset="0"/>
            </a:endParaRPr>
          </a:p>
        </p:txBody>
      </p:sp>
    </p:spTree>
    <p:extLst>
      <p:ext uri="{BB962C8B-B14F-4D97-AF65-F5344CB8AC3E}">
        <p14:creationId xmlns:p14="http://schemas.microsoft.com/office/powerpoint/2010/main" val="3750252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txBox="1">
            <a:spLocks noChangeArrowheads="1"/>
          </p:cNvSpPr>
          <p:nvPr/>
        </p:nvSpPr>
        <p:spPr>
          <a:xfrm>
            <a:off x="203199" y="1285981"/>
            <a:ext cx="8667845" cy="4724400"/>
          </a:xfrm>
          <a:prstGeom prst="rect">
            <a:avLst/>
          </a:prstGeom>
        </p:spPr>
        <p:txBody>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nSpc>
                <a:spcPct val="90000"/>
              </a:lnSpc>
              <a:buFontTx/>
              <a:buNone/>
            </a:pPr>
            <a:r>
              <a:rPr lang="en-US" altLang="en-US" sz="2400" b="1" dirty="0" smtClean="0">
                <a:latin typeface="Comic Sans MS" panose="030F0702030302020204" pitchFamily="66" charset="0"/>
              </a:rPr>
              <a:t>Sexual reproduction</a:t>
            </a:r>
            <a:r>
              <a:rPr lang="en-US" altLang="en-US" sz="2400" dirty="0" smtClean="0">
                <a:latin typeface="Comic Sans MS" panose="030F0702030302020204" pitchFamily="66" charset="0"/>
              </a:rPr>
              <a:t> contributes to genetic variation </a:t>
            </a:r>
          </a:p>
          <a:p>
            <a:pPr lvl="1">
              <a:lnSpc>
                <a:spcPct val="90000"/>
              </a:lnSpc>
              <a:spcBef>
                <a:spcPct val="60000"/>
              </a:spcBef>
            </a:pPr>
            <a:r>
              <a:rPr lang="en-US" altLang="en-US" sz="2400" dirty="0" smtClean="0">
                <a:solidFill>
                  <a:schemeClr val="tx1"/>
                </a:solidFill>
                <a:latin typeface="Comic Sans MS" panose="030F0702030302020204" pitchFamily="66" charset="0"/>
              </a:rPr>
              <a:t>Gametes from each parent contain one set of chromosomes</a:t>
            </a:r>
          </a:p>
          <a:p>
            <a:pPr lvl="1">
              <a:lnSpc>
                <a:spcPct val="90000"/>
              </a:lnSpc>
              <a:spcBef>
                <a:spcPct val="60000"/>
              </a:spcBef>
            </a:pPr>
            <a:r>
              <a:rPr lang="en-US" altLang="en-US" sz="2400" b="1" dirty="0" smtClean="0">
                <a:solidFill>
                  <a:schemeClr val="tx1"/>
                </a:solidFill>
                <a:latin typeface="Comic Sans MS" panose="030F0702030302020204" pitchFamily="66" charset="0"/>
              </a:rPr>
              <a:t>Gametes</a:t>
            </a:r>
            <a:r>
              <a:rPr lang="en-US" altLang="en-US" sz="2400" dirty="0" smtClean="0">
                <a:solidFill>
                  <a:schemeClr val="tx1"/>
                </a:solidFill>
                <a:latin typeface="Comic Sans MS" panose="030F0702030302020204" pitchFamily="66" charset="0"/>
              </a:rPr>
              <a:t> fuse to produce a single cell, the </a:t>
            </a:r>
            <a:r>
              <a:rPr lang="en-US" altLang="en-US" sz="2400" b="1" dirty="0" smtClean="0">
                <a:solidFill>
                  <a:schemeClr val="tx1"/>
                </a:solidFill>
                <a:latin typeface="Comic Sans MS" panose="030F0702030302020204" pitchFamily="66" charset="0"/>
              </a:rPr>
              <a:t>zygote,</a:t>
            </a:r>
            <a:r>
              <a:rPr lang="en-US" altLang="en-US" sz="2400" dirty="0" smtClean="0">
                <a:solidFill>
                  <a:schemeClr val="tx1"/>
                </a:solidFill>
                <a:latin typeface="Comic Sans MS" panose="030F0702030302020204" pitchFamily="66" charset="0"/>
              </a:rPr>
              <a:t> with two sets of chromosomes</a:t>
            </a:r>
          </a:p>
          <a:p>
            <a:pPr lvl="1">
              <a:lnSpc>
                <a:spcPct val="90000"/>
              </a:lnSpc>
              <a:spcBef>
                <a:spcPct val="60000"/>
              </a:spcBef>
            </a:pPr>
            <a:r>
              <a:rPr lang="en-US" altLang="en-US" sz="2400" dirty="0" smtClean="0">
                <a:solidFill>
                  <a:schemeClr val="tx1"/>
                </a:solidFill>
                <a:latin typeface="Comic Sans MS" panose="030F0702030302020204" pitchFamily="66" charset="0"/>
              </a:rPr>
              <a:t>Offspring are </a:t>
            </a:r>
            <a:r>
              <a:rPr lang="en-US" altLang="en-US" sz="2400" i="1" dirty="0" smtClean="0">
                <a:solidFill>
                  <a:schemeClr val="tx1"/>
                </a:solidFill>
                <a:latin typeface="Comic Sans MS" panose="030F0702030302020204" pitchFamily="66" charset="0"/>
              </a:rPr>
              <a:t>genetically different from parents and each other,</a:t>
            </a:r>
            <a:r>
              <a:rPr lang="en-US" altLang="en-US" sz="2400" dirty="0" smtClean="0">
                <a:solidFill>
                  <a:schemeClr val="tx1"/>
                </a:solidFill>
                <a:latin typeface="Comic Sans MS" panose="030F0702030302020204" pitchFamily="66" charset="0"/>
              </a:rPr>
              <a:t> even before mutations</a:t>
            </a:r>
          </a:p>
        </p:txBody>
      </p:sp>
      <p:sp>
        <p:nvSpPr>
          <p:cNvPr id="8" name="Title 4"/>
          <p:cNvSpPr>
            <a:spLocks noGrp="1"/>
          </p:cNvSpPr>
          <p:nvPr>
            <p:ph type="title"/>
          </p:nvPr>
        </p:nvSpPr>
        <p:spPr>
          <a:xfrm>
            <a:off x="304800" y="236028"/>
            <a:ext cx="8062912" cy="659535"/>
          </a:xfrm>
        </p:spPr>
        <p:txBody>
          <a:bodyPr/>
          <a:lstStyle/>
          <a:p>
            <a:r>
              <a:rPr lang="en-US" dirty="0" smtClean="0">
                <a:solidFill>
                  <a:schemeClr val="tx1"/>
                </a:solidFill>
                <a:latin typeface="Comic Sans MS" panose="030F0702030302020204" pitchFamily="66" charset="0"/>
              </a:rPr>
              <a:t>introduction</a:t>
            </a:r>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56412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1319" y="692715"/>
            <a:ext cx="8064820" cy="5407834"/>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491319" y="6393892"/>
            <a:ext cx="4406976"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2304986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380684"/>
            <a:ext cx="5791200" cy="686117"/>
          </a:xfrm>
        </p:spPr>
        <p:txBody>
          <a:bodyPr/>
          <a:lstStyle/>
          <a:p>
            <a:pPr eaLnBrk="1" hangingPunct="1"/>
            <a:r>
              <a:rPr lang="en-US" altLang="en-US" dirty="0" smtClean="0">
                <a:solidFill>
                  <a:schemeClr val="tx1"/>
                </a:solidFill>
                <a:latin typeface="Comic Sans MS" panose="030F0702030302020204" pitchFamily="66" charset="0"/>
              </a:rPr>
              <a:t>Sperm + Ovum = Zygote</a:t>
            </a:r>
          </a:p>
        </p:txBody>
      </p:sp>
      <p:sp>
        <p:nvSpPr>
          <p:cNvPr id="100355" name="Rectangle 17"/>
          <p:cNvSpPr>
            <a:spLocks noGrp="1" noChangeArrowheads="1"/>
          </p:cNvSpPr>
          <p:nvPr>
            <p:ph idx="1"/>
          </p:nvPr>
        </p:nvSpPr>
        <p:spPr>
          <a:xfrm>
            <a:off x="1066800" y="1600200"/>
            <a:ext cx="7275513" cy="838200"/>
          </a:xfrm>
        </p:spPr>
        <p:txBody>
          <a:bodyPr/>
          <a:lstStyle/>
          <a:p>
            <a:pPr marL="0" indent="0" eaLnBrk="1" hangingPunct="1">
              <a:buFontTx/>
              <a:buNone/>
            </a:pPr>
            <a:r>
              <a:rPr lang="en-US" altLang="en-US" sz="2400" smtClean="0"/>
              <a:t>haploid (</a:t>
            </a:r>
            <a:r>
              <a:rPr lang="en-US" altLang="en-US" sz="2400" i="1" smtClean="0"/>
              <a:t>1n</a:t>
            </a:r>
            <a:r>
              <a:rPr lang="en-US" altLang="en-US" sz="2400" smtClean="0"/>
              <a:t>) sperm</a:t>
            </a:r>
          </a:p>
        </p:txBody>
      </p:sp>
      <p:sp>
        <p:nvSpPr>
          <p:cNvPr id="100356" name="Freeform 4"/>
          <p:cNvSpPr>
            <a:spLocks/>
          </p:cNvSpPr>
          <p:nvPr/>
        </p:nvSpPr>
        <p:spPr bwMode="auto">
          <a:xfrm>
            <a:off x="2209800" y="2590800"/>
            <a:ext cx="1066800" cy="346075"/>
          </a:xfrm>
          <a:custGeom>
            <a:avLst/>
            <a:gdLst>
              <a:gd name="T0" fmla="*/ 2147483647 w 531"/>
              <a:gd name="T1" fmla="*/ 2147483647 h 234"/>
              <a:gd name="T2" fmla="*/ 2147483647 w 531"/>
              <a:gd name="T3" fmla="*/ 2147483647 h 234"/>
              <a:gd name="T4" fmla="*/ 2147483647 w 531"/>
              <a:gd name="T5" fmla="*/ 2147483647 h 234"/>
              <a:gd name="T6" fmla="*/ 2147483647 w 531"/>
              <a:gd name="T7" fmla="*/ 2147483647 h 234"/>
              <a:gd name="T8" fmla="*/ 2147483647 w 531"/>
              <a:gd name="T9" fmla="*/ 2147483647 h 234"/>
              <a:gd name="T10" fmla="*/ 2147483647 w 531"/>
              <a:gd name="T11" fmla="*/ 2147483647 h 234"/>
              <a:gd name="T12" fmla="*/ 2147483647 w 531"/>
              <a:gd name="T13" fmla="*/ 2147483647 h 234"/>
              <a:gd name="T14" fmla="*/ 0 60000 65536"/>
              <a:gd name="T15" fmla="*/ 0 60000 65536"/>
              <a:gd name="T16" fmla="*/ 0 60000 65536"/>
              <a:gd name="T17" fmla="*/ 0 60000 65536"/>
              <a:gd name="T18" fmla="*/ 0 60000 65536"/>
              <a:gd name="T19" fmla="*/ 0 60000 65536"/>
              <a:gd name="T20" fmla="*/ 0 60000 65536"/>
              <a:gd name="T21" fmla="*/ 0 w 531"/>
              <a:gd name="T22" fmla="*/ 0 h 234"/>
              <a:gd name="T23" fmla="*/ 531 w 531"/>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1" h="234">
                <a:moveTo>
                  <a:pt x="402" y="33"/>
                </a:moveTo>
                <a:cubicBezTo>
                  <a:pt x="303" y="0"/>
                  <a:pt x="195" y="27"/>
                  <a:pt x="94" y="42"/>
                </a:cubicBezTo>
                <a:cubicBezTo>
                  <a:pt x="84" y="49"/>
                  <a:pt x="72" y="53"/>
                  <a:pt x="64" y="62"/>
                </a:cubicBezTo>
                <a:cubicBezTo>
                  <a:pt x="0" y="143"/>
                  <a:pt x="172" y="158"/>
                  <a:pt x="203" y="162"/>
                </a:cubicBezTo>
                <a:cubicBezTo>
                  <a:pt x="326" y="203"/>
                  <a:pt x="487" y="234"/>
                  <a:pt x="531" y="102"/>
                </a:cubicBezTo>
                <a:cubicBezTo>
                  <a:pt x="514" y="34"/>
                  <a:pt x="505" y="48"/>
                  <a:pt x="441" y="33"/>
                </a:cubicBezTo>
                <a:cubicBezTo>
                  <a:pt x="405" y="24"/>
                  <a:pt x="421" y="14"/>
                  <a:pt x="402" y="33"/>
                </a:cubicBezTo>
                <a:close/>
              </a:path>
            </a:pathLst>
          </a:custGeom>
          <a:solidFill>
            <a:srgbClr val="FF0066"/>
          </a:solidFill>
          <a:ln w="9525">
            <a:solidFill>
              <a:srgbClr val="FF0066"/>
            </a:solidFill>
            <a:round/>
            <a:headEnd/>
            <a:tailEnd/>
          </a:ln>
        </p:spPr>
        <p:txBody>
          <a:bodyPr wrap="none"/>
          <a:lstStyle/>
          <a:p>
            <a:endParaRPr lang="en-US"/>
          </a:p>
        </p:txBody>
      </p:sp>
      <p:sp>
        <p:nvSpPr>
          <p:cNvPr id="100357" name="Freeform 5"/>
          <p:cNvSpPr>
            <a:spLocks/>
          </p:cNvSpPr>
          <p:nvPr/>
        </p:nvSpPr>
        <p:spPr bwMode="auto">
          <a:xfrm>
            <a:off x="914400" y="2222500"/>
            <a:ext cx="1387475" cy="473075"/>
          </a:xfrm>
          <a:custGeom>
            <a:avLst/>
            <a:gdLst>
              <a:gd name="T0" fmla="*/ 2147483647 w 874"/>
              <a:gd name="T1" fmla="*/ 2147483647 h 298"/>
              <a:gd name="T2" fmla="*/ 2147483647 w 874"/>
              <a:gd name="T3" fmla="*/ 2147483647 h 298"/>
              <a:gd name="T4" fmla="*/ 2147483647 w 874"/>
              <a:gd name="T5" fmla="*/ 2147483647 h 298"/>
              <a:gd name="T6" fmla="*/ 2147483647 w 874"/>
              <a:gd name="T7" fmla="*/ 2147483647 h 298"/>
              <a:gd name="T8" fmla="*/ 2147483647 w 874"/>
              <a:gd name="T9" fmla="*/ 0 h 298"/>
              <a:gd name="T10" fmla="*/ 2147483647 w 874"/>
              <a:gd name="T11" fmla="*/ 2147483647 h 298"/>
              <a:gd name="T12" fmla="*/ 0 w 874"/>
              <a:gd name="T13" fmla="*/ 2147483647 h 298"/>
              <a:gd name="T14" fmla="*/ 0 60000 65536"/>
              <a:gd name="T15" fmla="*/ 0 60000 65536"/>
              <a:gd name="T16" fmla="*/ 0 60000 65536"/>
              <a:gd name="T17" fmla="*/ 0 60000 65536"/>
              <a:gd name="T18" fmla="*/ 0 60000 65536"/>
              <a:gd name="T19" fmla="*/ 0 60000 65536"/>
              <a:gd name="T20" fmla="*/ 0 60000 65536"/>
              <a:gd name="T21" fmla="*/ 0 w 874"/>
              <a:gd name="T22" fmla="*/ 0 h 298"/>
              <a:gd name="T23" fmla="*/ 874 w 874"/>
              <a:gd name="T24" fmla="*/ 298 h 2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4" h="298">
                <a:moveTo>
                  <a:pt x="874" y="298"/>
                </a:moveTo>
                <a:cubicBezTo>
                  <a:pt x="766" y="262"/>
                  <a:pt x="654" y="235"/>
                  <a:pt x="546" y="199"/>
                </a:cubicBezTo>
                <a:cubicBezTo>
                  <a:pt x="520" y="122"/>
                  <a:pt x="614" y="135"/>
                  <a:pt x="665" y="129"/>
                </a:cubicBezTo>
                <a:cubicBezTo>
                  <a:pt x="727" y="108"/>
                  <a:pt x="686" y="85"/>
                  <a:pt x="646" y="70"/>
                </a:cubicBezTo>
                <a:cubicBezTo>
                  <a:pt x="559" y="37"/>
                  <a:pt x="467" y="23"/>
                  <a:pt x="377" y="0"/>
                </a:cubicBezTo>
                <a:cubicBezTo>
                  <a:pt x="301" y="3"/>
                  <a:pt x="225" y="4"/>
                  <a:pt x="149" y="10"/>
                </a:cubicBezTo>
                <a:cubicBezTo>
                  <a:pt x="97" y="14"/>
                  <a:pt x="55" y="40"/>
                  <a:pt x="0" y="40"/>
                </a:cubicBezTo>
              </a:path>
            </a:pathLst>
          </a:custGeom>
          <a:noFill/>
          <a:ln w="76200" cmpd="sng">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00358" name="Line 6"/>
          <p:cNvSpPr>
            <a:spLocks noChangeShapeType="1"/>
          </p:cNvSpPr>
          <p:nvPr/>
        </p:nvSpPr>
        <p:spPr bwMode="auto">
          <a:xfrm>
            <a:off x="2667000" y="3581400"/>
            <a:ext cx="0" cy="762000"/>
          </a:xfrm>
          <a:prstGeom prst="line">
            <a:avLst/>
          </a:prstGeom>
          <a:noFill/>
          <a:ln w="762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0359" name="Line 7"/>
          <p:cNvSpPr>
            <a:spLocks noChangeShapeType="1"/>
          </p:cNvSpPr>
          <p:nvPr/>
        </p:nvSpPr>
        <p:spPr bwMode="auto">
          <a:xfrm>
            <a:off x="2286000" y="3962400"/>
            <a:ext cx="762000" cy="0"/>
          </a:xfrm>
          <a:prstGeom prst="line">
            <a:avLst/>
          </a:prstGeom>
          <a:noFill/>
          <a:ln w="762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0360" name="Oval 8"/>
          <p:cNvSpPr>
            <a:spLocks noChangeArrowheads="1"/>
          </p:cNvSpPr>
          <p:nvPr/>
        </p:nvSpPr>
        <p:spPr bwMode="auto">
          <a:xfrm>
            <a:off x="838200" y="4495800"/>
            <a:ext cx="1447800" cy="1371600"/>
          </a:xfrm>
          <a:prstGeom prst="ellipse">
            <a:avLst/>
          </a:prstGeom>
          <a:solidFill>
            <a:srgbClr val="C0C0C0"/>
          </a:solidFill>
          <a:ln w="76200">
            <a:solidFill>
              <a:srgbClr val="FF0066"/>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0361" name="Line 9"/>
          <p:cNvSpPr>
            <a:spLocks noChangeShapeType="1"/>
          </p:cNvSpPr>
          <p:nvPr/>
        </p:nvSpPr>
        <p:spPr bwMode="auto">
          <a:xfrm>
            <a:off x="4724400" y="3962400"/>
            <a:ext cx="685800" cy="0"/>
          </a:xfrm>
          <a:prstGeom prst="line">
            <a:avLst/>
          </a:prstGeom>
          <a:noFill/>
          <a:ln w="762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0362" name="Line 10"/>
          <p:cNvSpPr>
            <a:spLocks noChangeShapeType="1"/>
          </p:cNvSpPr>
          <p:nvPr/>
        </p:nvSpPr>
        <p:spPr bwMode="auto">
          <a:xfrm>
            <a:off x="4724400" y="4191000"/>
            <a:ext cx="685800" cy="0"/>
          </a:xfrm>
          <a:prstGeom prst="line">
            <a:avLst/>
          </a:prstGeom>
          <a:noFill/>
          <a:ln w="762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0363" name="Oval 11"/>
          <p:cNvSpPr>
            <a:spLocks noChangeArrowheads="1"/>
          </p:cNvSpPr>
          <p:nvPr/>
        </p:nvSpPr>
        <p:spPr bwMode="auto">
          <a:xfrm>
            <a:off x="5943600" y="2895600"/>
            <a:ext cx="2209800" cy="2286000"/>
          </a:xfrm>
          <a:prstGeom prst="ellipse">
            <a:avLst/>
          </a:prstGeom>
          <a:solidFill>
            <a:srgbClr val="C0C0C0"/>
          </a:solidFill>
          <a:ln w="76200">
            <a:solidFill>
              <a:srgbClr val="FF0066"/>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0364" name="Oval 15"/>
          <p:cNvSpPr>
            <a:spLocks noChangeArrowheads="1"/>
          </p:cNvSpPr>
          <p:nvPr/>
        </p:nvSpPr>
        <p:spPr bwMode="auto">
          <a:xfrm>
            <a:off x="1676400" y="4876800"/>
            <a:ext cx="304800" cy="304800"/>
          </a:xfrm>
          <a:prstGeom prst="ellipse">
            <a:avLst/>
          </a:prstGeom>
          <a:solidFill>
            <a:srgbClr val="FF0066"/>
          </a:solidFill>
          <a:ln w="9525">
            <a:solidFill>
              <a:srgbClr val="FF0066"/>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0365" name="Oval 16"/>
          <p:cNvSpPr>
            <a:spLocks noChangeArrowheads="1"/>
          </p:cNvSpPr>
          <p:nvPr/>
        </p:nvSpPr>
        <p:spPr bwMode="auto">
          <a:xfrm>
            <a:off x="7086600" y="3657600"/>
            <a:ext cx="838200" cy="838200"/>
          </a:xfrm>
          <a:prstGeom prst="ellipse">
            <a:avLst/>
          </a:prstGeom>
          <a:solidFill>
            <a:srgbClr val="FF0066"/>
          </a:solidFill>
          <a:ln w="9525">
            <a:solidFill>
              <a:srgbClr val="FF0066"/>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0366" name="Rectangle 18"/>
          <p:cNvSpPr>
            <a:spLocks noChangeArrowheads="1"/>
          </p:cNvSpPr>
          <p:nvPr/>
        </p:nvSpPr>
        <p:spPr bwMode="auto">
          <a:xfrm>
            <a:off x="1828800" y="59436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spcBef>
                <a:spcPct val="20000"/>
              </a:spcBef>
              <a:buClr>
                <a:schemeClr val="bg2"/>
              </a:buClr>
            </a:pPr>
            <a:r>
              <a:rPr lang="en-US" altLang="en-US" dirty="0">
                <a:latin typeface="Arial" panose="020B0604020202020204" pitchFamily="34" charset="0"/>
              </a:rPr>
              <a:t>haploid (</a:t>
            </a:r>
            <a:r>
              <a:rPr lang="en-US" altLang="en-US" i="1" dirty="0">
                <a:latin typeface="Arial" panose="020B0604020202020204" pitchFamily="34" charset="0"/>
              </a:rPr>
              <a:t>1n</a:t>
            </a:r>
            <a:r>
              <a:rPr lang="en-US" altLang="en-US" dirty="0">
                <a:latin typeface="Arial" panose="020B0604020202020204" pitchFamily="34" charset="0"/>
              </a:rPr>
              <a:t>) ovum</a:t>
            </a:r>
          </a:p>
        </p:txBody>
      </p:sp>
      <p:sp>
        <p:nvSpPr>
          <p:cNvPr id="100367" name="Rectangle 19"/>
          <p:cNvSpPr>
            <a:spLocks noChangeArrowheads="1"/>
          </p:cNvSpPr>
          <p:nvPr/>
        </p:nvSpPr>
        <p:spPr bwMode="auto">
          <a:xfrm>
            <a:off x="5791200" y="5410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spcBef>
                <a:spcPct val="20000"/>
              </a:spcBef>
              <a:buClr>
                <a:schemeClr val="bg2"/>
              </a:buClr>
            </a:pPr>
            <a:r>
              <a:rPr lang="en-US" altLang="en-US" dirty="0">
                <a:latin typeface="Arial" panose="020B0604020202020204" pitchFamily="34" charset="0"/>
              </a:rPr>
              <a:t>diploid (2</a:t>
            </a:r>
            <a:r>
              <a:rPr lang="en-US" altLang="en-US" i="1" dirty="0">
                <a:latin typeface="Arial" panose="020B0604020202020204" pitchFamily="34" charset="0"/>
              </a:rPr>
              <a:t>n</a:t>
            </a:r>
            <a:r>
              <a:rPr lang="en-US" altLang="en-US" dirty="0">
                <a:latin typeface="Arial" panose="020B0604020202020204" pitchFamily="34" charset="0"/>
              </a:rPr>
              <a:t>) zygote</a:t>
            </a:r>
          </a:p>
        </p:txBody>
      </p:sp>
    </p:spTree>
    <p:extLst>
      <p:ext uri="{BB962C8B-B14F-4D97-AF65-F5344CB8AC3E}">
        <p14:creationId xmlns:p14="http://schemas.microsoft.com/office/powerpoint/2010/main" val="1011142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a:xfrm>
            <a:off x="355600" y="1235219"/>
            <a:ext cx="7778466" cy="4805363"/>
          </a:xfrm>
        </p:spPr>
        <p:txBody>
          <a:bodyPr/>
          <a:lstStyle/>
          <a:p>
            <a:pPr marL="0" indent="0" eaLnBrk="1" hangingPunct="1">
              <a:buFontTx/>
              <a:buNone/>
            </a:pPr>
            <a:r>
              <a:rPr lang="en-US" altLang="en-US" sz="2800" dirty="0" smtClean="0">
                <a:latin typeface="Comic Sans MS" panose="030F0702030302020204" pitchFamily="66" charset="0"/>
              </a:rPr>
              <a:t>In diploid (</a:t>
            </a:r>
            <a:r>
              <a:rPr lang="en-US" altLang="en-US" sz="2800" i="1" dirty="0" smtClean="0">
                <a:latin typeface="Comic Sans MS" panose="030F0702030302020204" pitchFamily="66" charset="0"/>
              </a:rPr>
              <a:t>2n</a:t>
            </a:r>
            <a:r>
              <a:rPr lang="en-US" altLang="en-US" sz="2800" dirty="0" smtClean="0">
                <a:latin typeface="Comic Sans MS" panose="030F0702030302020204" pitchFamily="66" charset="0"/>
              </a:rPr>
              <a:t>) multicellular organisms, </a:t>
            </a:r>
            <a:r>
              <a:rPr lang="en-US" altLang="en-US" sz="2800" b="1" dirty="0" smtClean="0">
                <a:latin typeface="Comic Sans MS" panose="030F0702030302020204" pitchFamily="66" charset="0"/>
              </a:rPr>
              <a:t>somatic cells </a:t>
            </a:r>
            <a:r>
              <a:rPr lang="en-US" altLang="en-US" sz="2800" dirty="0" smtClean="0">
                <a:latin typeface="Comic Sans MS" panose="030F0702030302020204" pitchFamily="66" charset="0"/>
              </a:rPr>
              <a:t>(non-gametes) each contain </a:t>
            </a:r>
            <a:r>
              <a:rPr lang="en-US" altLang="en-US" sz="2800" b="1" i="1" dirty="0" smtClean="0">
                <a:latin typeface="Comic Sans MS" panose="030F0702030302020204" pitchFamily="66" charset="0"/>
              </a:rPr>
              <a:t>two sets</a:t>
            </a:r>
            <a:r>
              <a:rPr lang="en-US" altLang="en-US" sz="2800" i="1" dirty="0" smtClean="0">
                <a:latin typeface="Comic Sans MS" panose="030F0702030302020204" pitchFamily="66" charset="0"/>
              </a:rPr>
              <a:t> of chromosomes </a:t>
            </a:r>
            <a:endParaRPr lang="en-US" altLang="en-US" sz="2800" dirty="0" smtClean="0">
              <a:latin typeface="Comic Sans MS" panose="030F0702030302020204" pitchFamily="66" charset="0"/>
            </a:endParaRPr>
          </a:p>
          <a:p>
            <a:pPr lvl="1" eaLnBrk="1" hangingPunct="1">
              <a:spcBef>
                <a:spcPct val="60000"/>
              </a:spcBef>
            </a:pPr>
            <a:r>
              <a:rPr lang="en-US" altLang="en-US" sz="2400" dirty="0" smtClean="0">
                <a:solidFill>
                  <a:schemeClr val="tx1"/>
                </a:solidFill>
                <a:latin typeface="Comic Sans MS" panose="030F0702030302020204" pitchFamily="66" charset="0"/>
              </a:rPr>
              <a:t>For each pair of chromosomes, each parent contributes one </a:t>
            </a:r>
            <a:r>
              <a:rPr lang="en-US" altLang="en-US" sz="2400" b="1" dirty="0" smtClean="0">
                <a:solidFill>
                  <a:schemeClr val="tx1"/>
                </a:solidFill>
                <a:latin typeface="Comic Sans MS" panose="030F0702030302020204" pitchFamily="66" charset="0"/>
              </a:rPr>
              <a:t>homolog</a:t>
            </a:r>
          </a:p>
          <a:p>
            <a:pPr lvl="2">
              <a:spcBef>
                <a:spcPct val="60000"/>
              </a:spcBef>
            </a:pPr>
            <a:r>
              <a:rPr lang="en-US" altLang="en-US" sz="2200" dirty="0" smtClean="0">
                <a:solidFill>
                  <a:schemeClr val="tx1"/>
                </a:solidFill>
                <a:latin typeface="Comic Sans MS" panose="030F0702030302020204" pitchFamily="66" charset="0"/>
              </a:rPr>
              <a:t>Have corresponding genes but might have different versions of those genes (alleles)</a:t>
            </a:r>
            <a:endParaRPr lang="en-US" altLang="en-US" dirty="0" smtClean="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50598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40" name="Rectangle 3"/>
          <p:cNvSpPr>
            <a:spLocks noGrp="1" noChangeArrowheads="1"/>
          </p:cNvSpPr>
          <p:nvPr>
            <p:ph idx="1"/>
          </p:nvPr>
        </p:nvSpPr>
        <p:spPr>
          <a:xfrm>
            <a:off x="300181" y="628944"/>
            <a:ext cx="8543567" cy="5715000"/>
          </a:xfrm>
        </p:spPr>
        <p:txBody>
          <a:bodyPr/>
          <a:lstStyle/>
          <a:p>
            <a:pPr marL="457200" indent="-457200" eaLnBrk="1" hangingPunct="1">
              <a:buClrTx/>
              <a:buFont typeface="Arial" panose="020B0604020202020204" pitchFamily="34" charset="0"/>
              <a:buChar char="•"/>
            </a:pPr>
            <a:r>
              <a:rPr lang="en-US" altLang="en-US" sz="2800" dirty="0" smtClean="0">
                <a:latin typeface="Comic Sans MS" panose="030F0702030302020204" pitchFamily="66" charset="0"/>
              </a:rPr>
              <a:t>Functions of meiosis:</a:t>
            </a:r>
          </a:p>
          <a:p>
            <a:pPr lvl="2">
              <a:spcBef>
                <a:spcPct val="60000"/>
              </a:spcBef>
              <a:buClrTx/>
            </a:pPr>
            <a:r>
              <a:rPr lang="en-US" altLang="en-US" sz="2600" dirty="0" smtClean="0">
                <a:latin typeface="Comic Sans MS" panose="030F0702030302020204" pitchFamily="66" charset="0"/>
              </a:rPr>
              <a:t>produce gametes</a:t>
            </a:r>
          </a:p>
          <a:p>
            <a:pPr lvl="2">
              <a:spcBef>
                <a:spcPct val="60000"/>
              </a:spcBef>
              <a:buClrTx/>
            </a:pPr>
            <a:r>
              <a:rPr lang="en-US" altLang="en-US" sz="2600" dirty="0" smtClean="0">
                <a:latin typeface="Comic Sans MS" panose="030F0702030302020204" pitchFamily="66" charset="0"/>
              </a:rPr>
              <a:t>reduce chromosome number from in half (2n to 1n)</a:t>
            </a:r>
          </a:p>
          <a:p>
            <a:pPr lvl="2">
              <a:spcBef>
                <a:spcPct val="60000"/>
              </a:spcBef>
              <a:buClrTx/>
            </a:pPr>
            <a:r>
              <a:rPr lang="en-US" altLang="en-US" sz="2600" dirty="0" smtClean="0">
                <a:latin typeface="Comic Sans MS" panose="030F0702030302020204" pitchFamily="66" charset="0"/>
              </a:rPr>
              <a:t>ensure each gamete gets a complete set of chromosomes (one of each pair)</a:t>
            </a:r>
          </a:p>
          <a:p>
            <a:pPr lvl="2">
              <a:spcBef>
                <a:spcPct val="60000"/>
              </a:spcBef>
              <a:buClrTx/>
            </a:pPr>
            <a:r>
              <a:rPr lang="en-US" altLang="en-US" sz="2600" dirty="0" smtClean="0">
                <a:latin typeface="Comic Sans MS" panose="030F0702030302020204" pitchFamily="66" charset="0"/>
              </a:rPr>
              <a:t>promote genetic diversity of products</a:t>
            </a:r>
          </a:p>
        </p:txBody>
      </p:sp>
    </p:spTree>
    <p:extLst>
      <p:ext uri="{BB962C8B-B14F-4D97-AF65-F5344CB8AC3E}">
        <p14:creationId xmlns:p14="http://schemas.microsoft.com/office/powerpoint/2010/main" val="1927223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4"/>
          <p:cNvSpPr>
            <a:spLocks noGrp="1"/>
          </p:cNvSpPr>
          <p:nvPr>
            <p:ph idx="1"/>
          </p:nvPr>
        </p:nvSpPr>
        <p:spPr/>
        <p:txBody>
          <a:bodyPr/>
          <a:lstStyle/>
          <a:p>
            <a:endParaRPr lang="en-US"/>
          </a:p>
        </p:txBody>
      </p:sp>
      <p:pic>
        <p:nvPicPr>
          <p:cNvPr id="26" name="Picture 25"/>
          <p:cNvPicPr>
            <a:picLocks noChangeAspect="1"/>
          </p:cNvPicPr>
          <p:nvPr/>
        </p:nvPicPr>
        <p:blipFill rotWithShape="1">
          <a:blip r:embed="rId2"/>
          <a:srcRect b="15519"/>
          <a:stretch/>
        </p:blipFill>
        <p:spPr>
          <a:xfrm>
            <a:off x="676275" y="454499"/>
            <a:ext cx="7791450" cy="58098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3650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4"/>
          <p:cNvSpPr>
            <a:spLocks noGrp="1" noChangeArrowheads="1"/>
          </p:cNvSpPr>
          <p:nvPr>
            <p:ph idx="1"/>
          </p:nvPr>
        </p:nvSpPr>
        <p:spPr>
          <a:xfrm>
            <a:off x="327819" y="1113301"/>
            <a:ext cx="8400473" cy="4881100"/>
          </a:xfrm>
        </p:spPr>
        <p:txBody>
          <a:bodyPr>
            <a:normAutofit fontScale="92500"/>
          </a:bodyPr>
          <a:lstStyle/>
          <a:p>
            <a:pPr lvl="1" eaLnBrk="1" hangingPunct="1">
              <a:lnSpc>
                <a:spcPct val="90000"/>
              </a:lnSpc>
              <a:spcBef>
                <a:spcPct val="60000"/>
              </a:spcBef>
              <a:buClrTx/>
            </a:pPr>
            <a:r>
              <a:rPr lang="en-US" altLang="en-US" sz="2800" dirty="0" smtClean="0">
                <a:solidFill>
                  <a:schemeClr val="tx1"/>
                </a:solidFill>
                <a:latin typeface="Comic Sans MS" panose="030F0702030302020204" pitchFamily="66" charset="0"/>
              </a:rPr>
              <a:t>Remember that every time the cell divides, the DNA will replicate before</a:t>
            </a:r>
          </a:p>
          <a:p>
            <a:pPr lvl="1" eaLnBrk="1" hangingPunct="1">
              <a:lnSpc>
                <a:spcPct val="90000"/>
              </a:lnSpc>
              <a:spcBef>
                <a:spcPct val="60000"/>
              </a:spcBef>
              <a:buClrTx/>
            </a:pPr>
            <a:r>
              <a:rPr lang="en-US" altLang="en-US" sz="2800" dirty="0" smtClean="0">
                <a:solidFill>
                  <a:schemeClr val="tx1"/>
                </a:solidFill>
                <a:latin typeface="Comic Sans MS" panose="030F0702030302020204" pitchFamily="66" charset="0"/>
              </a:rPr>
              <a:t>In mitosis, there is only one division</a:t>
            </a:r>
          </a:p>
          <a:p>
            <a:pPr lvl="1" eaLnBrk="1" hangingPunct="1">
              <a:lnSpc>
                <a:spcPct val="90000"/>
              </a:lnSpc>
              <a:spcBef>
                <a:spcPct val="60000"/>
              </a:spcBef>
              <a:buClrTx/>
            </a:pPr>
            <a:r>
              <a:rPr lang="en-US" altLang="en-US" sz="2800" dirty="0" smtClean="0">
                <a:solidFill>
                  <a:schemeClr val="tx1"/>
                </a:solidFill>
                <a:latin typeface="Comic Sans MS" panose="030F0702030302020204" pitchFamily="66" charset="0"/>
              </a:rPr>
              <a:t>But in order to get down to a haploid # of chromosomes in meiosis, there must be 2 divisions</a:t>
            </a:r>
          </a:p>
          <a:p>
            <a:pPr lvl="3">
              <a:lnSpc>
                <a:spcPct val="90000"/>
              </a:lnSpc>
              <a:spcBef>
                <a:spcPct val="60000"/>
              </a:spcBef>
              <a:buClrTx/>
            </a:pPr>
            <a:r>
              <a:rPr lang="en-US" altLang="en-US" sz="2600" dirty="0" smtClean="0">
                <a:solidFill>
                  <a:schemeClr val="tx1"/>
                </a:solidFill>
                <a:latin typeface="Comic Sans MS" panose="030F0702030302020204" pitchFamily="66" charset="0"/>
              </a:rPr>
              <a:t>In Meiosis I, the homologous chromosomes are separated.  The number of chromosomes are reduced in half.</a:t>
            </a:r>
          </a:p>
          <a:p>
            <a:pPr lvl="3">
              <a:lnSpc>
                <a:spcPct val="90000"/>
              </a:lnSpc>
              <a:spcBef>
                <a:spcPct val="60000"/>
              </a:spcBef>
              <a:buClrTx/>
            </a:pPr>
            <a:r>
              <a:rPr lang="en-US" altLang="en-US" sz="2600" dirty="0" smtClean="0">
                <a:solidFill>
                  <a:schemeClr val="tx1"/>
                </a:solidFill>
                <a:latin typeface="Comic Sans MS" panose="030F0702030302020204" pitchFamily="66" charset="0"/>
              </a:rPr>
              <a:t>In Meiosis II, the sister chromatids are separated.  The final products are four haploid gametes (n). </a:t>
            </a:r>
          </a:p>
        </p:txBody>
      </p:sp>
    </p:spTree>
    <p:extLst>
      <p:ext uri="{BB962C8B-B14F-4D97-AF65-F5344CB8AC3E}">
        <p14:creationId xmlns:p14="http://schemas.microsoft.com/office/powerpoint/2010/main" val="23448343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3306</TotalTime>
  <Words>664</Words>
  <Application>Microsoft Office PowerPoint</Application>
  <PresentationFormat>On-screen Show (4:3)</PresentationFormat>
  <Paragraphs>81</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Arial</vt:lpstr>
      <vt:lpstr>Arial Black</vt:lpstr>
      <vt:lpstr>Calibri</vt:lpstr>
      <vt:lpstr>Comic Sans MS</vt:lpstr>
      <vt:lpstr>Times New Roman</vt:lpstr>
      <vt:lpstr>Essential</vt:lpstr>
      <vt:lpstr>Chapter 11 meiosis </vt:lpstr>
      <vt:lpstr>introduction</vt:lpstr>
      <vt:lpstr>introduction</vt:lpstr>
      <vt:lpstr>PowerPoint Presentation</vt:lpstr>
      <vt:lpstr>Sperm + Ovum = Zygote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Meiosis </vt:lpstr>
      <vt:lpstr>PowerPoint Presentation</vt:lpstr>
      <vt:lpstr>PowerPoint Presentation</vt:lpstr>
      <vt:lpstr>Meiosis vs mitosis</vt:lpstr>
      <vt:lpstr>PowerPoint Presentation</vt:lpstr>
      <vt:lpstr>PowerPoint Presentation</vt:lpstr>
      <vt:lpstr>PowerPoint Presentation</vt:lpstr>
      <vt:lpstr>Oogenesis</vt:lpstr>
      <vt:lpstr>Spermatogenesis</vt:lpstr>
      <vt:lpstr>nondisjunction</vt:lpstr>
      <vt:lpstr>nondisjunction</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Jennifer Capers</cp:lastModifiedBy>
  <cp:revision>192</cp:revision>
  <cp:lastPrinted>2013-06-08T17:29:15Z</cp:lastPrinted>
  <dcterms:created xsi:type="dcterms:W3CDTF">2012-06-04T02:13:36Z</dcterms:created>
  <dcterms:modified xsi:type="dcterms:W3CDTF">2018-02-01T14:07:47Z</dcterms:modified>
</cp:coreProperties>
</file>