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42"/>
  </p:notesMasterIdLst>
  <p:handoutMasterIdLst>
    <p:handoutMasterId r:id="rId43"/>
  </p:handoutMasterIdLst>
  <p:sldIdLst>
    <p:sldId id="376" r:id="rId2"/>
    <p:sldId id="352" r:id="rId3"/>
    <p:sldId id="277" r:id="rId4"/>
    <p:sldId id="379" r:id="rId5"/>
    <p:sldId id="329" r:id="rId6"/>
    <p:sldId id="377" r:id="rId7"/>
    <p:sldId id="378" r:id="rId8"/>
    <p:sldId id="330" r:id="rId9"/>
    <p:sldId id="346" r:id="rId10"/>
    <p:sldId id="340" r:id="rId11"/>
    <p:sldId id="342" r:id="rId12"/>
    <p:sldId id="380" r:id="rId13"/>
    <p:sldId id="347" r:id="rId14"/>
    <p:sldId id="381" r:id="rId15"/>
    <p:sldId id="331" r:id="rId16"/>
    <p:sldId id="348" r:id="rId17"/>
    <p:sldId id="349" r:id="rId18"/>
    <p:sldId id="350" r:id="rId19"/>
    <p:sldId id="357" r:id="rId20"/>
    <p:sldId id="358" r:id="rId21"/>
    <p:sldId id="382" r:id="rId22"/>
    <p:sldId id="367" r:id="rId23"/>
    <p:sldId id="363" r:id="rId24"/>
    <p:sldId id="383" r:id="rId25"/>
    <p:sldId id="364" r:id="rId26"/>
    <p:sldId id="384" r:id="rId27"/>
    <p:sldId id="365" r:id="rId28"/>
    <p:sldId id="385" r:id="rId29"/>
    <p:sldId id="360" r:id="rId30"/>
    <p:sldId id="361" r:id="rId31"/>
    <p:sldId id="386" r:id="rId32"/>
    <p:sldId id="362" r:id="rId33"/>
    <p:sldId id="321" r:id="rId34"/>
    <p:sldId id="369" r:id="rId35"/>
    <p:sldId id="368" r:id="rId36"/>
    <p:sldId id="300" r:id="rId37"/>
    <p:sldId id="370" r:id="rId38"/>
    <p:sldId id="372" r:id="rId39"/>
    <p:sldId id="373" r:id="rId40"/>
    <p:sldId id="38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07" autoAdjust="0"/>
    <p:restoredTop sz="92456" autoAdjust="0"/>
  </p:normalViewPr>
  <p:slideViewPr>
    <p:cSldViewPr snapToGrid="0" snapToObjects="1">
      <p:cViewPr varScale="1">
        <p:scale>
          <a:sx n="72" d="100"/>
          <a:sy n="72" d="100"/>
        </p:scale>
        <p:origin x="9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A556F-39F3-4C36-B146-4C505BF0474B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2F6F7-8EA3-4C7F-AA05-4816BB10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659DE6D-5FEB-4497-90C9-9F4CDB95704F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30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95A529-CDB3-4E83-82AF-8DB6B61A6E03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56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4745E5-AD28-4587-B014-0E788A128FB7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1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B54BC9-B8A1-4207-94D6-07A3F8CF0CC6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3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52B259-BCD0-4FDE-A0B0-3B46158852A0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97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61F9CD-5753-426C-A8F9-B57DA2E5AD3E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6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04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554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515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3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1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6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3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73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2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07619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6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32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8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7" y="2517425"/>
            <a:ext cx="2010683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090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2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118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42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EEF-74F3-4E59-86FC-BD06E2703EF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22D1-BDDE-420F-AA50-46599258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56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9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40" r:id="rId14"/>
    <p:sldLayoutId id="2147483941" r:id="rId15"/>
    <p:sldLayoutId id="2147483942" r:id="rId16"/>
    <p:sldLayoutId id="2147483944" r:id="rId17"/>
    <p:sldLayoutId id="2147483946" r:id="rId18"/>
    <p:sldLayoutId id="2147483916" r:id="rId19"/>
    <p:sldLayoutId id="2147483920" r:id="rId20"/>
    <p:sldLayoutId id="2147483913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nx.org/contents/185cbf87-c72e-48f5-b51e-f14f21b5eabd@10.6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inary_Fission_2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publicdomain/mark/1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Chapter 10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Cell Division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2401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General Biology 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BSC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2010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Dr. Capers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782035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Placeholder 3" descr="Figure_10_00_02abc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" r="67524" b="-1001"/>
          <a:stretch/>
        </p:blipFill>
        <p:spPr>
          <a:xfrm>
            <a:off x="936333" y="3154109"/>
            <a:ext cx="3625384" cy="287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36333" y="606611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  <p:sp>
        <p:nvSpPr>
          <p:cNvPr id="7" name="Footer Placeholder 5"/>
          <p:cNvSpPr>
            <a:spLocks noGrp="1"/>
          </p:cNvSpPr>
          <p:nvPr/>
        </p:nvSpPr>
        <p:spPr>
          <a:xfrm>
            <a:off x="936333" y="6316273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281479" y="152400"/>
            <a:ext cx="7761514" cy="808038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Composition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Over 2 meters of DNA inside a diploid human nucleus.</a:t>
            </a:r>
          </a:p>
          <a:p>
            <a:pPr marL="1143000" lvl="2" indent="-457200"/>
            <a:r>
              <a:rPr lang="en-US" alt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the cell is being a cell, the DNA is not condensed</a:t>
            </a:r>
          </a:p>
          <a:p>
            <a:pPr marL="1143000" lvl="2" indent="-457200"/>
            <a:r>
              <a:rPr lang="en-US" alt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the cell is getting ready to divide, it will condense (making chromosomes visible under the light microscope)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are composed of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chromatin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– complex of DNA and protein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Typical human chromosome 140 million nucleotides long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01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228600" y="340563"/>
            <a:ext cx="8915400" cy="808038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organization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>
          <a:xfrm>
            <a:off x="381000" y="1301616"/>
            <a:ext cx="8229600" cy="452596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altLang="en-US" sz="28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Levels of Chromatin Organization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:</a:t>
            </a:r>
          </a:p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Chromatin is organized to help form the proper structure</a:t>
            </a:r>
          </a:p>
          <a:p>
            <a:pPr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From naked DNA  to Chromosomes</a:t>
            </a:r>
          </a:p>
          <a:p>
            <a:pPr marL="1314450" lvl="2" indent="-514350">
              <a:buFontTx/>
              <a:buAutoNum type="arabicParenR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Naked DNA</a:t>
            </a:r>
          </a:p>
          <a:p>
            <a:pPr marL="1314450" lvl="2" indent="-514350">
              <a:buFontTx/>
              <a:buAutoNum type="arabicParenR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Nucleosome – ball of DNA wrapped around histone proteins</a:t>
            </a:r>
          </a:p>
          <a:p>
            <a:pPr marL="1314450" lvl="2" indent="-514350">
              <a:buFontTx/>
              <a:buAutoNum type="arabicParenR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Chromatin Loops</a:t>
            </a:r>
          </a:p>
          <a:p>
            <a:pPr marL="1314450" lvl="2" indent="-514350">
              <a:buFontTx/>
              <a:buAutoNum type="arabicParenR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Chromosome</a:t>
            </a:r>
          </a:p>
        </p:txBody>
      </p:sp>
    </p:spTree>
    <p:extLst>
      <p:ext uri="{BB962C8B-B14F-4D97-AF65-F5344CB8AC3E}">
        <p14:creationId xmlns:p14="http://schemas.microsoft.com/office/powerpoint/2010/main" val="2225335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10_01_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63" r="-20463"/>
          <a:stretch>
            <a:fillRect/>
          </a:stretch>
        </p:blipFill>
        <p:spPr>
          <a:xfrm>
            <a:off x="1471402" y="354181"/>
            <a:ext cx="5299788" cy="605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44250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0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Before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 replication</a:t>
            </a:r>
            <a:r>
              <a:rPr lang="en-US" altLang="en-US" sz="2800" dirty="0">
                <a:latin typeface="Comic Sans MS" panose="030F0702030302020204" pitchFamily="66" charset="0"/>
                <a:ea typeface="ＭＳ Ｐゴシック" pitchFamily="34" charset="-128"/>
              </a:rPr>
              <a:t>: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 each chromosome composed of a </a:t>
            </a: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single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 DNA molecule</a:t>
            </a:r>
          </a:p>
          <a:p>
            <a:pPr lvl="2">
              <a:defRPr/>
            </a:pPr>
            <a:r>
              <a:rPr lang="en-US" altLang="en-US" sz="2200" dirty="0" smtClean="0">
                <a:latin typeface="Comic Sans MS" panose="030F0702030302020204" pitchFamily="66" charset="0"/>
                <a:ea typeface="ＭＳ Ｐゴシック" pitchFamily="34" charset="-128"/>
              </a:rPr>
              <a:t>DNA must make a copy of itself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After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 replication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: each chromosome composed of </a:t>
            </a: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2 identical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DNA molecules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Held together by </a:t>
            </a:r>
            <a:r>
              <a:rPr lang="en-US" altLang="en-US" sz="2400" b="1" dirty="0" err="1" smtClean="0">
                <a:latin typeface="Comic Sans MS" panose="030F0702030302020204" pitchFamily="66" charset="0"/>
                <a:ea typeface="ＭＳ Ｐゴシック" pitchFamily="34" charset="-128"/>
              </a:rPr>
              <a:t>cohesin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 proteins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Visible as 2 strands held together as chromosome becomes more condensed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One chromosome composed of 2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sister chromatids 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joined at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centromere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81479" y="152400"/>
            <a:ext cx="7761514" cy="808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replication</a:t>
            </a:r>
          </a:p>
        </p:txBody>
      </p:sp>
    </p:spTree>
    <p:extLst>
      <p:ext uri="{BB962C8B-B14F-4D97-AF65-F5344CB8AC3E}">
        <p14:creationId xmlns:p14="http://schemas.microsoft.com/office/powerpoint/2010/main" val="40486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b="22157"/>
          <a:stretch/>
        </p:blipFill>
        <p:spPr>
          <a:xfrm>
            <a:off x="95250" y="432088"/>
            <a:ext cx="8953500" cy="544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82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</a:t>
            </a:r>
            <a:r>
              <a:rPr lang="en-US" sz="3200" dirty="0" smtClean="0">
                <a:latin typeface="Comic Sans MS" panose="030F0702030302020204" pitchFamily="66" charset="0"/>
              </a:rPr>
              <a:t>he cell cycle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638709"/>
            <a:ext cx="8472196" cy="183673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600" dirty="0">
                <a:latin typeface="Comic Sans MS" panose="030F0702030302020204" pitchFamily="66" charset="0"/>
              </a:rPr>
              <a:t>The cell cycle consists of </a:t>
            </a:r>
            <a:r>
              <a:rPr lang="en-US" sz="1600" dirty="0" smtClean="0">
                <a:latin typeface="Comic Sans MS" panose="030F0702030302020204" pitchFamily="66" charset="0"/>
              </a:rPr>
              <a:t>2 stages: interphase </a:t>
            </a:r>
            <a:r>
              <a:rPr lang="en-US" sz="1600" dirty="0">
                <a:latin typeface="Comic Sans MS" panose="030F0702030302020204" pitchFamily="66" charset="0"/>
              </a:rPr>
              <a:t>and the mitotic phase.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During </a:t>
            </a:r>
            <a:r>
              <a:rPr lang="en-US" sz="1600" dirty="0">
                <a:latin typeface="Comic Sans MS" panose="030F0702030302020204" pitchFamily="66" charset="0"/>
              </a:rPr>
              <a:t>interphase, the </a:t>
            </a:r>
            <a:r>
              <a:rPr lang="en-US" sz="1600" dirty="0" smtClean="0">
                <a:latin typeface="Comic Sans MS" panose="030F0702030302020204" pitchFamily="66" charset="0"/>
              </a:rPr>
              <a:t>cell grows </a:t>
            </a:r>
            <a:r>
              <a:rPr lang="en-US" sz="1600" dirty="0">
                <a:latin typeface="Comic Sans MS" panose="030F0702030302020204" pitchFamily="66" charset="0"/>
              </a:rPr>
              <a:t>and the nuclear DNA is duplicated.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Interphase </a:t>
            </a:r>
            <a:r>
              <a:rPr lang="en-US" sz="1600" dirty="0">
                <a:latin typeface="Comic Sans MS" panose="030F0702030302020204" pitchFamily="66" charset="0"/>
              </a:rPr>
              <a:t>is followed by the mitotic phase.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During the mitotic </a:t>
            </a:r>
            <a:r>
              <a:rPr lang="en-US" sz="1600" dirty="0">
                <a:latin typeface="Comic Sans MS" panose="030F0702030302020204" pitchFamily="66" charset="0"/>
              </a:rPr>
              <a:t>phase, the duplicated chromosomes are segregated and distributed into daughter nuclei.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The cytoplasm </a:t>
            </a:r>
            <a:r>
              <a:rPr lang="en-US" sz="1600" dirty="0">
                <a:latin typeface="Comic Sans MS" panose="030F0702030302020204" pitchFamily="66" charset="0"/>
              </a:rPr>
              <a:t>is usually divided as well, resulting in two daughter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26" y="241327"/>
            <a:ext cx="4159937" cy="41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93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3298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 Cell Division</a:t>
            </a: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337372"/>
            <a:ext cx="8305800" cy="485813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</a:t>
            </a: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cycle </a:t>
            </a: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has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two phases</a:t>
            </a: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altLang="en-US" sz="24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Interphase (Between cell divisions)</a:t>
            </a:r>
          </a:p>
          <a:p>
            <a:pPr lvl="1"/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is being a cell</a:t>
            </a:r>
          </a:p>
          <a:p>
            <a:pPr lvl="1"/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nucleus is visible </a:t>
            </a:r>
          </a:p>
          <a:p>
            <a:pPr lvl="1"/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metabolic functions, including DNA replication, occur</a:t>
            </a:r>
          </a:p>
          <a:p>
            <a:pPr lvl="1"/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Begins </a:t>
            </a:r>
            <a:r>
              <a:rPr lang="en-US" altLang="en-US" sz="2400" b="1" i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after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cytokinesis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b="1" i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ends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when </a:t>
            </a: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mitosis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starts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Mitosis/cytokinesis: 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 nuclear division (mitosis) and cell division (cytokinesis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  <a:endParaRPr lang="en-US" altLang="en-US" sz="2400" b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2535"/>
            <a:ext cx="8229600" cy="883298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 Cell Division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G</a:t>
            </a:r>
            <a:r>
              <a:rPr lang="en-US" sz="28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800" b="1" dirty="0" smtClean="0">
                <a:latin typeface="Comic Sans MS" panose="030F0702030302020204" pitchFamily="66" charset="0"/>
              </a:rPr>
              <a:t> (gap phase 1)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Primary growth phase, longest phase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S (synthesis)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Replication of DNA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G</a:t>
            </a:r>
            <a:r>
              <a:rPr lang="en-US" sz="28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800" b="1" dirty="0" smtClean="0">
                <a:latin typeface="Comic Sans MS" panose="030F0702030302020204" pitchFamily="66" charset="0"/>
              </a:rPr>
              <a:t> (gap phase 2)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Organelles replicate, microtubules </a:t>
            </a:r>
          </a:p>
          <a:p>
            <a:pPr marL="40005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	organize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M (mitosis) – Nuclear division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Subdivided into 5 phases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C (cytokinesis) – Cytoplasmic division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Separation of 2 new cells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6357938" y="1663700"/>
            <a:ext cx="381000" cy="2679700"/>
          </a:xfrm>
          <a:prstGeom prst="rightBrace">
            <a:avLst>
              <a:gd name="adj1" fmla="val 28329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10363" y="2711450"/>
            <a:ext cx="2358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Interphase</a:t>
            </a:r>
          </a:p>
        </p:txBody>
      </p:sp>
    </p:spTree>
    <p:extLst>
      <p:ext uri="{BB962C8B-B14F-4D97-AF65-F5344CB8AC3E}">
        <p14:creationId xmlns:p14="http://schemas.microsoft.com/office/powerpoint/2010/main" val="2945239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235"/>
            <a:ext cx="8294914" cy="80586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Duration of Cell Cycle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967"/>
            <a:ext cx="83820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Most variation in the length of the cell cycle between organisms or cell types occurs in G</a:t>
            </a:r>
            <a:r>
              <a:rPr lang="en-US" altLang="en-US" sz="28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Cells often pause in G</a:t>
            </a:r>
            <a:r>
              <a:rPr lang="en-US" altLang="en-US" sz="28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before DNA replication and enter a resting state called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</a:t>
            </a:r>
            <a:r>
              <a:rPr lang="en-US" altLang="en-US" sz="2800" b="1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0</a:t>
            </a:r>
            <a:endParaRPr lang="en-US" altLang="en-US" sz="2800" b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35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Resting phase G</a:t>
            </a:r>
            <a:r>
              <a:rPr lang="en-US" altLang="en-US" sz="2350" b="1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0</a:t>
            </a:r>
            <a:r>
              <a:rPr lang="en-US" altLang="en-US" sz="235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– cells spend more or less time here before resuming cell division.</a:t>
            </a:r>
          </a:p>
          <a:p>
            <a:pPr lvl="3"/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This is when a cell is being a cell</a:t>
            </a:r>
          </a:p>
          <a:p>
            <a:pPr lvl="3"/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Can range from hours to decades depending on cell type</a:t>
            </a:r>
          </a:p>
          <a:p>
            <a:pPr lvl="3"/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Nerve cells remain there </a:t>
            </a:r>
            <a:r>
              <a:rPr lang="en-US" altLang="en-US" sz="2350" b="1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permanently – that is why damage to nerve cells is permanent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Liver cells can resume G</a:t>
            </a:r>
            <a:r>
              <a:rPr lang="en-US" altLang="en-US" sz="28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phase in response to factors released during injury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326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036638"/>
            <a:ext cx="7944427" cy="5513387"/>
          </a:xfrm>
        </p:spPr>
        <p:txBody>
          <a:bodyPr lIns="91440" tIns="45720" rIns="91440" bIns="45720">
            <a:noAutofit/>
          </a:bodyPr>
          <a:lstStyle/>
          <a:p>
            <a:pPr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</a:rPr>
              <a:t>Mitosis produces genetically-identical daughter nuclei</a:t>
            </a:r>
          </a:p>
          <a:p>
            <a:pPr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</a:rPr>
              <a:t>Mitosis is followed by cytokinesis which splits the two nuclei into two daughter cells</a:t>
            </a:r>
          </a:p>
          <a:p>
            <a:pPr indent="-342900" eaLnBrk="1" hangingPunct="1">
              <a:lnSpc>
                <a:spcPct val="90000"/>
              </a:lnSpc>
            </a:pPr>
            <a:endParaRPr lang="en-US" altLang="en-US" sz="2800" dirty="0" smtClean="0">
              <a:latin typeface="Comic Sans MS" panose="030F0702030302020204" pitchFamily="66" charset="0"/>
            </a:endParaRPr>
          </a:p>
          <a:p>
            <a:pPr lvl="2" indent="-342900"/>
            <a:r>
              <a:rPr lang="en-US" altLang="en-US" sz="2200" dirty="0" smtClean="0">
                <a:latin typeface="Comic Sans MS" panose="030F0702030302020204" pitchFamily="66" charset="0"/>
              </a:rPr>
              <a:t>4 main stages:</a:t>
            </a:r>
          </a:p>
          <a:p>
            <a:pPr marL="1428750" lvl="3" indent="-285750"/>
            <a:r>
              <a:rPr lang="en-US" altLang="en-US" sz="2350" dirty="0" smtClean="0">
                <a:latin typeface="Comic Sans MS" panose="030F0702030302020204" pitchFamily="66" charset="0"/>
              </a:rPr>
              <a:t>Prophase</a:t>
            </a:r>
          </a:p>
          <a:p>
            <a:pPr marL="1771650" lvl="4" indent="-285750"/>
            <a:r>
              <a:rPr lang="en-US" altLang="en-US" sz="2350" dirty="0" smtClean="0">
                <a:latin typeface="Comic Sans MS" panose="030F0702030302020204" pitchFamily="66" charset="0"/>
              </a:rPr>
              <a:t>Prometaphase</a:t>
            </a:r>
          </a:p>
          <a:p>
            <a:pPr marL="1428750" lvl="3" indent="-285750"/>
            <a:r>
              <a:rPr lang="en-US" altLang="en-US" sz="2350" dirty="0" smtClean="0">
                <a:latin typeface="Comic Sans MS" panose="030F0702030302020204" pitchFamily="66" charset="0"/>
              </a:rPr>
              <a:t>Metaphase</a:t>
            </a:r>
          </a:p>
          <a:p>
            <a:pPr marL="1428750" lvl="3" indent="-285750"/>
            <a:r>
              <a:rPr lang="en-US" altLang="en-US" sz="2350" dirty="0" smtClean="0">
                <a:latin typeface="Comic Sans MS" panose="030F0702030302020204" pitchFamily="66" charset="0"/>
              </a:rPr>
              <a:t>Anaphase</a:t>
            </a:r>
          </a:p>
          <a:p>
            <a:pPr marL="1428750" lvl="3" indent="-285750"/>
            <a:r>
              <a:rPr lang="en-US" altLang="en-US" sz="2350" dirty="0" smtClean="0">
                <a:latin typeface="Comic Sans MS" panose="030F0702030302020204" pitchFamily="66" charset="0"/>
              </a:rPr>
              <a:t>Telophase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</p:spTree>
    <p:extLst>
      <p:ext uri="{BB962C8B-B14F-4D97-AF65-F5344CB8AC3E}">
        <p14:creationId xmlns:p14="http://schemas.microsoft.com/office/powerpoint/2010/main" val="15115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514" y="1578268"/>
            <a:ext cx="8062912" cy="389880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is a basic unit of life.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living organisms are composed of one of more cells. 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Cells comes from pre-existing cells.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 division in unicellular organisms is for reproduction.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 division in multicellular organisms is for growth, development, regeneration, and repair.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22514" y="423560"/>
            <a:ext cx="8062912" cy="65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 division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51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257175" y="31176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4" name="Text Box 188"/>
          <p:cNvSpPr txBox="1">
            <a:spLocks noChangeArrowheads="1"/>
          </p:cNvSpPr>
          <p:nvPr/>
        </p:nvSpPr>
        <p:spPr bwMode="auto">
          <a:xfrm>
            <a:off x="257175" y="1052513"/>
            <a:ext cx="8382972" cy="54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 marL="414338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71438" indent="0"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mic Sans MS" panose="030F0702030302020204" pitchFamily="66" charset="0"/>
              </a:rPr>
              <a:t>Prophase:</a:t>
            </a:r>
          </a:p>
          <a:p>
            <a:pPr marL="71438" indent="0" eaLnBrk="1" hangingPunct="1">
              <a:spcBef>
                <a:spcPct val="0"/>
              </a:spcBef>
              <a:buNone/>
            </a:pPr>
            <a:endParaRPr lang="en-US" altLang="en-US" sz="2800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 smtClean="0">
                <a:latin typeface="Comic Sans MS" panose="030F0702030302020204" pitchFamily="66" charset="0"/>
              </a:rPr>
              <a:t>Chromosomes </a:t>
            </a:r>
            <a:r>
              <a:rPr lang="en-US" altLang="en-US" sz="2800" dirty="0">
                <a:latin typeface="Comic Sans MS" panose="030F0702030302020204" pitchFamily="66" charset="0"/>
              </a:rPr>
              <a:t>condense and become </a:t>
            </a:r>
            <a:r>
              <a:rPr lang="en-US" altLang="en-US" sz="2800" b="1" dirty="0">
                <a:latin typeface="Comic Sans MS" panose="030F0702030302020204" pitchFamily="66" charset="0"/>
              </a:rPr>
              <a:t>visible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Chromosomes appear as </a:t>
            </a:r>
            <a:r>
              <a:rPr lang="en-US" altLang="en-US" sz="2800" b="1" dirty="0">
                <a:latin typeface="Comic Sans MS" panose="030F0702030302020204" pitchFamily="66" charset="0"/>
              </a:rPr>
              <a:t>two sister chromatids </a:t>
            </a:r>
            <a:r>
              <a:rPr lang="en-US" altLang="en-US" sz="2800" dirty="0">
                <a:latin typeface="Comic Sans MS" panose="030F0702030302020204" pitchFamily="66" charset="0"/>
              </a:rPr>
              <a:t>held together at the </a:t>
            </a:r>
            <a:r>
              <a:rPr lang="en-US" altLang="en-US" sz="2800" b="1" dirty="0">
                <a:latin typeface="Comic Sans MS" panose="030F0702030302020204" pitchFamily="66" charset="0"/>
              </a:rPr>
              <a:t>centromere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Nuclear envelope </a:t>
            </a:r>
            <a:r>
              <a:rPr lang="en-US" altLang="en-US" sz="2800" b="1" i="1" dirty="0">
                <a:latin typeface="Comic Sans MS" panose="030F0702030302020204" pitchFamily="66" charset="0"/>
              </a:rPr>
              <a:t>breaks</a:t>
            </a:r>
            <a:r>
              <a:rPr lang="en-US" altLang="en-US" sz="2800" dirty="0">
                <a:latin typeface="Comic Sans MS" panose="030F0702030302020204" pitchFamily="66" charset="0"/>
              </a:rPr>
              <a:t> down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Mitotic spindle </a:t>
            </a:r>
            <a:r>
              <a:rPr lang="en-US" altLang="en-US" sz="2800" dirty="0">
                <a:latin typeface="Comic Sans MS" panose="030F0702030302020204" pitchFamily="66" charset="0"/>
              </a:rPr>
              <a:t>begins to form</a:t>
            </a:r>
          </a:p>
          <a:p>
            <a:pPr lvl="1"/>
            <a:r>
              <a:rPr lang="en-US" altLang="en-US" dirty="0">
                <a:latin typeface="Comic Sans MS" panose="030F0702030302020204" pitchFamily="66" charset="0"/>
              </a:rPr>
              <a:t>2 centrioles move to opposite poles forming spindle apparatus (no centrioles in plants)</a:t>
            </a:r>
          </a:p>
          <a:p>
            <a:pPr lvl="1"/>
            <a:r>
              <a:rPr lang="en-US" altLang="en-US" dirty="0">
                <a:latin typeface="Comic Sans MS" panose="030F0702030302020204" pitchFamily="66" charset="0"/>
              </a:rPr>
              <a:t>Asters – radial array of microtubules in animals (not plants)</a:t>
            </a:r>
          </a:p>
          <a:p>
            <a:pPr marL="71438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2" b="77045"/>
          <a:stretch/>
        </p:blipFill>
        <p:spPr>
          <a:xfrm>
            <a:off x="3098693" y="319968"/>
            <a:ext cx="2858762" cy="310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738234"/>
            <a:ext cx="3896868" cy="282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236" y="3738234"/>
            <a:ext cx="3944216" cy="281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893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10_02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9" r="-34269"/>
          <a:stretch>
            <a:fillRect/>
          </a:stretch>
        </p:blipFill>
        <p:spPr>
          <a:xfrm>
            <a:off x="457199" y="900862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601386"/>
            <a:ext cx="8062912" cy="201401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During </a:t>
            </a:r>
            <a:r>
              <a:rPr lang="en-US" sz="2400" dirty="0" err="1">
                <a:latin typeface="Comic Sans MS" panose="030F0702030302020204" pitchFamily="66" charset="0"/>
              </a:rPr>
              <a:t>prometaphase</a:t>
            </a:r>
            <a:r>
              <a:rPr lang="en-US" sz="2400" dirty="0">
                <a:latin typeface="Comic Sans MS" panose="030F0702030302020204" pitchFamily="66" charset="0"/>
              </a:rPr>
              <a:t>, mitotic spindle microtubules from opposite poles attach to </a:t>
            </a:r>
            <a:r>
              <a:rPr lang="en-US" sz="2400" dirty="0" smtClean="0">
                <a:latin typeface="Comic Sans MS" panose="030F0702030302020204" pitchFamily="66" charset="0"/>
              </a:rPr>
              <a:t>each sister </a:t>
            </a:r>
            <a:r>
              <a:rPr lang="en-US" sz="2400" dirty="0">
                <a:latin typeface="Comic Sans MS" panose="030F0702030302020204" pitchFamily="66" charset="0"/>
              </a:rPr>
              <a:t>chromatid at the kinetochore. In anaphase, the connection between the sister </a:t>
            </a:r>
            <a:r>
              <a:rPr lang="en-US" sz="2400" dirty="0" smtClean="0">
                <a:latin typeface="Comic Sans MS" panose="030F0702030302020204" pitchFamily="66" charset="0"/>
              </a:rPr>
              <a:t>chromatids breaks </a:t>
            </a:r>
            <a:r>
              <a:rPr lang="en-US" sz="2400" dirty="0">
                <a:latin typeface="Comic Sans MS" panose="030F0702030302020204" pitchFamily="66" charset="0"/>
              </a:rPr>
              <a:t>down, and the microtubules pull the chromosomes toward opposite poles.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9837" y="650768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83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8610600" cy="4184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 smtClean="0">
                <a:latin typeface="Comic Sans MS" panose="030F0702030302020204" pitchFamily="66" charset="0"/>
              </a:rPr>
              <a:t>Metaphase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197354"/>
            <a:ext cx="8288694" cy="30651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Alignment of chromosomes along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metaphase plate</a:t>
            </a:r>
          </a:p>
          <a:p>
            <a:pPr lvl="1">
              <a:buClrTx/>
            </a:pP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Not an actual structure</a:t>
            </a:r>
          </a:p>
          <a:p>
            <a:pPr lvl="1">
              <a:buClrTx/>
            </a:pP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Future axis of cell division</a:t>
            </a:r>
          </a:p>
        </p:txBody>
      </p:sp>
    </p:spTree>
    <p:extLst>
      <p:ext uri="{BB962C8B-B14F-4D97-AF65-F5344CB8AC3E}">
        <p14:creationId xmlns:p14="http://schemas.microsoft.com/office/powerpoint/2010/main" val="16136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8" r="49781" b="76485"/>
          <a:stretch/>
        </p:blipFill>
        <p:spPr>
          <a:xfrm>
            <a:off x="3200402" y="264548"/>
            <a:ext cx="2369126" cy="258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8" y="3335415"/>
            <a:ext cx="3922287" cy="292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5" y="3335415"/>
            <a:ext cx="3928290" cy="292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564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8610600" cy="4184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 smtClean="0">
                <a:latin typeface="Comic Sans MS" panose="030F0702030302020204" pitchFamily="66" charset="0"/>
              </a:rPr>
              <a:t>Anaphase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8472" y="2565803"/>
            <a:ext cx="74580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Begins when centromeres split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Removal of </a:t>
            </a:r>
            <a:r>
              <a:rPr lang="en-US" altLang="en-US" sz="2800" dirty="0" err="1">
                <a:latin typeface="Comic Sans MS" panose="030F0702030302020204" pitchFamily="66" charset="0"/>
              </a:rPr>
              <a:t>cohesin</a:t>
            </a:r>
            <a:r>
              <a:rPr lang="en-US" altLang="en-US" sz="2800" dirty="0">
                <a:latin typeface="Comic Sans MS" panose="030F0702030302020204" pitchFamily="66" charset="0"/>
              </a:rPr>
              <a:t> proteins from all chromosomes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u="sng" dirty="0">
                <a:latin typeface="Comic Sans MS" panose="030F0702030302020204" pitchFamily="66" charset="0"/>
              </a:rPr>
              <a:t>Sister chromatids </a:t>
            </a:r>
            <a:r>
              <a:rPr lang="en-US" altLang="en-US" sz="2800" dirty="0">
                <a:latin typeface="Comic Sans MS" panose="030F0702030302020204" pitchFamily="66" charset="0"/>
              </a:rPr>
              <a:t>pulled to opposite poles</a:t>
            </a:r>
          </a:p>
        </p:txBody>
      </p:sp>
    </p:spTree>
    <p:extLst>
      <p:ext uri="{BB962C8B-B14F-4D97-AF65-F5344CB8AC3E}">
        <p14:creationId xmlns:p14="http://schemas.microsoft.com/office/powerpoint/2010/main" val="6007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9" r="33139" b="76485"/>
          <a:stretch/>
        </p:blipFill>
        <p:spPr>
          <a:xfrm>
            <a:off x="3241964" y="249125"/>
            <a:ext cx="2493817" cy="275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5" y="3654441"/>
            <a:ext cx="3792401" cy="282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72" y="3654441"/>
            <a:ext cx="3772174" cy="282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82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8610600" cy="4184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T</a:t>
            </a:r>
            <a:r>
              <a:rPr lang="en-US" altLang="en-US" sz="3600" b="1" dirty="0" smtClean="0">
                <a:latin typeface="Comic Sans MS" panose="030F0702030302020204" pitchFamily="66" charset="0"/>
              </a:rPr>
              <a:t>elophase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3999" y="2291282"/>
            <a:ext cx="719137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Chromosomes</a:t>
            </a:r>
            <a:r>
              <a:rPr lang="en-US" altLang="en-US" sz="2800" dirty="0">
                <a:latin typeface="Comic Sans MS" panose="030F0702030302020204" pitchFamily="66" charset="0"/>
              </a:rPr>
              <a:t> are clustered at </a:t>
            </a:r>
            <a:r>
              <a:rPr lang="en-US" altLang="en-US" sz="2800" b="1" i="1" dirty="0">
                <a:latin typeface="Comic Sans MS" panose="030F0702030302020204" pitchFamily="66" charset="0"/>
              </a:rPr>
              <a:t>opposite</a:t>
            </a:r>
            <a:r>
              <a:rPr lang="en-US" altLang="en-US" sz="2800" dirty="0">
                <a:latin typeface="Comic Sans MS" panose="030F0702030302020204" pitchFamily="66" charset="0"/>
              </a:rPr>
              <a:t> poles and </a:t>
            </a:r>
            <a:r>
              <a:rPr lang="en-US" altLang="en-US" sz="2800" dirty="0" err="1">
                <a:latin typeface="Comic Sans MS" panose="030F0702030302020204" pitchFamily="66" charset="0"/>
              </a:rPr>
              <a:t>decondense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Nuclear envelopes re-forms</a:t>
            </a:r>
            <a:r>
              <a:rPr lang="en-US" altLang="en-US" sz="2800" dirty="0">
                <a:latin typeface="Comic Sans MS" panose="030F0702030302020204" pitchFamily="66" charset="0"/>
              </a:rPr>
              <a:t> around chromosomes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Chromosomes begin to uncoil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Nucleolus reappears in each new nucleus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Golgi complex and ER re-form</a:t>
            </a:r>
          </a:p>
        </p:txBody>
      </p:sp>
    </p:spTree>
    <p:extLst>
      <p:ext uri="{BB962C8B-B14F-4D97-AF65-F5344CB8AC3E}">
        <p14:creationId xmlns:p14="http://schemas.microsoft.com/office/powerpoint/2010/main" val="20113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2" r="16498" b="76485"/>
          <a:stretch/>
        </p:blipFill>
        <p:spPr>
          <a:xfrm>
            <a:off x="3519055" y="398197"/>
            <a:ext cx="2202871" cy="240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1" y="3499455"/>
            <a:ext cx="3870426" cy="288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490" y="3499455"/>
            <a:ext cx="3981637" cy="288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916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1263"/>
            <a:ext cx="8305800" cy="4368800"/>
          </a:xfrm>
        </p:spPr>
        <p:txBody>
          <a:bodyPr lIns="91440" tIns="45720" rIns="91440" bIns="45720"/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Cytokinesis is the stage in which two daughter cells are formed from the original one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After cytokinesis, cells re-enter interphase.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Animals:</a:t>
            </a:r>
          </a:p>
          <a:p>
            <a:pPr marL="742950" lvl="1" indent="-285750" eaLnBrk="1" hangingPunct="1"/>
            <a:r>
              <a:rPr lang="en-US" altLang="en-US" dirty="0" smtClean="0">
                <a:latin typeface="Comic Sans MS" panose="030F0702030302020204" pitchFamily="66" charset="0"/>
              </a:rPr>
              <a:t>Proteins pinch the original cell into two new cells</a:t>
            </a:r>
          </a:p>
          <a:p>
            <a:pPr marL="742950" lvl="1" indent="-285750" eaLnBrk="1" hangingPunct="1"/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146339" y="393983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cytokinesis</a:t>
            </a:r>
          </a:p>
        </p:txBody>
      </p:sp>
      <p:pic>
        <p:nvPicPr>
          <p:cNvPr id="6" name="Picture Placeholder 3" descr="Figure_10_02_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4"/>
          <a:stretch/>
        </p:blipFill>
        <p:spPr>
          <a:xfrm>
            <a:off x="1584611" y="3380509"/>
            <a:ext cx="6057129" cy="299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9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Cell division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Placeholder 3" descr="Figure_10_00_02abc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367" b="-35367"/>
          <a:stretch>
            <a:fillRect/>
          </a:stretch>
        </p:blipFill>
        <p:spPr>
          <a:xfrm>
            <a:off x="457199" y="571094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2507" y="3716317"/>
            <a:ext cx="8062912" cy="246054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 sea urchin begins life as a single cell that 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divides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 form two cells, visible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 scanning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electron microscopy. After four rounds of cell division, 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are 16 cells, as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seen in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this SEM image. After many rounds of cell division, the individual develops into a complex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multicellular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organism, as seen in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       </a:t>
            </a: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mature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sea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urchin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334780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054" y="1440872"/>
            <a:ext cx="8164945" cy="4604327"/>
          </a:xfrm>
        </p:spPr>
        <p:txBody>
          <a:bodyPr lIns="91440" tIns="45720" rIns="91440" bIns="45720"/>
          <a:lstStyle/>
          <a:p>
            <a:pPr indent="-34290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Cytokinesis in Plants: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Starts with vesicles forming the </a:t>
            </a:r>
            <a:r>
              <a:rPr lang="en-US" altLang="en-US" b="1" dirty="0" smtClean="0">
                <a:latin typeface="Comic Sans MS" panose="030F0702030302020204" pitchFamily="66" charset="0"/>
              </a:rPr>
              <a:t>cell plate.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This results in a new </a:t>
            </a:r>
            <a:r>
              <a:rPr lang="en-US" altLang="en-US" b="1" dirty="0" smtClean="0">
                <a:latin typeface="Comic Sans MS" panose="030F0702030302020204" pitchFamily="66" charset="0"/>
              </a:rPr>
              <a:t>cell wall</a:t>
            </a:r>
            <a:r>
              <a:rPr lang="en-US" altLang="en-US" dirty="0" smtClean="0">
                <a:latin typeface="Comic Sans MS" panose="030F0702030302020204" pitchFamily="66" charset="0"/>
              </a:rPr>
              <a:t> being formed between the cells forming daughter cells. </a:t>
            </a:r>
          </a:p>
          <a:p>
            <a:pPr marL="1143000" lvl="2" indent="-22860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The cell wall is made from </a:t>
            </a:r>
            <a:r>
              <a:rPr lang="en-US" altLang="en-US" b="1" dirty="0" smtClean="0">
                <a:latin typeface="Comic Sans MS" panose="030F0702030302020204" pitchFamily="66" charset="0"/>
              </a:rPr>
              <a:t>cellulose</a:t>
            </a:r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244352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cytokinesis</a:t>
            </a:r>
          </a:p>
        </p:txBody>
      </p:sp>
      <p:pic>
        <p:nvPicPr>
          <p:cNvPr id="6" name="Picture Placeholder 3" descr="Figure_10_02_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6"/>
          <a:stretch/>
        </p:blipFill>
        <p:spPr>
          <a:xfrm>
            <a:off x="1737013" y="3259367"/>
            <a:ext cx="5702878" cy="294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7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391" t="20586" r="35833" b="17113"/>
          <a:stretch/>
        </p:blipFill>
        <p:spPr>
          <a:xfrm>
            <a:off x="2322286" y="319314"/>
            <a:ext cx="4857107" cy="612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470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5725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Control </a:t>
            </a:r>
            <a:r>
              <a:rPr lang="en-US" altLang="en-US" dirty="0">
                <a:latin typeface="Comic Sans MS" panose="030F0702030302020204" pitchFamily="66" charset="0"/>
              </a:rPr>
              <a:t>of </a:t>
            </a:r>
            <a:r>
              <a:rPr lang="en-US" altLang="en-US" dirty="0" smtClean="0">
                <a:latin typeface="Comic Sans MS" panose="030F0702030302020204" pitchFamily="66" charset="0"/>
              </a:rPr>
              <a:t>the Cell Cycle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7604" y="1911927"/>
            <a:ext cx="7897091" cy="4073814"/>
          </a:xfrm>
        </p:spPr>
        <p:txBody>
          <a:bodyPr lIns="91440" tIns="45720" rIns="91440" bIns="45720"/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Cell division is a tightly controlled process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Normal cells halt at </a:t>
            </a:r>
            <a:r>
              <a:rPr lang="en-US" altLang="en-US" b="1" dirty="0" smtClean="0">
                <a:latin typeface="Comic Sans MS" panose="030F0702030302020204" pitchFamily="66" charset="0"/>
              </a:rPr>
              <a:t>checkpoints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Proteins survey the condition of the cell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Cell must pass the survey to proceed with cell division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3 checkpoints: G</a:t>
            </a:r>
            <a:r>
              <a:rPr lang="en-US" altLang="en-US" baseline="-25000" dirty="0" smtClean="0">
                <a:latin typeface="Comic Sans MS" panose="030F0702030302020204" pitchFamily="66" charset="0"/>
              </a:rPr>
              <a:t>1</a:t>
            </a:r>
            <a:r>
              <a:rPr lang="en-US" altLang="en-US" dirty="0" smtClean="0">
                <a:latin typeface="Comic Sans MS" panose="030F0702030302020204" pitchFamily="66" charset="0"/>
              </a:rPr>
              <a:t>,G</a:t>
            </a:r>
            <a:r>
              <a:rPr lang="en-US" alt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altLang="en-US" dirty="0" smtClean="0">
                <a:latin typeface="Comic Sans MS" panose="030F0702030302020204" pitchFamily="66" charset="0"/>
              </a:rPr>
              <a:t>, and metaphase</a:t>
            </a:r>
          </a:p>
        </p:txBody>
      </p:sp>
    </p:spTree>
    <p:extLst>
      <p:ext uri="{BB962C8B-B14F-4D97-AF65-F5344CB8AC3E}">
        <p14:creationId xmlns:p14="http://schemas.microsoft.com/office/powerpoint/2010/main" val="4979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ServDisk_02:Johnson_IRDVD_TA:Johnson_MM:Johnson_PPT:Johnson_Lects:Sample_Design:Strip.png"/>
          <p:cNvSpPr>
            <a:spLocks noGrp="1" noChangeArrowheads="1"/>
          </p:cNvSpPr>
          <p:nvPr>
            <p:ph type="title"/>
          </p:nvPr>
        </p:nvSpPr>
        <p:spPr>
          <a:xfrm>
            <a:off x="292975" y="20678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/>
              <a:t>Control </a:t>
            </a:r>
            <a:r>
              <a:rPr lang="en-US" altLang="en-US" dirty="0"/>
              <a:t>of </a:t>
            </a:r>
            <a:r>
              <a:rPr lang="en-US" altLang="en-US" dirty="0" smtClean="0"/>
              <a:t>the Cell Cycle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17" t="16419" r="35275" b="16716"/>
          <a:stretch/>
        </p:blipFill>
        <p:spPr>
          <a:xfrm>
            <a:off x="2351314" y="848496"/>
            <a:ext cx="4738504" cy="593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4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ServDisk_02:Johnson_IRDVD_TA:Johnson_MM:Johnson_PPT:Johnson_Lects:Sample_Design:Strip.png"/>
          <p:cNvSpPr>
            <a:spLocks noGrp="1" noChangeArrowheads="1"/>
          </p:cNvSpPr>
          <p:nvPr>
            <p:ph type="title"/>
          </p:nvPr>
        </p:nvSpPr>
        <p:spPr>
          <a:xfrm>
            <a:off x="292975" y="20678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Control </a:t>
            </a:r>
            <a:r>
              <a:rPr lang="en-US" altLang="en-US" dirty="0">
                <a:latin typeface="Comic Sans MS" panose="030F0702030302020204" pitchFamily="66" charset="0"/>
              </a:rPr>
              <a:t>of </a:t>
            </a:r>
            <a:r>
              <a:rPr lang="en-US" altLang="en-US" dirty="0" smtClean="0">
                <a:latin typeface="Comic Sans MS" panose="030F0702030302020204" pitchFamily="66" charset="0"/>
              </a:rPr>
              <a:t>the Cell Cycle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3 Checkpoints</a:t>
            </a:r>
            <a:r>
              <a:rPr lang="en-US" altLang="en-US" b="1" dirty="0" smtClean="0">
                <a:latin typeface="Comic Sans MS" panose="030F0702030302020204" pitchFamily="66" charset="0"/>
                <a:ea typeface="ＭＳ Ｐゴシック" pitchFamily="34" charset="-128"/>
              </a:rPr>
              <a:t>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G</a:t>
            </a:r>
            <a:r>
              <a:rPr lang="en-US" altLang="en-US" sz="2800" b="1" baseline="-25000" dirty="0" smtClean="0">
                <a:latin typeface="Comic Sans MS" panose="030F0702030302020204" pitchFamily="66" charset="0"/>
                <a:ea typeface="ＭＳ Ｐゴシック" pitchFamily="34" charset="-128"/>
              </a:rPr>
              <a:t>1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/S checkpoint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Cell </a:t>
            </a:r>
            <a:r>
              <a:rPr lang="ja-JP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latin typeface="Comic Sans MS" panose="030F0702030302020204" pitchFamily="66" charset="0"/>
                <a:ea typeface="ＭＳ Ｐゴシック" pitchFamily="34" charset="-128"/>
              </a:rPr>
              <a:t>decides</a:t>
            </a:r>
            <a:r>
              <a:rPr lang="ja-JP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whether or not to divide</a:t>
            </a: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G</a:t>
            </a:r>
            <a:r>
              <a:rPr lang="en-US" altLang="en-US" sz="2800" b="1" baseline="-25000" dirty="0" smtClean="0">
                <a:latin typeface="Comic Sans MS" panose="030F0702030302020204" pitchFamily="66" charset="0"/>
                <a:ea typeface="ＭＳ Ｐゴシック" pitchFamily="34" charset="-128"/>
              </a:rPr>
              <a:t>2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/M checkpoint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Cell makes a commitment to mitosis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Assesses success of DNA replication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Can </a:t>
            </a:r>
            <a:r>
              <a:rPr lang="en-US" altLang="en-US" sz="24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stall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the cycle if DNA has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not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been accurately replicated.</a:t>
            </a:r>
          </a:p>
          <a:p>
            <a:pPr marL="514350" indent="-514350" eaLnBrk="1" hangingPunct="1">
              <a:buFontTx/>
              <a:buAutoNum type="arabicPeriod" startAt="3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Late metaphase (spindle) checkpoint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Cell ensures that all chromosomes are </a:t>
            </a:r>
            <a:r>
              <a:rPr lang="en-US" altLang="en-US" sz="24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attached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to the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spindle</a:t>
            </a:r>
          </a:p>
          <a:p>
            <a:pPr marL="514350" indent="-514350" eaLnBrk="1" hangingPunct="1">
              <a:defRPr/>
            </a:pPr>
            <a:endParaRPr lang="en-US" altLang="en-US" sz="28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altLang="en-US" sz="2800" dirty="0" smtClean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5725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Control </a:t>
            </a:r>
            <a:r>
              <a:rPr lang="en-US" altLang="en-US" dirty="0">
                <a:latin typeface="Comic Sans MS" panose="030F0702030302020204" pitchFamily="66" charset="0"/>
              </a:rPr>
              <a:t>of </a:t>
            </a:r>
            <a:r>
              <a:rPr lang="en-US" altLang="en-US" dirty="0" smtClean="0">
                <a:latin typeface="Comic Sans MS" panose="030F0702030302020204" pitchFamily="66" charset="0"/>
              </a:rPr>
              <a:t>the Cell Cycle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806" y="1117600"/>
            <a:ext cx="8156575" cy="5073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There are two groups of intracellular molecules that regulate the cell cycle.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These molecules can either promote progress of the cell to the next phase (positive regulation) or halt the cell cycle (negative regulation.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These molecules can either act individually or in partners with other molecules.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Deficiency or non-functioning of a single regulator may or may not affect the control of cell cycle.</a:t>
            </a:r>
          </a:p>
        </p:txBody>
      </p:sp>
    </p:spTree>
    <p:extLst>
      <p:ext uri="{BB962C8B-B14F-4D97-AF65-F5344CB8AC3E}">
        <p14:creationId xmlns:p14="http://schemas.microsoft.com/office/powerpoint/2010/main" val="10849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10_03_0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1" y="706582"/>
            <a:ext cx="2927332" cy="547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6" y="1107618"/>
            <a:ext cx="3913188" cy="525697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POSITIVE REGULATION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Cyclin-dependent </a:t>
            </a:r>
            <a:r>
              <a:rPr lang="en-US" sz="2400" dirty="0">
                <a:solidFill>
                  <a:srgbClr val="000000"/>
                </a:solidFill>
              </a:rPr>
              <a:t>kinases (</a:t>
            </a:r>
            <a:r>
              <a:rPr lang="en-US" sz="2400" dirty="0" err="1">
                <a:solidFill>
                  <a:srgbClr val="000000"/>
                </a:solidFill>
              </a:rPr>
              <a:t>Cdks</a:t>
            </a:r>
            <a:r>
              <a:rPr lang="en-US" sz="2400" dirty="0">
                <a:solidFill>
                  <a:srgbClr val="000000"/>
                </a:solidFill>
              </a:rPr>
              <a:t>) are protein kinases </a:t>
            </a:r>
            <a:r>
              <a:rPr lang="en-US" sz="2400" dirty="0" smtClean="0">
                <a:solidFill>
                  <a:srgbClr val="000000"/>
                </a:solidFill>
              </a:rPr>
              <a:t>that </a:t>
            </a:r>
            <a:r>
              <a:rPr lang="en-US" sz="2400" dirty="0">
                <a:solidFill>
                  <a:srgbClr val="000000"/>
                </a:solidFill>
              </a:rPr>
              <a:t>when fully activated, </a:t>
            </a:r>
            <a:r>
              <a:rPr lang="en-US" sz="2400" dirty="0" smtClean="0">
                <a:solidFill>
                  <a:srgbClr val="000000"/>
                </a:solidFill>
              </a:rPr>
              <a:t>can phosphorylate </a:t>
            </a:r>
            <a:r>
              <a:rPr lang="en-US" sz="2400" dirty="0">
                <a:solidFill>
                  <a:srgbClr val="000000"/>
                </a:solidFill>
              </a:rPr>
              <a:t>and thus activate other proteins that advance the cell cycle past a checkpoint. </a:t>
            </a:r>
            <a:r>
              <a:rPr lang="en-US" sz="2400" dirty="0" smtClean="0">
                <a:solidFill>
                  <a:srgbClr val="000000"/>
                </a:solidFill>
              </a:rPr>
              <a:t>To become </a:t>
            </a:r>
            <a:r>
              <a:rPr lang="en-US" sz="2400" dirty="0">
                <a:solidFill>
                  <a:srgbClr val="000000"/>
                </a:solidFill>
              </a:rPr>
              <a:t>fully activated, a </a:t>
            </a:r>
            <a:r>
              <a:rPr lang="en-US" sz="2400" dirty="0" err="1">
                <a:solidFill>
                  <a:srgbClr val="000000"/>
                </a:solidFill>
              </a:rPr>
              <a:t>Cdk</a:t>
            </a:r>
            <a:r>
              <a:rPr lang="en-US" sz="2400" dirty="0">
                <a:solidFill>
                  <a:srgbClr val="000000"/>
                </a:solidFill>
              </a:rPr>
              <a:t> must bind to a </a:t>
            </a:r>
            <a:r>
              <a:rPr lang="en-US" sz="2400" dirty="0" err="1">
                <a:solidFill>
                  <a:srgbClr val="000000"/>
                </a:solidFill>
              </a:rPr>
              <a:t>cyclin</a:t>
            </a:r>
            <a:r>
              <a:rPr lang="en-US" sz="2400" dirty="0">
                <a:solidFill>
                  <a:srgbClr val="000000"/>
                </a:solidFill>
              </a:rPr>
              <a:t> protein and then be phosphorylated by </a:t>
            </a:r>
            <a:r>
              <a:rPr lang="en-US" sz="2400" dirty="0" smtClean="0">
                <a:solidFill>
                  <a:srgbClr val="000000"/>
                </a:solidFill>
              </a:rPr>
              <a:t>another </a:t>
            </a:r>
            <a:r>
              <a:rPr lang="hr-HR" sz="2400" dirty="0" smtClean="0">
                <a:solidFill>
                  <a:srgbClr val="000000"/>
                </a:solidFill>
              </a:rPr>
              <a:t>kinase</a:t>
            </a:r>
            <a:r>
              <a:rPr lang="hr-HR" sz="2400" dirty="0">
                <a:solidFill>
                  <a:srgbClr val="000000"/>
                </a:solidFill>
              </a:rPr>
              <a:t>.</a:t>
            </a:r>
            <a:endParaRPr lang="en-US" sz="24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5725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Negative regulation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203036"/>
            <a:ext cx="8156575" cy="5073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 best understood are retinoblastoma protein (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Rb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), p53 and p21.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Comic Sans MS" panose="030F0702030302020204" pitchFamily="66" charset="0"/>
              </a:rPr>
              <a:t>Rb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, p53, and p21 act primarily at the G1 check point..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P53 detects damage DNA and recruits enzymes to repair DNA.  If DNA cannot be repaired, it will trigger apoptosis (cell death) hence preventing duplication of damaged DNA.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Increasing of p53 results in production of p21 which in turns binding and inhibiting the CDK/cyclin complexes.  Ultimately, the cell cycle will not proceed.</a:t>
            </a:r>
          </a:p>
        </p:txBody>
      </p:sp>
    </p:spTree>
    <p:extLst>
      <p:ext uri="{BB962C8B-B14F-4D97-AF65-F5344CB8AC3E}">
        <p14:creationId xmlns:p14="http://schemas.microsoft.com/office/powerpoint/2010/main" val="22452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255025" y="163727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C</a:t>
            </a:r>
            <a:r>
              <a:rPr lang="en-US" altLang="en-US" dirty="0" smtClean="0">
                <a:latin typeface="Comic Sans MS" panose="030F0702030302020204" pitchFamily="66" charset="0"/>
              </a:rPr>
              <a:t>ancer and the cell cycle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9490" y="977900"/>
            <a:ext cx="8320809" cy="2895600"/>
          </a:xfrm>
        </p:spPr>
        <p:txBody>
          <a:bodyPr lIns="91440" tIns="45720" rIns="91440" bIns="45720">
            <a:normAutofit lnSpcReduction="10000"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b="1" dirty="0" smtClean="0">
                <a:latin typeface="Comic Sans MS" panose="030F0702030302020204" pitchFamily="66" charset="0"/>
              </a:rPr>
              <a:t>Proto-oncogenes</a:t>
            </a:r>
            <a:r>
              <a:rPr lang="en-US" altLang="en-US" sz="2600" dirty="0" smtClean="0">
                <a:latin typeface="Comic Sans MS" panose="030F0702030302020204" pitchFamily="66" charset="0"/>
              </a:rPr>
              <a:t>: genes that code for the positive cell cycle control proteins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 smtClean="0">
                <a:latin typeface="Comic Sans MS" panose="030F0702030302020204" pitchFamily="66" charset="0"/>
              </a:rPr>
              <a:t>When proto-oncogenes mutate, they become </a:t>
            </a:r>
            <a:r>
              <a:rPr lang="en-US" altLang="en-US" sz="2600" b="1" dirty="0" smtClean="0">
                <a:latin typeface="Comic Sans MS" panose="030F0702030302020204" pitchFamily="66" charset="0"/>
              </a:rPr>
              <a:t>oncogenes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Their proteins no longer properly regulate cell division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They usually overstimulate cell division even though it is not supposed to.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30724" name="Picture 5" descr="06_11aFigure-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"/>
          <a:stretch>
            <a:fillRect/>
          </a:stretch>
        </p:blipFill>
        <p:spPr bwMode="auto">
          <a:xfrm>
            <a:off x="1692793" y="3778897"/>
            <a:ext cx="5900164" cy="261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036" y="960438"/>
            <a:ext cx="8029864" cy="2438400"/>
          </a:xfrm>
        </p:spPr>
        <p:txBody>
          <a:bodyPr lIns="91440" tIns="45720" rIns="91440" bIns="45720"/>
          <a:lstStyle/>
          <a:p>
            <a:pPr indent="-342900" eaLnBrk="1" hangingPunct="1">
              <a:lnSpc>
                <a:spcPct val="90000"/>
              </a:lnSpc>
            </a:pPr>
            <a:r>
              <a:rPr lang="en-US" altLang="en-US" b="1" dirty="0" smtClean="0">
                <a:latin typeface="Comic Sans MS" panose="030F0702030302020204" pitchFamily="66" charset="0"/>
              </a:rPr>
              <a:t>Tumor suppressor genes</a:t>
            </a:r>
            <a:r>
              <a:rPr lang="en-US" altLang="en-US" dirty="0" smtClean="0">
                <a:latin typeface="Comic Sans MS" panose="030F0702030302020204" pitchFamily="66" charset="0"/>
              </a:rPr>
              <a:t>: genes for proteins that stop cell division if conditions are not favorable (negative regulator)</a:t>
            </a: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err="1" smtClean="0">
                <a:latin typeface="Comic Sans MS" panose="030F0702030302020204" pitchFamily="66" charset="0"/>
              </a:rPr>
              <a:t>Rb</a:t>
            </a:r>
            <a:r>
              <a:rPr lang="en-US" altLang="en-US" dirty="0" smtClean="0">
                <a:latin typeface="Comic Sans MS" panose="030F0702030302020204" pitchFamily="66" charset="0"/>
              </a:rPr>
              <a:t>, p53, and p21 are tumor suppressor genes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When mutated, can allow cells to override checkpoints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2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2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106363" y="160377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cancer and the cell cycle</a:t>
            </a:r>
          </a:p>
        </p:txBody>
      </p:sp>
      <p:pic>
        <p:nvPicPr>
          <p:cNvPr id="6" name="Picture Placeholder 3" descr="Figure_10_04_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5" r="-45005"/>
          <a:stretch>
            <a:fillRect/>
          </a:stretch>
        </p:blipFill>
        <p:spPr>
          <a:xfrm>
            <a:off x="551511" y="2463450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Before division can happen, the cell must get the proper signal and the DNA has to replicate to make a replicate chromosome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ServDisk_02:Johnson_IRDVD_TA:Johnson_MM:Johnson_PPT:Johnson_Lects:Sample_Design:Strip.png"/>
          <p:cNvSpPr>
            <a:spLocks noGrp="1" noChangeArrowheads="1"/>
          </p:cNvSpPr>
          <p:nvPr>
            <p:ph type="title"/>
          </p:nvPr>
        </p:nvSpPr>
        <p:spPr>
          <a:xfrm>
            <a:off x="292975" y="20678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/>
              <a:t>Control </a:t>
            </a:r>
            <a:r>
              <a:rPr lang="en-US" altLang="en-US" dirty="0"/>
              <a:t>of </a:t>
            </a:r>
            <a:r>
              <a:rPr lang="en-US" altLang="en-US" dirty="0" smtClean="0"/>
              <a:t>the Cell Cycle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17" t="16419" r="35275" b="16716"/>
          <a:stretch/>
        </p:blipFill>
        <p:spPr>
          <a:xfrm>
            <a:off x="2351314" y="848496"/>
            <a:ext cx="4738504" cy="593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Prokaryotic chromosome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Placeholder 2" descr="Figure_10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b="1904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2" y="5107219"/>
            <a:ext cx="8062912" cy="116638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Prokaryotes, including bacteria and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archaea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, have a single, circular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chromosome located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in a central region called the nucleoid.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44250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7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1654"/>
            <a:ext cx="8354291" cy="6595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Bacterial Binary Fission – since bacteria only have 1 circular chromosome, their division is less complicated than ours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4821"/>
          <a:stretch>
            <a:fillRect/>
          </a:stretch>
        </p:blipFill>
        <p:spPr>
          <a:xfrm>
            <a:off x="457199" y="2108511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89567" y="6413266"/>
            <a:ext cx="2552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Binary Fission </a:t>
            </a:r>
            <a:r>
              <a:rPr lang="en-US" sz="800" dirty="0" smtClean="0"/>
              <a:t>(c) </a:t>
            </a:r>
            <a:r>
              <a:rPr lang="en-US" sz="800" dirty="0"/>
              <a:t>Ecoddington14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381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5567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Eukaryotic cells have linear chromosomes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Depending on the species, the number can range from a couple to hundreds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Humans have 46 chromosomes</a:t>
            </a:r>
          </a:p>
          <a:p>
            <a:pPr lvl="2"/>
            <a:endParaRPr lang="en-US" sz="2800" dirty="0" smtClean="0">
              <a:latin typeface="Comic Sans MS" panose="030F0702030302020204" pitchFamily="66" charset="0"/>
            </a:endParaRP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Therefore, division is more complicated – have to keep track of the chromosomes so they end up in the right place</a:t>
            </a:r>
          </a:p>
          <a:p>
            <a:pPr lvl="2"/>
            <a:endParaRPr lang="en-US" sz="2800" dirty="0">
              <a:latin typeface="Comic Sans MS" panose="030F0702030302020204" pitchFamily="66" charset="0"/>
            </a:endParaRP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2 types of division with eukaryotes we will talk about:</a:t>
            </a:r>
          </a:p>
          <a:p>
            <a:pPr lvl="5"/>
            <a:r>
              <a:rPr lang="en-US" sz="2650" dirty="0" smtClean="0">
                <a:latin typeface="Comic Sans MS" panose="030F0702030302020204" pitchFamily="66" charset="0"/>
              </a:rPr>
              <a:t>Mitosis – growth and repair</a:t>
            </a:r>
          </a:p>
          <a:p>
            <a:pPr lvl="5"/>
            <a:r>
              <a:rPr lang="en-US" sz="2650" dirty="0" smtClean="0">
                <a:latin typeface="Comic Sans MS" panose="030F0702030302020204" pitchFamily="66" charset="0"/>
              </a:rPr>
              <a:t>Meiosis – to make gametes</a:t>
            </a:r>
            <a:endParaRPr lang="en-US" sz="26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6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Human chromosomes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Placeholder 3" descr="Figure_10_01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45" r="-41045"/>
          <a:stretch>
            <a:fillRect/>
          </a:stretch>
        </p:blipFill>
        <p:spPr>
          <a:xfrm>
            <a:off x="457201" y="973097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65113" y="4668093"/>
            <a:ext cx="8062912" cy="116638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Humans have </a:t>
            </a: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46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 chromosomes in </a:t>
            </a: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23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 nearly identical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pairs</a:t>
            </a:r>
          </a:p>
          <a:p>
            <a:pPr>
              <a:buClrTx/>
            </a:pP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Every species has a different number of chromosomes</a:t>
            </a:r>
          </a:p>
          <a:p>
            <a:pPr>
              <a:buClrTx/>
            </a:pPr>
            <a:endParaRPr lang="en-US" altLang="en-US" sz="2800" b="1" i="1" dirty="0">
              <a:solidFill>
                <a:schemeClr val="tx1"/>
              </a:solidFill>
              <a:latin typeface="Comic Sans MS" panose="030F0702030302020204" pitchFamily="66" charset="0"/>
              <a:ea typeface="ＭＳ Ｐゴシック" pitchFamily="34" charset="-128"/>
            </a:endParaRPr>
          </a:p>
          <a:p>
            <a:pPr>
              <a:buClrTx/>
            </a:pP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44250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Human chromosomes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7377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Particular array of chromosomes in an individual organism is called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karyotype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.</a:t>
            </a:r>
          </a:p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Humans are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diploid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 (</a:t>
            </a:r>
            <a:r>
              <a:rPr lang="en-US" altLang="en-US" sz="2800" i="1" dirty="0" smtClean="0">
                <a:latin typeface="Comic Sans MS" panose="030F0702030302020204" pitchFamily="66" charset="0"/>
                <a:ea typeface="ＭＳ Ｐゴシック" pitchFamily="34" charset="-128"/>
              </a:rPr>
              <a:t>2n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)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2 complete sets of chromosomes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46 total chromosomes</a:t>
            </a:r>
          </a:p>
          <a:p>
            <a:pPr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Haploid (</a:t>
            </a: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n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):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1 set of chromosomes</a:t>
            </a:r>
          </a:p>
          <a:p>
            <a:pPr marL="457200" lvl="1" indent="0">
              <a:buFontTx/>
              <a:buNone/>
              <a:defRPr/>
            </a:pPr>
            <a:endParaRPr lang="en-US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Pairs of chromosomes are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homologous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Have the same genes, just might have different versions (alleles) of that gene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Example: the two chromosome #3’s are homologous, or the two chromosome #18’s are homologous</a:t>
            </a:r>
          </a:p>
        </p:txBody>
      </p:sp>
    </p:spTree>
    <p:extLst>
      <p:ext uri="{BB962C8B-B14F-4D97-AF65-F5344CB8AC3E}">
        <p14:creationId xmlns:p14="http://schemas.microsoft.com/office/powerpoint/2010/main" val="29683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1549</Words>
  <Application>Microsoft Office PowerPoint</Application>
  <PresentationFormat>On-screen Show (4:3)</PresentationFormat>
  <Paragraphs>199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Comic Sans MS</vt:lpstr>
      <vt:lpstr>Times New Roman</vt:lpstr>
      <vt:lpstr>Office Theme</vt:lpstr>
      <vt:lpstr>Chapter 10 Cell Division</vt:lpstr>
      <vt:lpstr>PowerPoint Presentation</vt:lpstr>
      <vt:lpstr>Cell division</vt:lpstr>
      <vt:lpstr>PowerPoint Presentation</vt:lpstr>
      <vt:lpstr>Prokaryotic chromosome</vt:lpstr>
      <vt:lpstr>Bacterial Binary Fission – since bacteria only have 1 circular chromosome, their division is less complicated than ours</vt:lpstr>
      <vt:lpstr>PowerPoint Presentation</vt:lpstr>
      <vt:lpstr>Human chromosomes</vt:lpstr>
      <vt:lpstr>Human chromosomes</vt:lpstr>
      <vt:lpstr>Chromosomes Composition</vt:lpstr>
      <vt:lpstr>Chromosomes organization</vt:lpstr>
      <vt:lpstr>PowerPoint Presentation</vt:lpstr>
      <vt:lpstr>PowerPoint Presentation</vt:lpstr>
      <vt:lpstr>PowerPoint Presentation</vt:lpstr>
      <vt:lpstr>The cell cycle</vt:lpstr>
      <vt:lpstr>Eukaryotic Cell Division</vt:lpstr>
      <vt:lpstr>Eukaryotic Cell Division</vt:lpstr>
      <vt:lpstr>Duration of Cell Cycle</vt:lpstr>
      <vt:lpstr>PowerPoint Presentation</vt:lpstr>
      <vt:lpstr>The Cell Cycle - Mitosis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 of the Cell Cycle</vt:lpstr>
      <vt:lpstr>Control of the Cell Cycle</vt:lpstr>
      <vt:lpstr>Control of the Cell Cycle</vt:lpstr>
      <vt:lpstr>Control of the Cell Cycle</vt:lpstr>
      <vt:lpstr>PowerPoint Presentation</vt:lpstr>
      <vt:lpstr>Negative regulation</vt:lpstr>
      <vt:lpstr>Cancer and the cell cycle</vt:lpstr>
      <vt:lpstr>PowerPoint Presentation</vt:lpstr>
      <vt:lpstr>Control of the Cell Cycle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Jennifer Capers</cp:lastModifiedBy>
  <cp:revision>208</cp:revision>
  <cp:lastPrinted>2013-06-08T17:29:15Z</cp:lastPrinted>
  <dcterms:created xsi:type="dcterms:W3CDTF">2012-06-04T02:13:36Z</dcterms:created>
  <dcterms:modified xsi:type="dcterms:W3CDTF">2018-02-01T14:06:56Z</dcterms:modified>
</cp:coreProperties>
</file>