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5" r:id="rId7"/>
    <p:sldId id="269"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80" r:id="rId21"/>
    <p:sldId id="281" r:id="rId22"/>
    <p:sldId id="286" r:id="rId23"/>
    <p:sldId id="282" r:id="rId24"/>
    <p:sldId id="285" r:id="rId25"/>
    <p:sldId id="283" r:id="rId26"/>
    <p:sldId id="287" r:id="rId27"/>
    <p:sldId id="288" r:id="rId28"/>
    <p:sldId id="289" r:id="rId29"/>
    <p:sldId id="290" r:id="rId30"/>
    <p:sldId id="291" r:id="rId31"/>
    <p:sldId id="292" r:id="rId32"/>
    <p:sldId id="293" r:id="rId33"/>
    <p:sldId id="294" r:id="rId34"/>
    <p:sldId id="2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9337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826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5268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40331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FFA79-504A-46FD-967E-7AC78BC678A0}"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6182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6FFA79-504A-46FD-967E-7AC78BC678A0}"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060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6FFA79-504A-46FD-967E-7AC78BC678A0}"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2524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6FFA79-504A-46FD-967E-7AC78BC678A0}"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22823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FA79-504A-46FD-967E-7AC78BC678A0}"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7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74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548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FFA79-504A-46FD-967E-7AC78BC678A0}" type="datetimeFigureOut">
              <a:rPr lang="en-US" smtClean="0"/>
              <a:t>1/14/2020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9679-3969-4A7B-8E59-2EEAE6A748BA}" type="slidenum">
              <a:rPr lang="en-US" smtClean="0"/>
              <a:t>‹#›</a:t>
            </a:fld>
            <a:endParaRPr lang="en-US"/>
          </a:p>
        </p:txBody>
      </p:sp>
    </p:spTree>
    <p:extLst>
      <p:ext uri="{BB962C8B-B14F-4D97-AF65-F5344CB8AC3E}">
        <p14:creationId xmlns:p14="http://schemas.microsoft.com/office/powerpoint/2010/main" val="1225635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Mitochondria,_mammalian_lung_-_TEM_(2).jp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creativecommons.org/publicdomain/mark/1.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Animal_mitochondrion_diagram_en_(edit).sv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publicdomain/mark/1.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creativecommons.org/publicdomain/mark/1.0/" TargetMode="External"/><Relationship Id="rId4" Type="http://schemas.openxmlformats.org/officeDocument/2006/relationships/hyperlink" Target="https://commons.wikimedia.org/wiki/File:Open_Floodgates_-_Beaver_Lake_Dam_-_Northwest_Arkansas,_U.S._-_21_May_2011.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Ecological_Pyramid.svg"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s://creativecommons.org/publicdomain/mark/1.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Magnificent_CME_Erupts_on_the_Sun_with_Earth_to_Scale.jpg" TargetMode="Externa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creativecommons.org/publicdomain/mark/1.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Photosynthesis.gif" TargetMode="External"/><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hyperlink" Target="https://creativecommons.org/publicdomain/mark/1.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hyperlink" Target="http://cnx.org/contents/185cbf87-c72e-48f5-b51e-f14f21b5eabd@10.61"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youtube.com/watch?v=EtW2rrLHs08" TargetMode="External"/><Relationship Id="rId7" Type="http://schemas.openxmlformats.org/officeDocument/2006/relationships/image" Target="../media/image26.png"/><Relationship Id="rId2" Type="http://schemas.openxmlformats.org/officeDocument/2006/relationships/hyperlink" Target="https://www.youtube.com/watch?v=Eq9ReZ7jH4U" TargetMode="External"/><Relationship Id="rId1" Type="http://schemas.openxmlformats.org/officeDocument/2006/relationships/slideLayout" Target="../slideLayouts/slideLayout4.xml"/><Relationship Id="rId6" Type="http://schemas.openxmlformats.org/officeDocument/2006/relationships/hyperlink" Target="https://www.youtube.com/watch?v=Pk-PUcXZfa8" TargetMode="External"/><Relationship Id="rId5" Type="http://schemas.openxmlformats.org/officeDocument/2006/relationships/hyperlink" Target="https://www.youtube.com/watch?v=IQpIVsxx014" TargetMode="External"/><Relationship Id="rId4" Type="http://schemas.openxmlformats.org/officeDocument/2006/relationships/hyperlink" Target="https://www.youtube.com/watch?v=y1MZ8U8C9c8" TargetMode="External"/><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effectLst>
                  <a:outerShdw blurRad="38100" dist="38100" dir="2700000" algn="tl">
                    <a:srgbClr val="000000">
                      <a:alpha val="43137"/>
                    </a:srgbClr>
                  </a:outerShdw>
                </a:effectLst>
              </a:rPr>
              <a:t>Chapter 7</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Cellular Respiration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3602038"/>
            <a:ext cx="7315200" cy="1655762"/>
          </a:xfrm>
        </p:spPr>
        <p:txBody>
          <a:bodyPr/>
          <a:lstStyle/>
          <a:p>
            <a:pPr algn="r"/>
            <a:r>
              <a:rPr lang="en-US" dirty="0" smtClean="0">
                <a:effectLst>
                  <a:outerShdw blurRad="38100" dist="38100" dir="2700000" algn="tl">
                    <a:srgbClr val="000000">
                      <a:alpha val="43137"/>
                    </a:srgbClr>
                  </a:outerShdw>
                </a:effectLst>
              </a:rPr>
              <a:t>Biology for Health Sciences</a:t>
            </a:r>
            <a:endParaRPr lang="en-US" dirty="0" smtClean="0">
              <a:effectLst>
                <a:outerShdw blurRad="38100" dist="38100" dir="2700000" algn="tl">
                  <a:srgbClr val="000000">
                    <a:alpha val="43137"/>
                  </a:srgbClr>
                </a:outerShdw>
              </a:effectLst>
            </a:endParaRPr>
          </a:p>
          <a:p>
            <a:pPr algn="r"/>
            <a:r>
              <a:rPr lang="en-US" dirty="0" smtClean="0">
                <a:effectLst>
                  <a:outerShdw blurRad="38100" dist="38100" dir="2700000" algn="tl">
                    <a:srgbClr val="000000">
                      <a:alpha val="43137"/>
                    </a:srgbClr>
                  </a:outerShdw>
                </a:effectLst>
              </a:rPr>
              <a:t>BSC </a:t>
            </a:r>
            <a:r>
              <a:rPr lang="en-US" dirty="0" smtClean="0">
                <a:effectLst>
                  <a:outerShdw blurRad="38100" dist="38100" dir="2700000" algn="tl">
                    <a:srgbClr val="000000">
                      <a:alpha val="43137"/>
                    </a:srgbClr>
                  </a:outerShdw>
                </a:effectLst>
              </a:rPr>
              <a:t>1020</a:t>
            </a:r>
            <a:endParaRPr lang="en-US" dirty="0" smtClean="0">
              <a:effectLst>
                <a:outerShdw blurRad="38100" dist="38100" dir="2700000" algn="tl">
                  <a:srgbClr val="000000">
                    <a:alpha val="43137"/>
                  </a:srgbClr>
                </a:outerShdw>
              </a:effectLst>
            </a:endParaRPr>
          </a:p>
          <a:p>
            <a:pPr algn="r"/>
            <a:r>
              <a:rPr lang="en-US" dirty="0" smtClean="0">
                <a:effectLst>
                  <a:outerShdw blurRad="38100" dist="38100" dir="2700000" algn="tl">
                    <a:srgbClr val="000000">
                      <a:alpha val="43137"/>
                    </a:srgbClr>
                  </a:outerShdw>
                </a:effectLst>
              </a:rPr>
              <a:t>Dr. Capers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692" y="464800"/>
            <a:ext cx="2539682" cy="203174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57879" y="4226011"/>
            <a:ext cx="3069495" cy="646331"/>
          </a:xfrm>
          <a:prstGeom prst="rect">
            <a:avLst/>
          </a:prstGeom>
          <a:noFill/>
        </p:spPr>
        <p:txBody>
          <a:bodyPr wrap="none" rtlCol="0">
            <a:spAutoFit/>
          </a:bodyPr>
          <a:lstStyle/>
          <a:p>
            <a:r>
              <a:rPr lang="en-US" dirty="0" smtClean="0"/>
              <a:t>Insert photo here representing</a:t>
            </a:r>
          </a:p>
          <a:p>
            <a:r>
              <a:rPr lang="en-US" dirty="0" smtClean="0"/>
              <a:t>chapter</a:t>
            </a:r>
            <a:endParaRPr lang="en-US" dirty="0"/>
          </a:p>
        </p:txBody>
      </p:sp>
      <p:sp>
        <p:nvSpPr>
          <p:cNvPr id="7" name="TextBox 6"/>
          <p:cNvSpPr txBox="1"/>
          <p:nvPr/>
        </p:nvSpPr>
        <p:spPr>
          <a:xfrm>
            <a:off x="1068948" y="5957060"/>
            <a:ext cx="3265638" cy="215444"/>
          </a:xfrm>
          <a:prstGeom prst="rect">
            <a:avLst/>
          </a:prstGeom>
          <a:noFill/>
        </p:spPr>
        <p:txBody>
          <a:bodyPr wrap="none" rtlCol="0">
            <a:spAutoFit/>
          </a:bodyPr>
          <a:lstStyle/>
          <a:p>
            <a:r>
              <a:rPr lang="en-US" sz="800" dirty="0" smtClean="0"/>
              <a:t>Caption: </a:t>
            </a:r>
            <a:r>
              <a:rPr lang="en-US" sz="800" dirty="0" smtClean="0">
                <a:hlinkClick r:id="rId3"/>
              </a:rPr>
              <a:t>Mitochondria mammalian lung </a:t>
            </a:r>
            <a:r>
              <a:rPr lang="en-US" sz="800" dirty="0" smtClean="0"/>
              <a:t>(c) Louisa Howard,</a:t>
            </a:r>
            <a:r>
              <a:rPr lang="en-US" sz="800" dirty="0"/>
              <a:t> </a:t>
            </a:r>
            <a:r>
              <a:rPr lang="en-US" sz="800" u="sng" dirty="0">
                <a:hlinkClick r:id="rId4"/>
              </a:rPr>
              <a:t>Public domain</a:t>
            </a:r>
            <a:endParaRPr lang="en-US" sz="8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948" y="3431367"/>
            <a:ext cx="3703392" cy="2505576"/>
          </a:xfrm>
          <a:prstGeom prst="rect">
            <a:avLst/>
          </a:prstGeom>
          <a:ln>
            <a:noFill/>
          </a:ln>
          <a:effectLst>
            <a:outerShdw blurRad="292100" dist="139700" dir="2700000" algn="tl" rotWithShape="0">
              <a:srgbClr val="333333">
                <a:alpha val="65000"/>
              </a:srgbClr>
            </a:outerShdw>
          </a:effectLst>
        </p:spPr>
      </p:pic>
      <p:sp>
        <p:nvSpPr>
          <p:cNvPr id="8" name="Footer Placeholder 5"/>
          <p:cNvSpPr>
            <a:spLocks noGrp="1"/>
          </p:cNvSpPr>
          <p:nvPr/>
        </p:nvSpPr>
        <p:spPr>
          <a:xfrm>
            <a:off x="1000897" y="6408065"/>
            <a:ext cx="71422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err="1" smtClean="0">
                <a:latin typeface="Comic Sans MS" panose="030F0702030302020204" pitchFamily="66" charset="0"/>
              </a:rPr>
              <a:t>OpenStax</a:t>
            </a:r>
            <a:r>
              <a:rPr lang="en-US" sz="1600" dirty="0" smtClean="0">
                <a:latin typeface="Comic Sans MS" panose="030F0702030302020204" pitchFamily="66" charset="0"/>
              </a:rPr>
              <a:t> Biology - https://openstax.org/details/books/biology, </a:t>
            </a:r>
          </a:p>
          <a:p>
            <a:r>
              <a:rPr lang="en-US" sz="1600" dirty="0" smtClean="0">
                <a:latin typeface="Comic Sans MS" panose="030F0702030302020204" pitchFamily="66" charset="0"/>
              </a:rPr>
              <a:t>PowerPoint made by Dr. Capers - www.jcapers-irsc.weebly.com </a:t>
            </a:r>
            <a:endParaRPr lang="en-US" sz="1600" dirty="0">
              <a:latin typeface="Comic Sans MS" panose="030F0702030302020204" pitchFamily="66" charset="0"/>
            </a:endParaRPr>
          </a:p>
        </p:txBody>
      </p:sp>
    </p:spTree>
    <p:extLst>
      <p:ext uri="{BB962C8B-B14F-4D97-AF65-F5344CB8AC3E}">
        <p14:creationId xmlns:p14="http://schemas.microsoft.com/office/powerpoint/2010/main" val="98510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Glycolysis happens in the cytosol</a:t>
            </a:r>
          </a:p>
          <a:p>
            <a:r>
              <a:rPr lang="en-US" dirty="0" smtClean="0"/>
              <a:t>In bacteria utilizing aerobic cellular respiration, the rest of the processes will just happen in the cell</a:t>
            </a:r>
          </a:p>
          <a:p>
            <a:endParaRPr lang="en-US" dirty="0"/>
          </a:p>
          <a:p>
            <a:r>
              <a:rPr lang="en-US" dirty="0" smtClean="0"/>
              <a:t>In eukaryotes, the pyruvate molecules move into the mitochondria </a:t>
            </a:r>
            <a:endParaRPr lang="en-US" dirty="0"/>
          </a:p>
        </p:txBody>
      </p:sp>
    </p:spTree>
    <p:extLst>
      <p:ext uri="{BB962C8B-B14F-4D97-AF65-F5344CB8AC3E}">
        <p14:creationId xmlns:p14="http://schemas.microsoft.com/office/powerpoint/2010/main" val="418370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102" y="1957590"/>
            <a:ext cx="6662155" cy="425571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51178" y="6480209"/>
            <a:ext cx="3139001" cy="215444"/>
          </a:xfrm>
          <a:prstGeom prst="rect">
            <a:avLst/>
          </a:prstGeom>
          <a:noFill/>
        </p:spPr>
        <p:txBody>
          <a:bodyPr wrap="none" rtlCol="0">
            <a:spAutoFit/>
          </a:bodyPr>
          <a:lstStyle/>
          <a:p>
            <a:r>
              <a:rPr lang="en-US" sz="800" dirty="0" smtClean="0"/>
              <a:t>Caption: </a:t>
            </a:r>
            <a:r>
              <a:rPr lang="en-US" sz="800" dirty="0" smtClean="0">
                <a:hlinkClick r:id="rId3"/>
              </a:rPr>
              <a:t>Animal Mitochondrion Diagram </a:t>
            </a:r>
            <a:r>
              <a:rPr lang="en-US" sz="800" dirty="0" smtClean="0"/>
              <a:t>(c) </a:t>
            </a:r>
            <a:r>
              <a:rPr lang="en-US" sz="800" dirty="0" err="1" smtClean="0"/>
              <a:t>LadyofHats</a:t>
            </a:r>
            <a:r>
              <a:rPr lang="en-US" sz="800" dirty="0" smtClean="0"/>
              <a:t>,</a:t>
            </a:r>
            <a:r>
              <a:rPr lang="en-US" sz="800" dirty="0"/>
              <a:t> </a:t>
            </a:r>
            <a:r>
              <a:rPr lang="en-US" sz="800" u="sng" dirty="0">
                <a:hlinkClick r:id="rId4"/>
              </a:rPr>
              <a:t>Public domain</a:t>
            </a:r>
            <a:endParaRPr lang="en-US" sz="800" dirty="0"/>
          </a:p>
        </p:txBody>
      </p:sp>
    </p:spTree>
    <p:extLst>
      <p:ext uri="{BB962C8B-B14F-4D97-AF65-F5344CB8AC3E}">
        <p14:creationId xmlns:p14="http://schemas.microsoft.com/office/powerpoint/2010/main" val="126126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Pyruvate Oxidation</a:t>
            </a:r>
            <a:endParaRPr lang="en-US" dirty="0"/>
          </a:p>
        </p:txBody>
      </p:sp>
      <p:sp>
        <p:nvSpPr>
          <p:cNvPr id="3" name="Content Placeholder 2"/>
          <p:cNvSpPr>
            <a:spLocks noGrp="1"/>
          </p:cNvSpPr>
          <p:nvPr>
            <p:ph idx="1"/>
          </p:nvPr>
        </p:nvSpPr>
        <p:spPr/>
        <p:txBody>
          <a:bodyPr/>
          <a:lstStyle/>
          <a:p>
            <a:r>
              <a:rPr lang="en-US" dirty="0" smtClean="0"/>
              <a:t>Pyruvate Oxidation</a:t>
            </a:r>
          </a:p>
          <a:p>
            <a:pPr lvl="2"/>
            <a:r>
              <a:rPr lang="en-US" dirty="0" smtClean="0"/>
              <a:t>Happens in mitochondrial matrix</a:t>
            </a:r>
          </a:p>
          <a:p>
            <a:pPr lvl="2"/>
            <a:r>
              <a:rPr lang="en-US" dirty="0" smtClean="0"/>
              <a:t>2 molecules of pyruvate (3C) are oxidized</a:t>
            </a:r>
          </a:p>
          <a:p>
            <a:pPr lvl="2"/>
            <a:r>
              <a:rPr lang="en-US" dirty="0" smtClean="0"/>
              <a:t>Decarboxylation</a:t>
            </a:r>
          </a:p>
          <a:p>
            <a:pPr lvl="4"/>
            <a:r>
              <a:rPr lang="en-US" dirty="0" smtClean="0"/>
              <a:t>Some carbon is lost (results in production of CO</a:t>
            </a:r>
            <a:r>
              <a:rPr lang="en-US" baseline="-25000" dirty="0" smtClean="0"/>
              <a:t>2</a:t>
            </a:r>
            <a:r>
              <a:rPr lang="en-US" dirty="0" smtClean="0"/>
              <a:t>)</a:t>
            </a:r>
          </a:p>
          <a:p>
            <a:pPr lvl="2"/>
            <a:r>
              <a:rPr lang="en-US" dirty="0" smtClean="0"/>
              <a:t>Start with 2 molecules pyruvate (3C) and ends with 2 molecules </a:t>
            </a:r>
            <a:r>
              <a:rPr lang="en-US" dirty="0" err="1" smtClean="0"/>
              <a:t>Acetyle</a:t>
            </a:r>
            <a:r>
              <a:rPr lang="en-US" dirty="0" smtClean="0"/>
              <a:t> CoA (2C)</a:t>
            </a:r>
            <a:endParaRPr lang="en-US" dirty="0"/>
          </a:p>
        </p:txBody>
      </p:sp>
    </p:spTree>
    <p:extLst>
      <p:ext uri="{BB962C8B-B14F-4D97-AF65-F5344CB8AC3E}">
        <p14:creationId xmlns:p14="http://schemas.microsoft.com/office/powerpoint/2010/main" val="2790593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5250" y="1524000"/>
            <a:ext cx="8953500" cy="3810000"/>
          </a:xfrm>
          <a:prstGeom prst="rect">
            <a:avLst/>
          </a:prstGeom>
        </p:spPr>
      </p:pic>
    </p:spTree>
    <p:extLst>
      <p:ext uri="{BB962C8B-B14F-4D97-AF65-F5344CB8AC3E}">
        <p14:creationId xmlns:p14="http://schemas.microsoft.com/office/powerpoint/2010/main" val="1240088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Citric Acid Cycle (Krebs)</a:t>
            </a:r>
            <a:endParaRPr lang="en-US" dirty="0"/>
          </a:p>
        </p:txBody>
      </p:sp>
      <p:sp>
        <p:nvSpPr>
          <p:cNvPr id="3" name="Content Placeholder 2"/>
          <p:cNvSpPr>
            <a:spLocks noGrp="1"/>
          </p:cNvSpPr>
          <p:nvPr>
            <p:ph idx="1"/>
          </p:nvPr>
        </p:nvSpPr>
        <p:spPr/>
        <p:txBody>
          <a:bodyPr/>
          <a:lstStyle/>
          <a:p>
            <a:r>
              <a:rPr lang="en-US" dirty="0" smtClean="0"/>
              <a:t>Citric Acid Cycle</a:t>
            </a:r>
          </a:p>
          <a:p>
            <a:pPr lvl="2"/>
            <a:r>
              <a:rPr lang="en-US" dirty="0" smtClean="0"/>
              <a:t>Happens in the mitochondrial matrix</a:t>
            </a:r>
          </a:p>
          <a:p>
            <a:pPr lvl="2"/>
            <a:r>
              <a:rPr lang="en-US" dirty="0" smtClean="0"/>
              <a:t>8 steps</a:t>
            </a:r>
          </a:p>
          <a:p>
            <a:pPr lvl="2"/>
            <a:r>
              <a:rPr lang="en-US" dirty="0" smtClean="0"/>
              <a:t>For every glucose molecule, there are 2 turns of the citric acid cycle</a:t>
            </a:r>
          </a:p>
          <a:p>
            <a:pPr lvl="2"/>
            <a:r>
              <a:rPr lang="en-US" dirty="0" smtClean="0"/>
              <a:t>At the end of the citric acid cycle, the glucose molecule has been completely oxidized</a:t>
            </a:r>
          </a:p>
          <a:p>
            <a:pPr lvl="2"/>
            <a:r>
              <a:rPr lang="en-US" dirty="0" smtClean="0"/>
              <a:t>More decarboxylation</a:t>
            </a:r>
          </a:p>
          <a:p>
            <a:pPr lvl="2"/>
            <a:r>
              <a:rPr lang="en-US" dirty="0" smtClean="0"/>
              <a:t>Produces a little ATP</a:t>
            </a:r>
          </a:p>
          <a:p>
            <a:pPr lvl="2"/>
            <a:endParaRPr lang="en-US" dirty="0"/>
          </a:p>
        </p:txBody>
      </p:sp>
    </p:spTree>
    <p:extLst>
      <p:ext uri="{BB962C8B-B14F-4D97-AF65-F5344CB8AC3E}">
        <p14:creationId xmlns:p14="http://schemas.microsoft.com/office/powerpoint/2010/main" val="3914998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90512" y="176212"/>
            <a:ext cx="8562975" cy="6505575"/>
          </a:xfrm>
          <a:prstGeom prst="rect">
            <a:avLst/>
          </a:prstGeom>
        </p:spPr>
      </p:pic>
    </p:spTree>
    <p:extLst>
      <p:ext uri="{BB962C8B-B14F-4D97-AF65-F5344CB8AC3E}">
        <p14:creationId xmlns:p14="http://schemas.microsoft.com/office/powerpoint/2010/main" val="1258849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Oxidative Phosphorylation via the Electron Transport Chain (ETC)</a:t>
            </a:r>
            <a:endParaRPr lang="en-US" dirty="0"/>
          </a:p>
        </p:txBody>
      </p:sp>
      <p:sp>
        <p:nvSpPr>
          <p:cNvPr id="3" name="Content Placeholder 2"/>
          <p:cNvSpPr>
            <a:spLocks noGrp="1"/>
          </p:cNvSpPr>
          <p:nvPr>
            <p:ph idx="1"/>
          </p:nvPr>
        </p:nvSpPr>
        <p:spPr/>
        <p:txBody>
          <a:bodyPr/>
          <a:lstStyle/>
          <a:p>
            <a:r>
              <a:rPr lang="en-US" dirty="0" smtClean="0"/>
              <a:t>Oxidative Phosphorylation</a:t>
            </a:r>
          </a:p>
          <a:p>
            <a:pPr lvl="2"/>
            <a:r>
              <a:rPr lang="en-US" dirty="0" smtClean="0"/>
              <a:t>Happens in the mitochondrial membrane</a:t>
            </a:r>
          </a:p>
          <a:p>
            <a:pPr lvl="2"/>
            <a:r>
              <a:rPr lang="en-US" dirty="0" smtClean="0"/>
              <a:t>Electron carriers that have been reduced during glycolysis, pyruvate oxidation and citric acid cycle bring the electrons over to the membrane and are oxidized – the drop off the electrons at the electron transport chain</a:t>
            </a:r>
          </a:p>
          <a:p>
            <a:pPr lvl="2"/>
            <a:r>
              <a:rPr lang="en-US" dirty="0" smtClean="0"/>
              <a:t>Oxygen is the final electron acceptor in the ETC</a:t>
            </a:r>
          </a:p>
          <a:p>
            <a:pPr lvl="2"/>
            <a:r>
              <a:rPr lang="en-US" dirty="0" smtClean="0"/>
              <a:t>The electron transport chain results in protons (H+) being pumped in the inner membrane space</a:t>
            </a:r>
          </a:p>
          <a:p>
            <a:pPr lvl="4"/>
            <a:r>
              <a:rPr lang="en-US" dirty="0" smtClean="0"/>
              <a:t>This creates a proton gradient – lots of potential energy</a:t>
            </a:r>
          </a:p>
          <a:p>
            <a:pPr lvl="4"/>
            <a:r>
              <a:rPr lang="en-US" dirty="0" smtClean="0"/>
              <a:t>Protons can only escape through ATP synthase</a:t>
            </a:r>
          </a:p>
          <a:p>
            <a:pPr lvl="6"/>
            <a:r>
              <a:rPr lang="en-US" dirty="0" smtClean="0"/>
              <a:t>Chemiosmosis </a:t>
            </a:r>
          </a:p>
          <a:p>
            <a:pPr lvl="6"/>
            <a:r>
              <a:rPr lang="en-US" dirty="0" smtClean="0"/>
              <a:t>Results in a lot of production of ATP</a:t>
            </a:r>
            <a:endParaRPr lang="en-US" dirty="0"/>
          </a:p>
        </p:txBody>
      </p:sp>
    </p:spTree>
    <p:extLst>
      <p:ext uri="{BB962C8B-B14F-4D97-AF65-F5344CB8AC3E}">
        <p14:creationId xmlns:p14="http://schemas.microsoft.com/office/powerpoint/2010/main" val="2766095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366712" y="838200"/>
            <a:ext cx="8410575" cy="5181600"/>
          </a:xfrm>
          <a:prstGeom prst="rect">
            <a:avLst/>
          </a:prstGeom>
        </p:spPr>
      </p:pic>
    </p:spTree>
    <p:extLst>
      <p:ext uri="{BB962C8B-B14F-4D97-AF65-F5344CB8AC3E}">
        <p14:creationId xmlns:p14="http://schemas.microsoft.com/office/powerpoint/2010/main" val="3107529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38125" y="638175"/>
            <a:ext cx="8667750" cy="5581650"/>
          </a:xfrm>
          <a:prstGeom prst="rect">
            <a:avLst/>
          </a:prstGeom>
        </p:spPr>
      </p:pic>
    </p:spTree>
    <p:extLst>
      <p:ext uri="{BB962C8B-B14F-4D97-AF65-F5344CB8AC3E}">
        <p14:creationId xmlns:p14="http://schemas.microsoft.com/office/powerpoint/2010/main" val="3400354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90575" y="585787"/>
            <a:ext cx="7562850" cy="5686425"/>
          </a:xfrm>
          <a:prstGeom prst="rect">
            <a:avLst/>
          </a:prstGeom>
        </p:spPr>
      </p:pic>
    </p:spTree>
    <p:extLst>
      <p:ext uri="{BB962C8B-B14F-4D97-AF65-F5344CB8AC3E}">
        <p14:creationId xmlns:p14="http://schemas.microsoft.com/office/powerpoint/2010/main" val="1422026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36" y="120471"/>
            <a:ext cx="7886700" cy="793929"/>
          </a:xfrm>
        </p:spPr>
        <p:txBody>
          <a:bodyPr/>
          <a:lstStyle/>
          <a:p>
            <a:r>
              <a:rPr lang="en-US" dirty="0" smtClean="0"/>
              <a:t>Electrons and Energy</a:t>
            </a:r>
            <a:endParaRPr lang="en-US" dirty="0"/>
          </a:p>
        </p:txBody>
      </p:sp>
      <p:sp>
        <p:nvSpPr>
          <p:cNvPr id="3" name="Content Placeholder 2"/>
          <p:cNvSpPr>
            <a:spLocks noGrp="1"/>
          </p:cNvSpPr>
          <p:nvPr>
            <p:ph idx="1"/>
          </p:nvPr>
        </p:nvSpPr>
        <p:spPr>
          <a:xfrm>
            <a:off x="628650" y="914400"/>
            <a:ext cx="7886700" cy="5262563"/>
          </a:xfrm>
        </p:spPr>
        <p:txBody>
          <a:bodyPr/>
          <a:lstStyle/>
          <a:p>
            <a:r>
              <a:rPr lang="en-US" dirty="0" smtClean="0"/>
              <a:t>REDOX Reactions</a:t>
            </a:r>
          </a:p>
          <a:p>
            <a:pPr lvl="2"/>
            <a:r>
              <a:rPr lang="en-US" dirty="0" smtClean="0"/>
              <a:t>Reduced – molecule gains an electron</a:t>
            </a:r>
          </a:p>
          <a:p>
            <a:pPr lvl="2"/>
            <a:r>
              <a:rPr lang="en-US" dirty="0" smtClean="0"/>
              <a:t>Oxidized – molecule loses an electron </a:t>
            </a:r>
            <a:endParaRPr lang="en-US" dirty="0"/>
          </a:p>
        </p:txBody>
      </p:sp>
      <p:pic>
        <p:nvPicPr>
          <p:cNvPr id="6" name="Picture 5"/>
          <p:cNvPicPr>
            <a:picLocks noChangeAspect="1"/>
          </p:cNvPicPr>
          <p:nvPr/>
        </p:nvPicPr>
        <p:blipFill>
          <a:blip r:embed="rId2"/>
          <a:stretch>
            <a:fillRect/>
          </a:stretch>
        </p:blipFill>
        <p:spPr>
          <a:xfrm>
            <a:off x="862884" y="2332076"/>
            <a:ext cx="7060037" cy="4259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38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510" t="69336" r="28353" b="5080"/>
          <a:stretch/>
        </p:blipFill>
        <p:spPr>
          <a:xfrm rot="16200000">
            <a:off x="117229" y="2523924"/>
            <a:ext cx="3333537" cy="238116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1290" y="759853"/>
            <a:ext cx="8962710" cy="369332"/>
          </a:xfrm>
          <a:prstGeom prst="rect">
            <a:avLst/>
          </a:prstGeom>
          <a:noFill/>
        </p:spPr>
        <p:txBody>
          <a:bodyPr wrap="none" rtlCol="0">
            <a:spAutoFit/>
          </a:bodyPr>
          <a:lstStyle/>
          <a:p>
            <a:r>
              <a:rPr lang="en-US" dirty="0" smtClean="0">
                <a:latin typeface="Comic Sans MS" panose="030F0702030302020204" pitchFamily="66" charset="0"/>
              </a:rPr>
              <a:t>The proton gradient is like having water behind a dam, LOTS of potential energy</a:t>
            </a:r>
            <a:endParaRPr lang="en-US" dirty="0">
              <a:latin typeface="Comic Sans MS" panose="030F0702030302020204" pitchFamily="66"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6056" b="27775"/>
          <a:stretch/>
        </p:blipFill>
        <p:spPr>
          <a:xfrm>
            <a:off x="3816237" y="2047739"/>
            <a:ext cx="4838366" cy="359320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816237" y="6089590"/>
            <a:ext cx="3522118" cy="215444"/>
          </a:xfrm>
          <a:prstGeom prst="rect">
            <a:avLst/>
          </a:prstGeom>
          <a:noFill/>
        </p:spPr>
        <p:txBody>
          <a:bodyPr wrap="none" rtlCol="0">
            <a:spAutoFit/>
          </a:bodyPr>
          <a:lstStyle/>
          <a:p>
            <a:r>
              <a:rPr lang="en-US" sz="800" dirty="0" smtClean="0"/>
              <a:t>Caption: </a:t>
            </a:r>
            <a:r>
              <a:rPr lang="en-US" sz="800" dirty="0" smtClean="0">
                <a:hlinkClick r:id="rId4"/>
              </a:rPr>
              <a:t>Open flood gates – Beaver Lake Dam </a:t>
            </a:r>
            <a:r>
              <a:rPr lang="en-US" sz="800" dirty="0" smtClean="0"/>
              <a:t>(c) Doug </a:t>
            </a:r>
            <a:r>
              <a:rPr lang="en-US" sz="800" dirty="0" err="1" smtClean="0"/>
              <a:t>Wertman</a:t>
            </a:r>
            <a:r>
              <a:rPr lang="en-US" sz="800" dirty="0" smtClean="0"/>
              <a:t>,</a:t>
            </a:r>
            <a:r>
              <a:rPr lang="en-US" sz="800" dirty="0"/>
              <a:t> </a:t>
            </a:r>
            <a:r>
              <a:rPr lang="en-US" sz="800" u="sng" dirty="0">
                <a:hlinkClick r:id="rId5"/>
              </a:rPr>
              <a:t>Public domain</a:t>
            </a:r>
            <a:endParaRPr lang="en-US" sz="800" dirty="0"/>
          </a:p>
        </p:txBody>
      </p:sp>
    </p:spTree>
    <p:extLst>
      <p:ext uri="{BB962C8B-B14F-4D97-AF65-F5344CB8AC3E}">
        <p14:creationId xmlns:p14="http://schemas.microsoft.com/office/powerpoint/2010/main" val="44271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 Yield</a:t>
            </a:r>
            <a:endParaRPr lang="en-US" dirty="0"/>
          </a:p>
        </p:txBody>
      </p:sp>
      <p:sp>
        <p:nvSpPr>
          <p:cNvPr id="3" name="Content Placeholder 2"/>
          <p:cNvSpPr>
            <a:spLocks noGrp="1"/>
          </p:cNvSpPr>
          <p:nvPr>
            <p:ph idx="1"/>
          </p:nvPr>
        </p:nvSpPr>
        <p:spPr>
          <a:xfrm>
            <a:off x="628650" y="1313645"/>
            <a:ext cx="7886700" cy="4863318"/>
          </a:xfrm>
        </p:spPr>
        <p:txBody>
          <a:bodyPr/>
          <a:lstStyle/>
          <a:p>
            <a:r>
              <a:rPr lang="en-US" dirty="0" smtClean="0"/>
              <a:t>When a glucose is oxidized in aerobic respiration, ~32-36 ATP are generated</a:t>
            </a:r>
          </a:p>
          <a:p>
            <a:pPr lvl="2"/>
            <a:r>
              <a:rPr lang="en-US" dirty="0" smtClean="0"/>
              <a:t>Not all of the energy in the glucose molecule is converted to ATP</a:t>
            </a:r>
          </a:p>
          <a:p>
            <a:pPr lvl="2"/>
            <a:r>
              <a:rPr lang="en-US" dirty="0" smtClean="0"/>
              <a:t>In the process, some of the energy is lost as heat</a:t>
            </a:r>
          </a:p>
          <a:p>
            <a:pPr lvl="2"/>
            <a:r>
              <a:rPr lang="en-US" dirty="0" smtClean="0"/>
              <a:t>The ATP will be immediately used by the cell.  Have to continually produce ATP even when at rest (our cells are never “at rest”)</a:t>
            </a:r>
          </a:p>
        </p:txBody>
      </p:sp>
    </p:spTree>
    <p:extLst>
      <p:ext uri="{BB962C8B-B14F-4D97-AF65-F5344CB8AC3E}">
        <p14:creationId xmlns:p14="http://schemas.microsoft.com/office/powerpoint/2010/main" val="4054993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Glucose is not always used for energy source</a:t>
            </a:r>
          </a:p>
          <a:p>
            <a:pPr lvl="2"/>
            <a:r>
              <a:rPr lang="en-US" dirty="0"/>
              <a:t>Other sugars can enter in different steps of glycolysis</a:t>
            </a:r>
          </a:p>
          <a:p>
            <a:pPr lvl="2"/>
            <a:r>
              <a:rPr lang="en-US" dirty="0"/>
              <a:t>Amino acids can enter the citric acid cycle</a:t>
            </a:r>
          </a:p>
          <a:p>
            <a:pPr lvl="2"/>
            <a:r>
              <a:rPr lang="en-US" dirty="0"/>
              <a:t>Lipids can also enter in at different spots during the process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707" y="4001294"/>
            <a:ext cx="4478585" cy="195938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332707" y="6204177"/>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363974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when oxygen is not available?</a:t>
            </a:r>
            <a:endParaRPr lang="en-US" dirty="0"/>
          </a:p>
        </p:txBody>
      </p:sp>
      <p:sp>
        <p:nvSpPr>
          <p:cNvPr id="3" name="Content Placeholder 2"/>
          <p:cNvSpPr>
            <a:spLocks noGrp="1"/>
          </p:cNvSpPr>
          <p:nvPr>
            <p:ph idx="1"/>
          </p:nvPr>
        </p:nvSpPr>
        <p:spPr/>
        <p:txBody>
          <a:bodyPr>
            <a:normAutofit/>
          </a:bodyPr>
          <a:lstStyle/>
          <a:p>
            <a:r>
              <a:rPr lang="en-US" dirty="0" smtClean="0"/>
              <a:t>Anaerobic Respiration</a:t>
            </a:r>
          </a:p>
          <a:p>
            <a:pPr lvl="2"/>
            <a:r>
              <a:rPr lang="en-US" dirty="0" smtClean="0"/>
              <a:t>Glycolysis</a:t>
            </a:r>
          </a:p>
          <a:p>
            <a:pPr lvl="4"/>
            <a:r>
              <a:rPr lang="en-US" dirty="0" smtClean="0"/>
              <a:t>Produces 2 ATP</a:t>
            </a:r>
          </a:p>
          <a:p>
            <a:pPr lvl="4"/>
            <a:r>
              <a:rPr lang="en-US" dirty="0" smtClean="0"/>
              <a:t>Electron carriers are reduced, but there is no ETC to take the electrons to</a:t>
            </a:r>
          </a:p>
          <a:p>
            <a:pPr lvl="2"/>
            <a:r>
              <a:rPr lang="en-US" dirty="0" smtClean="0"/>
              <a:t>Fermentation (lactic acid fermentation, alcohol fermentation)</a:t>
            </a:r>
          </a:p>
          <a:p>
            <a:pPr lvl="4"/>
            <a:r>
              <a:rPr lang="en-US" dirty="0" smtClean="0"/>
              <a:t>Purpose of this is to oxidize the electron carriers so that they can be used again in glycolysis</a:t>
            </a:r>
          </a:p>
          <a:p>
            <a:pPr lvl="4"/>
            <a:r>
              <a:rPr lang="en-US" dirty="0" smtClean="0"/>
              <a:t>Results in pyruvate transformation into lactate or alcohol </a:t>
            </a:r>
          </a:p>
          <a:p>
            <a:pPr lvl="6"/>
            <a:r>
              <a:rPr lang="en-US" dirty="0" smtClean="0"/>
              <a:t>Organic compounds that still have a  lot of energy in them</a:t>
            </a:r>
          </a:p>
          <a:p>
            <a:pPr lvl="1"/>
            <a:r>
              <a:rPr lang="en-US" dirty="0" smtClean="0"/>
              <a:t>Whole process only results in 2 ATP</a:t>
            </a:r>
            <a:endParaRPr lang="en-US" dirty="0"/>
          </a:p>
        </p:txBody>
      </p:sp>
    </p:spTree>
    <p:extLst>
      <p:ext uri="{BB962C8B-B14F-4D97-AF65-F5344CB8AC3E}">
        <p14:creationId xmlns:p14="http://schemas.microsoft.com/office/powerpoint/2010/main" val="3846890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Who uses it?</a:t>
            </a:r>
          </a:p>
          <a:p>
            <a:pPr lvl="2"/>
            <a:r>
              <a:rPr lang="en-US" dirty="0"/>
              <a:t>Some bacteria, yeast</a:t>
            </a:r>
          </a:p>
          <a:p>
            <a:pPr lvl="2"/>
            <a:r>
              <a:rPr lang="en-US" dirty="0"/>
              <a:t>In animals, it can happen in our muscle cells when oxygen is low (part of fight and flight response)</a:t>
            </a:r>
          </a:p>
          <a:p>
            <a:r>
              <a:rPr lang="en-US" dirty="0" smtClean="0"/>
              <a:t>A multicellular plant or animal has to use aerobic respiration – we need all the ATP we can get!</a:t>
            </a:r>
            <a:endParaRPr lang="en-US" dirty="0"/>
          </a:p>
        </p:txBody>
      </p:sp>
    </p:spTree>
    <p:extLst>
      <p:ext uri="{BB962C8B-B14F-4D97-AF65-F5344CB8AC3E}">
        <p14:creationId xmlns:p14="http://schemas.microsoft.com/office/powerpoint/2010/main" val="1039888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354" y="437882"/>
            <a:ext cx="4429122" cy="56748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68948" y="6596390"/>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1898666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121" y="1310470"/>
            <a:ext cx="3886200" cy="4351338"/>
          </a:xfrm>
        </p:spPr>
        <p:txBody>
          <a:bodyPr>
            <a:normAutofit lnSpcReduction="10000"/>
          </a:bodyPr>
          <a:lstStyle/>
          <a:p>
            <a:pPr marL="0" indent="0">
              <a:buNone/>
            </a:pPr>
            <a:r>
              <a:rPr lang="en-US" sz="3200" dirty="0" smtClean="0"/>
              <a:t>All organisms (from bacteria to us) need energy to maintain life</a:t>
            </a:r>
          </a:p>
          <a:p>
            <a:pPr marL="0" indent="0" algn="ctr">
              <a:buNone/>
            </a:pPr>
            <a:endParaRPr lang="en-US" sz="3200" dirty="0"/>
          </a:p>
          <a:p>
            <a:pPr marL="0" indent="0">
              <a:buNone/>
            </a:pPr>
            <a:r>
              <a:rPr lang="en-US" sz="3200" dirty="0" smtClean="0"/>
              <a:t>Remember:</a:t>
            </a:r>
          </a:p>
          <a:p>
            <a:pPr marL="0" indent="0">
              <a:buNone/>
            </a:pPr>
            <a:r>
              <a:rPr lang="en-US" sz="3200" dirty="0" smtClean="0"/>
              <a:t>no energy input = chaos = death in biology</a:t>
            </a:r>
          </a:p>
        </p:txBody>
      </p:sp>
      <p:pic>
        <p:nvPicPr>
          <p:cNvPr id="4" name="Picture Placeholder 1" descr="Figure_08_01_02.jpg"/>
          <p:cNvPicPr>
            <a:picLocks noChangeAspect="1"/>
          </p:cNvPicPr>
          <p:nvPr/>
        </p:nvPicPr>
        <p:blipFill rotWithShape="1">
          <a:blip r:embed="rId2">
            <a:extLst>
              <a:ext uri="{28A0092B-C50C-407E-A947-70E740481C1C}">
                <a14:useLocalDpi xmlns:a14="http://schemas.microsoft.com/office/drawing/2010/main" val="0"/>
              </a:ext>
            </a:extLst>
          </a:blip>
          <a:srcRect l="-805" r="-1015"/>
          <a:stretch/>
        </p:blipFill>
        <p:spPr>
          <a:xfrm>
            <a:off x="4590513" y="2129866"/>
            <a:ext cx="4139029" cy="271254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68948" y="6596390"/>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542168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4" y="365126"/>
            <a:ext cx="8350180" cy="1325563"/>
          </a:xfrm>
        </p:spPr>
        <p:txBody>
          <a:bodyPr/>
          <a:lstStyle/>
          <a:p>
            <a:r>
              <a:rPr lang="en-US" dirty="0" smtClean="0"/>
              <a:t>Photosynthesis Powers Ecosystems*</a:t>
            </a:r>
            <a:endParaRPr lang="en-US" dirty="0"/>
          </a:p>
        </p:txBody>
      </p:sp>
      <p:sp>
        <p:nvSpPr>
          <p:cNvPr id="3" name="Content Placeholder 2"/>
          <p:cNvSpPr>
            <a:spLocks noGrp="1"/>
          </p:cNvSpPr>
          <p:nvPr>
            <p:ph sz="half" idx="1"/>
          </p:nvPr>
        </p:nvSpPr>
        <p:spPr>
          <a:xfrm>
            <a:off x="628650" y="1825624"/>
            <a:ext cx="3886200" cy="4675659"/>
          </a:xfrm>
        </p:spPr>
        <p:txBody>
          <a:bodyPr>
            <a:normAutofit/>
          </a:bodyPr>
          <a:lstStyle/>
          <a:p>
            <a:r>
              <a:rPr lang="en-US" dirty="0" smtClean="0"/>
              <a:t>It converts light energy into food energy.</a:t>
            </a:r>
          </a:p>
          <a:p>
            <a:r>
              <a:rPr lang="en-US" dirty="0" smtClean="0"/>
              <a:t>Both plants and animals depend on the food it produces as parts of food chains or food webs.</a:t>
            </a:r>
          </a:p>
          <a:p>
            <a:pPr marL="0" indent="0">
              <a:buNone/>
            </a:pPr>
            <a:endParaRPr lang="en-US" dirty="0" smtClean="0"/>
          </a:p>
          <a:p>
            <a:pPr marL="0" indent="0">
              <a:buNone/>
            </a:pPr>
            <a:r>
              <a:rPr lang="en-US" sz="2000" dirty="0" smtClean="0"/>
              <a:t>*99% of known ecosystems are powered by sunlight. Deep sea hydrothermal vent ecosystems are an example of the other 1%.</a:t>
            </a:r>
          </a:p>
        </p:txBody>
      </p:sp>
      <p:pic>
        <p:nvPicPr>
          <p:cNvPr id="1026" name="Picture 2" descr="Image result for sun over ocea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4850" y="2314143"/>
            <a:ext cx="4425941" cy="2766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861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581025"/>
            <a:ext cx="7309521" cy="525371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5722" y="6439024"/>
            <a:ext cx="2719014" cy="215444"/>
          </a:xfrm>
          <a:prstGeom prst="rect">
            <a:avLst/>
          </a:prstGeom>
          <a:noFill/>
        </p:spPr>
        <p:txBody>
          <a:bodyPr wrap="none" rtlCol="0">
            <a:spAutoFit/>
          </a:bodyPr>
          <a:lstStyle/>
          <a:p>
            <a:r>
              <a:rPr lang="en-US" sz="800" dirty="0" smtClean="0"/>
              <a:t>Caption: </a:t>
            </a:r>
            <a:r>
              <a:rPr lang="en-US" sz="800" dirty="0" smtClean="0">
                <a:hlinkClick r:id="rId3"/>
              </a:rPr>
              <a:t>Ecological Pyramid </a:t>
            </a:r>
            <a:r>
              <a:rPr lang="en-US" sz="800" dirty="0" smtClean="0"/>
              <a:t>(c) </a:t>
            </a:r>
            <a:r>
              <a:rPr lang="en-US" sz="800" dirty="0" err="1" smtClean="0"/>
              <a:t>Swiggity</a:t>
            </a:r>
            <a:r>
              <a:rPr lang="en-US" sz="800" dirty="0" smtClean="0"/>
              <a:t> Swag,</a:t>
            </a:r>
            <a:r>
              <a:rPr lang="en-US" sz="800" dirty="0"/>
              <a:t> </a:t>
            </a:r>
            <a:r>
              <a:rPr lang="en-US" sz="800" u="sng" dirty="0">
                <a:hlinkClick r:id="rId4"/>
              </a:rPr>
              <a:t>Public domain</a:t>
            </a:r>
            <a:endParaRPr lang="en-US" sz="800" dirty="0"/>
          </a:p>
        </p:txBody>
      </p:sp>
    </p:spTree>
    <p:extLst>
      <p:ext uri="{BB962C8B-B14F-4D97-AF65-F5344CB8AC3E}">
        <p14:creationId xmlns:p14="http://schemas.microsoft.com/office/powerpoint/2010/main" val="1983596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8346" y="2142912"/>
            <a:ext cx="3886200" cy="2428875"/>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642028" y="1400623"/>
            <a:ext cx="3886200" cy="4351338"/>
          </a:xfrm>
        </p:spPr>
        <p:txBody>
          <a:bodyPr>
            <a:normAutofit fontScale="92500"/>
          </a:bodyPr>
          <a:lstStyle/>
          <a:p>
            <a:r>
              <a:rPr lang="en-US" dirty="0" smtClean="0"/>
              <a:t>The ultimate source of energy for Earth is the Sun</a:t>
            </a:r>
          </a:p>
          <a:p>
            <a:r>
              <a:rPr lang="en-US" dirty="0" smtClean="0"/>
              <a:t>However, living organisms are not able to use the energy from the Sun directly, the energy must be transformed</a:t>
            </a:r>
          </a:p>
          <a:p>
            <a:r>
              <a:rPr lang="en-US" dirty="0" smtClean="0"/>
              <a:t>This happens through the process of photosynthesis</a:t>
            </a:r>
            <a:endParaRPr lang="en-US" dirty="0"/>
          </a:p>
        </p:txBody>
      </p:sp>
      <p:sp>
        <p:nvSpPr>
          <p:cNvPr id="6" name="TextBox 5"/>
          <p:cNvSpPr txBox="1"/>
          <p:nvPr/>
        </p:nvSpPr>
        <p:spPr>
          <a:xfrm>
            <a:off x="435722" y="6439024"/>
            <a:ext cx="3898824" cy="215444"/>
          </a:xfrm>
          <a:prstGeom prst="rect">
            <a:avLst/>
          </a:prstGeom>
          <a:noFill/>
        </p:spPr>
        <p:txBody>
          <a:bodyPr wrap="none" rtlCol="0">
            <a:spAutoFit/>
          </a:bodyPr>
          <a:lstStyle/>
          <a:p>
            <a:r>
              <a:rPr lang="en-US" sz="800" dirty="0" smtClean="0"/>
              <a:t>Caption: </a:t>
            </a:r>
            <a:r>
              <a:rPr lang="en-US" sz="800" b="1" dirty="0" smtClean="0">
                <a:hlinkClick r:id="rId3"/>
              </a:rPr>
              <a:t>Magnificent CME Erupts on the Sun with Earth to Scale </a:t>
            </a:r>
            <a:r>
              <a:rPr lang="en-US" sz="800" dirty="0" smtClean="0"/>
              <a:t>(c) NASA,</a:t>
            </a:r>
            <a:r>
              <a:rPr lang="en-US" sz="800" dirty="0"/>
              <a:t> </a:t>
            </a:r>
            <a:r>
              <a:rPr lang="en-US" sz="800" u="sng" dirty="0">
                <a:hlinkClick r:id="rId4"/>
              </a:rPr>
              <a:t>Public domain</a:t>
            </a:r>
            <a:endParaRPr lang="en-US" sz="800" dirty="0"/>
          </a:p>
        </p:txBody>
      </p:sp>
    </p:spTree>
    <p:extLst>
      <p:ext uri="{BB962C8B-B14F-4D97-AF65-F5344CB8AC3E}">
        <p14:creationId xmlns:p14="http://schemas.microsoft.com/office/powerpoint/2010/main" val="1735328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smtClean="0"/>
              <a:t>Electron Carriers</a:t>
            </a:r>
            <a:endParaRPr lang="en-US" dirty="0"/>
          </a:p>
        </p:txBody>
      </p:sp>
      <p:sp>
        <p:nvSpPr>
          <p:cNvPr id="22" name="Content Placeholder 21"/>
          <p:cNvSpPr>
            <a:spLocks noGrp="1"/>
          </p:cNvSpPr>
          <p:nvPr>
            <p:ph idx="1"/>
          </p:nvPr>
        </p:nvSpPr>
        <p:spPr>
          <a:xfrm>
            <a:off x="628650" y="1390918"/>
            <a:ext cx="8219136" cy="4786045"/>
          </a:xfrm>
        </p:spPr>
        <p:txBody>
          <a:bodyPr/>
          <a:lstStyle/>
          <a:p>
            <a:r>
              <a:rPr lang="en-US" dirty="0" smtClean="0"/>
              <a:t>We will talk about how electrons removed from molecules will be carried from the molecule to an electron transport chain by electron carriers</a:t>
            </a:r>
          </a:p>
          <a:p>
            <a:pPr lvl="2"/>
            <a:r>
              <a:rPr lang="en-US" dirty="0" smtClean="0"/>
              <a:t>Example: NAD+ and FAD+</a:t>
            </a:r>
            <a:endParaRPr lang="en-US" dirty="0"/>
          </a:p>
        </p:txBody>
      </p:sp>
      <p:pic>
        <p:nvPicPr>
          <p:cNvPr id="1026" name="Picture 2" descr="This illustration shows the molecular structure of NAD^{+} and NADH. Both compounds are composed of an adenine nucleotide and a nicotinamide nucleotide, which bond together to form a dinucleotide. The nicotinamide nucleotide is at the 5' end, and the adenine nucleotide is at the 3’ end. Nicotinamide is a nitrogenous base, meaning it has nitrogen in a six-membered carbon ring. In NADH, one extra hydrogen is associated with this ring, which is not found in N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468" y="3468217"/>
            <a:ext cx="4762500" cy="3152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17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12949"/>
            <a:ext cx="7886700" cy="1969477"/>
          </a:xfrm>
        </p:spPr>
        <p:txBody>
          <a:bodyPr>
            <a:normAutofit/>
          </a:bodyPr>
          <a:lstStyle/>
          <a:p>
            <a:pPr marL="0" indent="0" algn="ctr">
              <a:buNone/>
            </a:pPr>
            <a:r>
              <a:rPr lang="en-US" sz="3200" dirty="0" smtClean="0"/>
              <a:t>Photosynthesis is the only process that can capture energy that originates in outer space and convert it into energy stored as chemical compounds (food).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601" y="2781837"/>
            <a:ext cx="2310505" cy="320368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266601" y="6310235"/>
            <a:ext cx="2250937" cy="215444"/>
          </a:xfrm>
          <a:prstGeom prst="rect">
            <a:avLst/>
          </a:prstGeom>
          <a:noFill/>
        </p:spPr>
        <p:txBody>
          <a:bodyPr wrap="none" rtlCol="0">
            <a:spAutoFit/>
          </a:bodyPr>
          <a:lstStyle/>
          <a:p>
            <a:r>
              <a:rPr lang="en-US" sz="800" dirty="0" smtClean="0"/>
              <a:t>Caption: </a:t>
            </a:r>
            <a:r>
              <a:rPr lang="en-US" sz="800" dirty="0" smtClean="0">
                <a:hlinkClick r:id="rId3"/>
              </a:rPr>
              <a:t>Photosynthesis</a:t>
            </a:r>
            <a:r>
              <a:rPr lang="en-US" sz="800" dirty="0" smtClean="0"/>
              <a:t> (c) At09kg</a:t>
            </a:r>
            <a:r>
              <a:rPr lang="en-US" sz="800" dirty="0"/>
              <a:t> </a:t>
            </a:r>
            <a:r>
              <a:rPr lang="en-US" sz="800" u="sng" dirty="0">
                <a:hlinkClick r:id="rId4"/>
              </a:rPr>
              <a:t>Public domain</a:t>
            </a:r>
            <a:endParaRPr lang="en-US" sz="800" dirty="0"/>
          </a:p>
        </p:txBody>
      </p:sp>
      <p:cxnSp>
        <p:nvCxnSpPr>
          <p:cNvPr id="8" name="Straight Arrow Connector 7"/>
          <p:cNvCxnSpPr/>
          <p:nvPr/>
        </p:nvCxnSpPr>
        <p:spPr>
          <a:xfrm flipV="1">
            <a:off x="2730321" y="4893972"/>
            <a:ext cx="2485623" cy="5151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06096" y="4057346"/>
            <a:ext cx="3404650" cy="1754326"/>
          </a:xfrm>
          <a:prstGeom prst="rect">
            <a:avLst/>
          </a:prstGeom>
          <a:noFill/>
        </p:spPr>
        <p:txBody>
          <a:bodyPr wrap="none" rtlCol="0">
            <a:spAutoFit/>
          </a:bodyPr>
          <a:lstStyle/>
          <a:p>
            <a:r>
              <a:rPr lang="en-US" dirty="0" smtClean="0"/>
              <a:t>During photosynthesis, the energy</a:t>
            </a:r>
          </a:p>
          <a:p>
            <a:r>
              <a:rPr lang="en-US" dirty="0"/>
              <a:t>f</a:t>
            </a:r>
            <a:r>
              <a:rPr lang="en-US" dirty="0" smtClean="0"/>
              <a:t>rom the sun</a:t>
            </a:r>
          </a:p>
          <a:p>
            <a:r>
              <a:rPr lang="en-US" dirty="0"/>
              <a:t>i</a:t>
            </a:r>
            <a:r>
              <a:rPr lang="en-US" dirty="0" smtClean="0"/>
              <a:t>s converted and captured in the </a:t>
            </a:r>
          </a:p>
          <a:p>
            <a:r>
              <a:rPr lang="en-US" dirty="0"/>
              <a:t>b</a:t>
            </a:r>
            <a:r>
              <a:rPr lang="en-US" dirty="0" smtClean="0"/>
              <a:t>onds of carbs which are now in </a:t>
            </a:r>
          </a:p>
          <a:p>
            <a:r>
              <a:rPr lang="en-US" dirty="0"/>
              <a:t>t</a:t>
            </a:r>
            <a:r>
              <a:rPr lang="en-US" dirty="0" smtClean="0"/>
              <a:t>he plant, that energy then makes</a:t>
            </a:r>
          </a:p>
          <a:p>
            <a:r>
              <a:rPr lang="en-US" dirty="0"/>
              <a:t>i</a:t>
            </a:r>
            <a:r>
              <a:rPr lang="en-US" dirty="0" smtClean="0"/>
              <a:t>t’s way up the food chain </a:t>
            </a:r>
            <a:endParaRPr lang="en-US" dirty="0"/>
          </a:p>
        </p:txBody>
      </p:sp>
    </p:spTree>
    <p:extLst>
      <p:ext uri="{BB962C8B-B14F-4D97-AF65-F5344CB8AC3E}">
        <p14:creationId xmlns:p14="http://schemas.microsoft.com/office/powerpoint/2010/main" val="2517839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hotosynthesis equation is shown. According to this equation, six carbon dioxide and six water molecules produce one sugar molecule and six oxygen molecules. The sugar molecule is made of six carbons, twelve hydrogens, and six oxygens. Sunlight is used as an energy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21" y="2253804"/>
            <a:ext cx="8685614" cy="2239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365831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2081"/>
          </a:xfrm>
        </p:spPr>
        <p:txBody>
          <a:bodyPr/>
          <a:lstStyle/>
          <a:p>
            <a:pPr algn="ctr"/>
            <a:r>
              <a:rPr lang="en-US" dirty="0" smtClean="0"/>
              <a:t>Chloroplasts and Mitochondria</a:t>
            </a:r>
            <a:endParaRPr lang="en-US" dirty="0"/>
          </a:p>
        </p:txBody>
      </p:sp>
      <p:pic>
        <p:nvPicPr>
          <p:cNvPr id="5" name="Picture Placeholder 2" descr="Figure_08_01_09.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03" r="-2469"/>
          <a:stretch/>
        </p:blipFill>
        <p:spPr>
          <a:xfrm>
            <a:off x="381838" y="2545768"/>
            <a:ext cx="2813712" cy="1776620"/>
          </a:xfrm>
        </p:spPr>
      </p:pic>
      <p:pic>
        <p:nvPicPr>
          <p:cNvPr id="6" name="Picture Placeholder 2" descr="Figure_07_01_04.jpg"/>
          <p:cNvPicPr>
            <a:picLocks noChangeAspect="1"/>
          </p:cNvPicPr>
          <p:nvPr/>
        </p:nvPicPr>
        <p:blipFill rotWithShape="1">
          <a:blip r:embed="rId3">
            <a:extLst>
              <a:ext uri="{28A0092B-C50C-407E-A947-70E740481C1C}">
                <a14:useLocalDpi xmlns:a14="http://schemas.microsoft.com/office/drawing/2010/main" val="0"/>
              </a:ext>
            </a:extLst>
          </a:blip>
          <a:srcRect l="-1513" r="-1970"/>
          <a:stretch/>
        </p:blipFill>
        <p:spPr>
          <a:xfrm>
            <a:off x="5888334" y="2545768"/>
            <a:ext cx="2612571" cy="1925964"/>
          </a:xfrm>
          <a:prstGeom prst="rect">
            <a:avLst/>
          </a:prstGeom>
        </p:spPr>
      </p:pic>
      <p:sp>
        <p:nvSpPr>
          <p:cNvPr id="10" name="Curved Down Arrow 9"/>
          <p:cNvSpPr/>
          <p:nvPr/>
        </p:nvSpPr>
        <p:spPr>
          <a:xfrm>
            <a:off x="1617784" y="1416818"/>
            <a:ext cx="5757705" cy="954593"/>
          </a:xfrm>
          <a:prstGeom prst="curvedDownArrow">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flipH="1" flipV="1">
            <a:off x="1547440" y="4571999"/>
            <a:ext cx="5757705" cy="963181"/>
          </a:xfrm>
          <a:prstGeom prst="curved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667646" y="1570948"/>
            <a:ext cx="1657980" cy="646331"/>
          </a:xfrm>
          <a:prstGeom prst="rect">
            <a:avLst/>
          </a:prstGeom>
          <a:noFill/>
        </p:spPr>
        <p:txBody>
          <a:bodyPr wrap="square" rtlCol="0">
            <a:spAutoFit/>
          </a:bodyPr>
          <a:lstStyle/>
          <a:p>
            <a:pPr algn="ctr"/>
            <a:r>
              <a:rPr lang="en-US" dirty="0" smtClean="0"/>
              <a:t>O</a:t>
            </a:r>
            <a:r>
              <a:rPr lang="en-US" baseline="-25000" dirty="0" smtClean="0"/>
              <a:t>2</a:t>
            </a:r>
            <a:r>
              <a:rPr lang="en-US" dirty="0" smtClean="0"/>
              <a:t> and glucose</a:t>
            </a:r>
          </a:p>
          <a:p>
            <a:pPr algn="ctr"/>
            <a:endParaRPr lang="en-US" dirty="0" smtClean="0"/>
          </a:p>
        </p:txBody>
      </p:sp>
      <p:sp>
        <p:nvSpPr>
          <p:cNvPr id="13" name="TextBox 12"/>
          <p:cNvSpPr txBox="1"/>
          <p:nvPr/>
        </p:nvSpPr>
        <p:spPr>
          <a:xfrm>
            <a:off x="3548740" y="4911945"/>
            <a:ext cx="1776886" cy="646331"/>
          </a:xfrm>
          <a:prstGeom prst="rect">
            <a:avLst/>
          </a:prstGeom>
          <a:noFill/>
        </p:spPr>
        <p:txBody>
          <a:bodyPr wrap="square" rtlCol="0">
            <a:spAutoFit/>
          </a:bodyPr>
          <a:lstStyle/>
          <a:p>
            <a:pPr algn="ctr"/>
            <a:r>
              <a:rPr lang="en-US" dirty="0" smtClean="0"/>
              <a:t>CO</a:t>
            </a:r>
            <a:r>
              <a:rPr lang="en-US" baseline="-25000" dirty="0" smtClean="0"/>
              <a:t>2</a:t>
            </a:r>
            <a:r>
              <a:rPr lang="en-US" dirty="0" smtClean="0"/>
              <a:t> </a:t>
            </a:r>
          </a:p>
          <a:p>
            <a:endParaRPr lang="en-US" dirty="0" smtClean="0"/>
          </a:p>
        </p:txBody>
      </p:sp>
      <p:sp>
        <p:nvSpPr>
          <p:cNvPr id="14" name="TextBox 13"/>
          <p:cNvSpPr txBox="1"/>
          <p:nvPr/>
        </p:nvSpPr>
        <p:spPr>
          <a:xfrm>
            <a:off x="4388899" y="6443084"/>
            <a:ext cx="4126451" cy="215444"/>
          </a:xfrm>
          <a:prstGeom prst="rect">
            <a:avLst/>
          </a:prstGeom>
          <a:noFill/>
        </p:spPr>
        <p:txBody>
          <a:bodyPr wrap="none" rtlCol="0">
            <a:spAutoFit/>
          </a:bodyPr>
          <a:lstStyle/>
          <a:p>
            <a:r>
              <a:rPr lang="en-US" sz="800" dirty="0"/>
              <a:t>Download for free at </a:t>
            </a:r>
            <a:r>
              <a:rPr lang="en-US" sz="800" u="sng" dirty="0">
                <a:hlinkClick r:id="rId4"/>
              </a:rPr>
              <a:t>http://cnx.org/contents/185cbf87-c72e-48f5-b51e-f14f21b5eabd@10.61</a:t>
            </a:r>
            <a:endParaRPr lang="en-US" sz="800" dirty="0"/>
          </a:p>
        </p:txBody>
      </p:sp>
    </p:spTree>
    <p:extLst>
      <p:ext uri="{BB962C8B-B14F-4D97-AF65-F5344CB8AC3E}">
        <p14:creationId xmlns:p14="http://schemas.microsoft.com/office/powerpoint/2010/main" val="81175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4207" y="279458"/>
            <a:ext cx="3886200" cy="4351338"/>
          </a:xfrm>
        </p:spPr>
        <p:txBody>
          <a:bodyPr>
            <a:normAutofit/>
          </a:bodyPr>
          <a:lstStyle/>
          <a:p>
            <a:r>
              <a:rPr lang="en-US" sz="1600" dirty="0" smtClean="0"/>
              <a:t>Watch this video on the Carbon Cycle:</a:t>
            </a:r>
          </a:p>
          <a:p>
            <a:r>
              <a:rPr lang="en-US" sz="1600" dirty="0">
                <a:hlinkClick r:id="rId2"/>
              </a:rPr>
              <a:t>https://www.youtube.com/watch?v=Eq9ReZ7jH4U</a:t>
            </a:r>
            <a:endParaRPr lang="en-US" sz="1600" dirty="0"/>
          </a:p>
        </p:txBody>
      </p:sp>
      <p:sp>
        <p:nvSpPr>
          <p:cNvPr id="4" name="Content Placeholder 3"/>
          <p:cNvSpPr>
            <a:spLocks noGrp="1"/>
          </p:cNvSpPr>
          <p:nvPr>
            <p:ph sz="half" idx="2"/>
          </p:nvPr>
        </p:nvSpPr>
        <p:spPr>
          <a:xfrm>
            <a:off x="4870220" y="279458"/>
            <a:ext cx="3886200" cy="4351338"/>
          </a:xfrm>
        </p:spPr>
        <p:txBody>
          <a:bodyPr>
            <a:normAutofit/>
          </a:bodyPr>
          <a:lstStyle/>
          <a:p>
            <a:r>
              <a:rPr lang="en-US" sz="1600" dirty="0" smtClean="0"/>
              <a:t>Watch this video on Climate Change:</a:t>
            </a:r>
          </a:p>
          <a:p>
            <a:r>
              <a:rPr lang="en-US" sz="1600" dirty="0">
                <a:hlinkClick r:id="rId3"/>
              </a:rPr>
              <a:t>https://</a:t>
            </a:r>
            <a:r>
              <a:rPr lang="en-US" sz="1600" dirty="0" smtClean="0">
                <a:hlinkClick r:id="rId3"/>
              </a:rPr>
              <a:t>www.youtube.com/watch?v=EtW2rrLHs08</a:t>
            </a:r>
            <a:endParaRPr lang="en-US" sz="1600" dirty="0" smtClean="0"/>
          </a:p>
          <a:p>
            <a:r>
              <a:rPr lang="en-US" sz="1600" dirty="0">
                <a:hlinkClick r:id="rId4"/>
              </a:rPr>
              <a:t>https://</a:t>
            </a:r>
            <a:r>
              <a:rPr lang="en-US" sz="1600" dirty="0" smtClean="0">
                <a:hlinkClick r:id="rId4"/>
              </a:rPr>
              <a:t>www.youtube.com/watch?v=y1MZ8U8C9c8</a:t>
            </a:r>
            <a:endParaRPr lang="en-US" sz="1600" dirty="0" smtClean="0"/>
          </a:p>
          <a:p>
            <a:r>
              <a:rPr lang="en-US" sz="1600" dirty="0">
                <a:hlinkClick r:id="rId5"/>
              </a:rPr>
              <a:t>https://</a:t>
            </a:r>
            <a:r>
              <a:rPr lang="en-US" sz="1600" dirty="0" smtClean="0">
                <a:hlinkClick r:id="rId5"/>
              </a:rPr>
              <a:t>www.youtube.com/watch?v=IQpIVsxx014</a:t>
            </a:r>
            <a:endParaRPr lang="en-US" sz="1600" dirty="0" smtClean="0"/>
          </a:p>
          <a:p>
            <a:r>
              <a:rPr lang="en-US" sz="1600" dirty="0">
                <a:hlinkClick r:id="rId6"/>
              </a:rPr>
              <a:t>https://www.youtube.com/watch?v=Pk-PUcXZfa8</a:t>
            </a:r>
            <a:endParaRPr lang="en-US" sz="1600" dirty="0"/>
          </a:p>
        </p:txBody>
      </p:sp>
      <p:pic>
        <p:nvPicPr>
          <p:cNvPr id="2050" name="Picture 2" descr="Image result for meme every disaster movie starts with scientist not listened to&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45" y="3817620"/>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cartoon on making world a better place climate change&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6484" y="3868103"/>
            <a:ext cx="4129936"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By 2100, with unchecked carbon emissions, Climate Central and Zillow project that billions of dollars' worth of homes will be underwater or at high risk for major inund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0880" y="2090755"/>
            <a:ext cx="2961293" cy="1959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72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05451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99" y="101266"/>
            <a:ext cx="7886700" cy="536395"/>
          </a:xfrm>
        </p:spPr>
        <p:txBody>
          <a:bodyPr>
            <a:normAutofit fontScale="90000"/>
          </a:bodyPr>
          <a:lstStyle/>
          <a:p>
            <a:r>
              <a:rPr lang="en-US" dirty="0" smtClean="0"/>
              <a:t>ATP</a:t>
            </a:r>
            <a:endParaRPr lang="en-US" dirty="0"/>
          </a:p>
        </p:txBody>
      </p:sp>
      <p:sp>
        <p:nvSpPr>
          <p:cNvPr id="3" name="Content Placeholder 2"/>
          <p:cNvSpPr>
            <a:spLocks noGrp="1"/>
          </p:cNvSpPr>
          <p:nvPr>
            <p:ph idx="1"/>
          </p:nvPr>
        </p:nvSpPr>
        <p:spPr>
          <a:xfrm>
            <a:off x="628650" y="734096"/>
            <a:ext cx="7886700" cy="5442867"/>
          </a:xfrm>
        </p:spPr>
        <p:txBody>
          <a:bodyPr/>
          <a:lstStyle/>
          <a:p>
            <a:r>
              <a:rPr lang="en-US" dirty="0" smtClean="0"/>
              <a:t>ATP is the energy currency of the cell</a:t>
            </a:r>
          </a:p>
          <a:p>
            <a:pPr lvl="2"/>
            <a:r>
              <a:rPr lang="en-US" dirty="0" smtClean="0"/>
              <a:t>We take in food, the energy in the bonds of those food molecules is released and transformed into the bonds of the ATP molecule</a:t>
            </a:r>
          </a:p>
          <a:p>
            <a:pPr lvl="4"/>
            <a:r>
              <a:rPr lang="en-US" dirty="0" smtClean="0"/>
              <a:t>This transformation process happens during cellular respiration</a:t>
            </a:r>
          </a:p>
          <a:p>
            <a:pPr lvl="4"/>
            <a:r>
              <a:rPr lang="en-US" dirty="0" smtClean="0"/>
              <a:t>ADP is phosphorylated – now there is energy in the bonds of the ATP molecule</a:t>
            </a:r>
          </a:p>
          <a:p>
            <a:pPr lvl="5"/>
            <a:r>
              <a:rPr lang="en-US" dirty="0" smtClean="0"/>
              <a:t>Substrate level phosphorylation and Oxidative phosphorylation</a:t>
            </a:r>
          </a:p>
          <a:p>
            <a:pPr lvl="5"/>
            <a:r>
              <a:rPr lang="en-US" dirty="0" smtClean="0"/>
              <a:t>The energy in the bonds of the ATP molecule that was formed in cellular respiration is immediately used by the cell</a:t>
            </a:r>
            <a:endParaRPr lang="en-US" dirty="0"/>
          </a:p>
        </p:txBody>
      </p:sp>
      <p:pic>
        <p:nvPicPr>
          <p:cNvPr id="4" name="Picture 3"/>
          <p:cNvPicPr>
            <a:picLocks noChangeAspect="1"/>
          </p:cNvPicPr>
          <p:nvPr/>
        </p:nvPicPr>
        <p:blipFill>
          <a:blip r:embed="rId2"/>
          <a:stretch>
            <a:fillRect/>
          </a:stretch>
        </p:blipFill>
        <p:spPr>
          <a:xfrm>
            <a:off x="458608" y="4553553"/>
            <a:ext cx="8201025" cy="2181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8824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642937" y="1785937"/>
            <a:ext cx="7858125" cy="3286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9871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Cellular Respiration </a:t>
            </a:r>
            <a:endParaRPr lang="en-US" dirty="0"/>
          </a:p>
        </p:txBody>
      </p:sp>
      <p:sp>
        <p:nvSpPr>
          <p:cNvPr id="3" name="Content Placeholder 2"/>
          <p:cNvSpPr>
            <a:spLocks noGrp="1"/>
          </p:cNvSpPr>
          <p:nvPr>
            <p:ph idx="1"/>
          </p:nvPr>
        </p:nvSpPr>
        <p:spPr/>
        <p:txBody>
          <a:bodyPr>
            <a:normAutofit lnSpcReduction="10000"/>
          </a:bodyPr>
          <a:lstStyle/>
          <a:p>
            <a:r>
              <a:rPr lang="en-US" dirty="0"/>
              <a:t>Anaerobic Respiration – does not use oxygen</a:t>
            </a:r>
          </a:p>
          <a:p>
            <a:pPr lvl="2"/>
            <a:r>
              <a:rPr lang="en-US" dirty="0"/>
              <a:t>Glycolysis </a:t>
            </a:r>
          </a:p>
          <a:p>
            <a:pPr lvl="2"/>
            <a:r>
              <a:rPr lang="en-US" dirty="0"/>
              <a:t>Fermentation</a:t>
            </a:r>
          </a:p>
          <a:p>
            <a:endParaRPr lang="en-US" dirty="0" smtClean="0"/>
          </a:p>
          <a:p>
            <a:r>
              <a:rPr lang="en-US" dirty="0" smtClean="0"/>
              <a:t>Aerobic Respiration – uses oxygen</a:t>
            </a:r>
          </a:p>
          <a:p>
            <a:pPr lvl="2"/>
            <a:r>
              <a:rPr lang="en-US" dirty="0" smtClean="0"/>
              <a:t>Glycolysis</a:t>
            </a:r>
          </a:p>
          <a:p>
            <a:pPr lvl="2"/>
            <a:r>
              <a:rPr lang="en-US" dirty="0" smtClean="0"/>
              <a:t>Pyruvate Oxidation</a:t>
            </a:r>
          </a:p>
          <a:p>
            <a:pPr lvl="2"/>
            <a:r>
              <a:rPr lang="en-US" dirty="0" smtClean="0"/>
              <a:t>Krebs (Citric Acid) Cycle</a:t>
            </a:r>
          </a:p>
          <a:p>
            <a:pPr lvl="2"/>
            <a:r>
              <a:rPr lang="en-US" dirty="0" smtClean="0"/>
              <a:t>Oxidative Phosphorylation, Electron Transport Chain</a:t>
            </a:r>
          </a:p>
          <a:p>
            <a:pPr lvl="2"/>
            <a:endParaRPr lang="en-US" dirty="0"/>
          </a:p>
          <a:p>
            <a:pPr lvl="2"/>
            <a:r>
              <a:rPr lang="en-US" dirty="0" smtClean="0"/>
              <a:t>Results in complete oxidation of glucose, produces more ATP than anaerobic respiration</a:t>
            </a:r>
          </a:p>
          <a:p>
            <a:pPr lvl="2"/>
            <a:endParaRPr lang="en-US" dirty="0"/>
          </a:p>
          <a:p>
            <a:pPr lvl="2"/>
            <a:endParaRPr lang="en-US" dirty="0" smtClean="0"/>
          </a:p>
          <a:p>
            <a:pPr lvl="2"/>
            <a:endParaRPr lang="en-US" dirty="0"/>
          </a:p>
        </p:txBody>
      </p:sp>
    </p:spTree>
    <p:extLst>
      <p:ext uri="{BB962C8B-B14F-4D97-AF65-F5344CB8AC3E}">
        <p14:creationId xmlns:p14="http://schemas.microsoft.com/office/powerpoint/2010/main" val="1876315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First we’ll talk about aerobic respiration, using oxygen</a:t>
            </a:r>
            <a:endParaRPr lang="en-US" dirty="0"/>
          </a:p>
        </p:txBody>
      </p:sp>
    </p:spTree>
    <p:extLst>
      <p:ext uri="{BB962C8B-B14F-4D97-AF65-F5344CB8AC3E}">
        <p14:creationId xmlns:p14="http://schemas.microsoft.com/office/powerpoint/2010/main" val="390971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Glycolysis</a:t>
            </a:r>
            <a:endParaRPr lang="en-US" dirty="0"/>
          </a:p>
        </p:txBody>
      </p:sp>
      <p:sp>
        <p:nvSpPr>
          <p:cNvPr id="3" name="Content Placeholder 2"/>
          <p:cNvSpPr>
            <a:spLocks noGrp="1"/>
          </p:cNvSpPr>
          <p:nvPr>
            <p:ph idx="1"/>
          </p:nvPr>
        </p:nvSpPr>
        <p:spPr/>
        <p:txBody>
          <a:bodyPr/>
          <a:lstStyle/>
          <a:p>
            <a:r>
              <a:rPr lang="en-US" dirty="0" smtClean="0"/>
              <a:t>Glycolysis</a:t>
            </a:r>
          </a:p>
          <a:p>
            <a:pPr lvl="2"/>
            <a:r>
              <a:rPr lang="en-US" dirty="0" smtClean="0"/>
              <a:t>All organisms do glycolysis, despite whether they are using oxygen or not</a:t>
            </a:r>
          </a:p>
          <a:p>
            <a:pPr lvl="2"/>
            <a:r>
              <a:rPr lang="en-US" dirty="0" smtClean="0"/>
              <a:t>Happens in the cytosol</a:t>
            </a:r>
          </a:p>
          <a:p>
            <a:pPr lvl="2"/>
            <a:r>
              <a:rPr lang="en-US" dirty="0" smtClean="0"/>
              <a:t>10 steps</a:t>
            </a:r>
          </a:p>
          <a:p>
            <a:pPr lvl="2"/>
            <a:r>
              <a:rPr lang="en-US" dirty="0" smtClean="0"/>
              <a:t>Need ATP to jump start the process</a:t>
            </a:r>
          </a:p>
          <a:p>
            <a:pPr lvl="2"/>
            <a:r>
              <a:rPr lang="en-US" dirty="0" smtClean="0"/>
              <a:t>Results in the net production of 2 ATP</a:t>
            </a:r>
          </a:p>
          <a:p>
            <a:pPr lvl="2"/>
            <a:r>
              <a:rPr lang="en-US" dirty="0" smtClean="0"/>
              <a:t>Start with glucose (6C), end with 2 molecules of pyruvate (3)  </a:t>
            </a:r>
          </a:p>
          <a:p>
            <a:pPr lvl="2"/>
            <a:endParaRPr lang="en-US" dirty="0"/>
          </a:p>
        </p:txBody>
      </p:sp>
    </p:spTree>
    <p:extLst>
      <p:ext uri="{BB962C8B-B14F-4D97-AF65-F5344CB8AC3E}">
        <p14:creationId xmlns:p14="http://schemas.microsoft.com/office/powerpoint/2010/main" val="2976363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80962" y="381000"/>
            <a:ext cx="8982075" cy="6096000"/>
          </a:xfrm>
          <a:prstGeom prst="rect">
            <a:avLst/>
          </a:prstGeom>
        </p:spPr>
      </p:pic>
    </p:spTree>
    <p:extLst>
      <p:ext uri="{BB962C8B-B14F-4D97-AF65-F5344CB8AC3E}">
        <p14:creationId xmlns:p14="http://schemas.microsoft.com/office/powerpoint/2010/main" val="190596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17548</TotalTime>
  <Words>1086</Words>
  <Application>Microsoft Office PowerPoint</Application>
  <PresentationFormat>On-screen Show (4:3)</PresentationFormat>
  <Paragraphs>138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Comic Sans MS</vt:lpstr>
      <vt:lpstr>Office Theme</vt:lpstr>
      <vt:lpstr>Chapter 7 Cellular Respiration</vt:lpstr>
      <vt:lpstr>Electrons and Energy</vt:lpstr>
      <vt:lpstr>Electron Carriers</vt:lpstr>
      <vt:lpstr>ATP</vt:lpstr>
      <vt:lpstr>PowerPoint Presentation</vt:lpstr>
      <vt:lpstr>Steps of Cellular Respiration </vt:lpstr>
      <vt:lpstr>PowerPoint Presentation</vt:lpstr>
      <vt:lpstr>1.  Glycolysis</vt:lpstr>
      <vt:lpstr>PowerPoint Presentation</vt:lpstr>
      <vt:lpstr>PowerPoint Presentation</vt:lpstr>
      <vt:lpstr>Mitochondria</vt:lpstr>
      <vt:lpstr>2.  Pyruvate Oxidation</vt:lpstr>
      <vt:lpstr>PowerPoint Presentation</vt:lpstr>
      <vt:lpstr>3.  Citric Acid Cycle (Krebs)</vt:lpstr>
      <vt:lpstr>PowerPoint Presentation</vt:lpstr>
      <vt:lpstr>4.  Oxidative Phosphorylation via the Electron Transport Chain (ETC)</vt:lpstr>
      <vt:lpstr>PowerPoint Presentation</vt:lpstr>
      <vt:lpstr>PowerPoint Presentation</vt:lpstr>
      <vt:lpstr>PowerPoint Presentation</vt:lpstr>
      <vt:lpstr>PowerPoint Presentation</vt:lpstr>
      <vt:lpstr>ATP Yield</vt:lpstr>
      <vt:lpstr>PowerPoint Presentation</vt:lpstr>
      <vt:lpstr>What happens when oxygen is not available?</vt:lpstr>
      <vt:lpstr>PowerPoint Presentation</vt:lpstr>
      <vt:lpstr>PowerPoint Presentation</vt:lpstr>
      <vt:lpstr>PowerPoint Presentation</vt:lpstr>
      <vt:lpstr>Photosynthesis Powers Ecosystems*</vt:lpstr>
      <vt:lpstr>PowerPoint Presentation</vt:lpstr>
      <vt:lpstr>PowerPoint Presentation</vt:lpstr>
      <vt:lpstr>PowerPoint Presentation</vt:lpstr>
      <vt:lpstr>PowerPoint Presentation</vt:lpstr>
      <vt:lpstr>Chloroplasts and Mitochondria</vt:lpstr>
      <vt:lpstr>PowerPoint Presentation</vt:lpstr>
      <vt:lpstr>PowerPoint Presentation</vt:lpstr>
    </vt:vector>
  </TitlesOfParts>
  <Company>Indian River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Jennifer Capers</dc:creator>
  <cp:lastModifiedBy>Jennifer Capers</cp:lastModifiedBy>
  <cp:revision>79</cp:revision>
  <dcterms:created xsi:type="dcterms:W3CDTF">2016-05-25T20:39:40Z</dcterms:created>
  <dcterms:modified xsi:type="dcterms:W3CDTF">2020-01-16T09:07:36Z</dcterms:modified>
</cp:coreProperties>
</file>