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0" r:id="rId3"/>
    <p:sldId id="361" r:id="rId4"/>
    <p:sldId id="363" r:id="rId5"/>
    <p:sldId id="365" r:id="rId6"/>
    <p:sldId id="366" r:id="rId7"/>
    <p:sldId id="370" r:id="rId8"/>
    <p:sldId id="374" r:id="rId9"/>
    <p:sldId id="371" r:id="rId10"/>
    <p:sldId id="367" r:id="rId11"/>
    <p:sldId id="362" r:id="rId12"/>
    <p:sldId id="364" r:id="rId13"/>
    <p:sldId id="368" r:id="rId14"/>
    <p:sldId id="375" r:id="rId15"/>
    <p:sldId id="372" r:id="rId16"/>
    <p:sldId id="376" r:id="rId17"/>
    <p:sldId id="3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D5FF"/>
    <a:srgbClr val="FFDE0D"/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95185" autoAdjust="0"/>
  </p:normalViewPr>
  <p:slideViewPr>
    <p:cSldViewPr snapToGrid="0" snapToObjects="1">
      <p:cViewPr varScale="1">
        <p:scale>
          <a:sx n="70" d="100"/>
          <a:sy n="70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D5FA1-3CAD-BA43-954D-D0C5F84195B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FF61-B5D3-4843-93D7-3A81A20B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6290-4FCC-E343-A58B-70AA32B1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  <p:sldLayoutId id="2147483921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lH1ym916Fo" TargetMode="External"/><Relationship Id="rId2" Type="http://schemas.openxmlformats.org/officeDocument/2006/relationships/hyperlink" Target="https://www.youtube.com/watch?v=qgVFkRn8f10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VFkRn8f10&amp;t=238s" TargetMode="External"/><Relationship Id="rId2" Type="http://schemas.openxmlformats.org/officeDocument/2006/relationships/hyperlink" Target="https://www.youtube.com/watch?v=qgVFkRn8f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9nQ6Qx16G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9846" y="745371"/>
            <a:ext cx="8600302" cy="31422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800" cap="none" dirty="0" smtClean="0">
              <a:solidFill>
                <a:srgbClr val="0000FF"/>
              </a:solidFill>
              <a:latin typeface="+mn-lt"/>
            </a:endParaRP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Chapter 6 </a:t>
            </a: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Metabolism</a:t>
            </a:r>
          </a:p>
          <a:p>
            <a:pPr algn="r"/>
            <a:endParaRPr lang="en-US" sz="4000" b="1" cap="none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algn="r"/>
            <a:r>
              <a:rPr lang="en-US" sz="32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Biology for Health Sciences</a:t>
            </a:r>
          </a:p>
          <a:p>
            <a:pPr algn="r"/>
            <a:r>
              <a:rPr lang="en-US" sz="32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Dr. Capers</a:t>
            </a:r>
          </a:p>
          <a:p>
            <a:pPr algn="r"/>
            <a:endParaRPr lang="en-US" sz="1600" cap="none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" name="Picture 2" descr="IRSC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85" y="669324"/>
            <a:ext cx="2399016" cy="2010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77823" y="6163690"/>
            <a:ext cx="45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u="sng" dirty="0">
              <a:latin typeface="Comic Sans MS"/>
              <a:cs typeface="Comic Sans MS"/>
            </a:endParaRPr>
          </a:p>
        </p:txBody>
      </p:sp>
      <p:sp>
        <p:nvSpPr>
          <p:cNvPr id="8" name="Footer Placeholder 5"/>
          <p:cNvSpPr>
            <a:spLocks noGrp="1"/>
          </p:cNvSpPr>
          <p:nvPr/>
        </p:nvSpPr>
        <p:spPr>
          <a:xfrm>
            <a:off x="704683" y="6196571"/>
            <a:ext cx="7142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Comic Sans MS" panose="030F0702030302020204" pitchFamily="66" charset="0"/>
              </a:rPr>
              <a:t>OpenStax</a:t>
            </a:r>
            <a:r>
              <a:rPr lang="en-US" sz="1600" dirty="0" smtClean="0">
                <a:latin typeface="Comic Sans MS" panose="030F0702030302020204" pitchFamily="66" charset="0"/>
              </a:rPr>
              <a:t> Biology - https://openstax.org/details/books/biology,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PowerPoint made by Dr. Capers - www.jcapers-irsc.weebly.com 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metabolism chart&quot;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93" b="2540"/>
          <a:stretch/>
        </p:blipFill>
        <p:spPr bwMode="auto">
          <a:xfrm>
            <a:off x="1523649" y="3535293"/>
            <a:ext cx="2869288" cy="301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First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Energy cannot be created nor destroyed, it will just change form</a:t>
            </a:r>
          </a:p>
          <a:p>
            <a:pPr marL="1485900" lvl="2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Second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As energy changes form, some of it will be lost as an unusable form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8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79" y="224036"/>
            <a:ext cx="5451894" cy="6246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351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326"/>
            <a:ext cx="7620000" cy="490983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Chemical energy is stored as potential energy in bonds of molecules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Metabolism of Carbohydrates: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Photosynthesis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(energy in, energy from the sun is transformed into bonds in sugar molecule)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Cellular Respiration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 that is exergonic (sugar is broken down and energy is released), the energy from this results in: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(that energy is put into the bonds of an ATP molecule, that ATP molecule can now be used by the cell for energy)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4" y="4024826"/>
            <a:ext cx="2247239" cy="2570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3425" y="6595468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9284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804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ATP?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00"/>
            <a:ext cx="7620000" cy="489786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Adenosine Triphosphate </a:t>
            </a:r>
            <a:r>
              <a:rPr lang="en-US" smtClean="0">
                <a:latin typeface="Comic Sans MS" panose="030F0702030302020204" pitchFamily="66" charset="0"/>
              </a:rPr>
              <a:t>- ATP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46914"/>
            <a:ext cx="5125355" cy="4586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86651" y="2388358"/>
            <a:ext cx="32026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ATP is the energy currency of</a:t>
            </a:r>
          </a:p>
          <a:p>
            <a:r>
              <a:rPr lang="en-US" smtClean="0"/>
              <a:t>the cell</a:t>
            </a:r>
          </a:p>
          <a:p>
            <a:r>
              <a:rPr lang="en-US" smtClean="0"/>
              <a:t>We have to convert the </a:t>
            </a:r>
          </a:p>
          <a:p>
            <a:r>
              <a:rPr lang="en-US"/>
              <a:t>e</a:t>
            </a:r>
            <a:r>
              <a:rPr lang="en-US" smtClean="0"/>
              <a:t>nergy from our food</a:t>
            </a:r>
          </a:p>
          <a:p>
            <a:r>
              <a:rPr lang="en-US"/>
              <a:t>i</a:t>
            </a:r>
            <a:r>
              <a:rPr lang="en-US" smtClean="0"/>
              <a:t>nto ATP to then be used </a:t>
            </a:r>
          </a:p>
          <a:p>
            <a:r>
              <a:rPr lang="en-US" smtClean="0"/>
              <a:t>by the cell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68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357187"/>
            <a:ext cx="848677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4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Metabolism – don’t need to know all of this!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49" y="1634729"/>
            <a:ext cx="6910411" cy="5010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500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Hydrogen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1 proton, 1 electron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When hydrogen loses its electron, it becomes a H</a:t>
            </a:r>
            <a:r>
              <a:rPr lang="en-US" baseline="30000" smtClean="0"/>
              <a:t>+</a:t>
            </a:r>
          </a:p>
          <a:p>
            <a:pPr marL="800100" lvl="1" indent="-342900"/>
            <a:r>
              <a:rPr lang="en-US" smtClean="0"/>
              <a:t>H</a:t>
            </a:r>
            <a:r>
              <a:rPr lang="en-US" baseline="30000" smtClean="0"/>
              <a:t>+</a:t>
            </a:r>
            <a:r>
              <a:rPr lang="en-US" smtClean="0"/>
              <a:t>  =  proton</a:t>
            </a:r>
          </a:p>
        </p:txBody>
      </p:sp>
    </p:spTree>
    <p:extLst>
      <p:ext uri="{BB962C8B-B14F-4D97-AF65-F5344CB8AC3E}">
        <p14:creationId xmlns:p14="http://schemas.microsoft.com/office/powerpoint/2010/main" val="75870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99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Redox Reactions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5594"/>
            <a:ext cx="8168185" cy="4870569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With reactions of photosynthesis and cellular respiration, we are going to be following the electrons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That will allow us to see the transformation of the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Remember, we have to get the energy from the sun transformed to ATP so our cells can use that energy</a:t>
            </a:r>
          </a:p>
          <a:p>
            <a:pPr marL="1485900" lvl="2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REDOX reactions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Reduced – molecule gains electron (becomes more negative)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Oxidized – molecule loses an electron</a:t>
            </a:r>
          </a:p>
          <a:p>
            <a:pPr marL="2400300" lvl="4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 this:  OIL RIG</a:t>
            </a:r>
          </a:p>
          <a:p>
            <a:pPr marL="3314700" lvl="6" indent="-342900">
              <a:buClrTx/>
            </a:pPr>
            <a:r>
              <a:rPr lang="en-US" sz="2000" dirty="0" smtClean="0">
                <a:latin typeface="Comic Sans MS" panose="030F0702030302020204" pitchFamily="66" charset="0"/>
              </a:rPr>
              <a:t>“</a:t>
            </a:r>
            <a:r>
              <a:rPr lang="en-US" sz="2000" u="sng" dirty="0" smtClean="0">
                <a:latin typeface="Comic Sans MS" panose="030F0702030302020204" pitchFamily="66" charset="0"/>
              </a:rPr>
              <a:t>o</a:t>
            </a:r>
            <a:r>
              <a:rPr lang="en-US" sz="2000" dirty="0" smtClean="0">
                <a:latin typeface="Comic Sans MS" panose="030F0702030302020204" pitchFamily="66" charset="0"/>
              </a:rPr>
              <a:t>xidized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oses, </a:t>
            </a:r>
            <a:r>
              <a:rPr lang="en-US" sz="2000" u="sng" dirty="0" smtClean="0">
                <a:latin typeface="Comic Sans MS" panose="030F0702030302020204" pitchFamily="66" charset="0"/>
              </a:rPr>
              <a:t>r</a:t>
            </a:r>
            <a:r>
              <a:rPr lang="en-US" sz="2000" dirty="0" smtClean="0">
                <a:latin typeface="Comic Sans MS" panose="030F0702030302020204" pitchFamily="66" charset="0"/>
              </a:rPr>
              <a:t>educed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g</a:t>
            </a:r>
            <a:r>
              <a:rPr lang="en-US" sz="2000" dirty="0" smtClean="0">
                <a:latin typeface="Comic Sans MS" panose="030F0702030302020204" pitchFamily="66" charset="0"/>
              </a:rPr>
              <a:t>ains”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6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Every task performed by living things requires energy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Cells constantly need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Keeps biochemical processes happening in order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Biology needs ORDER!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Chaos = Death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4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96"/>
            <a:ext cx="7620000" cy="599676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Metabolism – all of the chemical reactions that take place inside cells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of these reactions use energy and build molecules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break down molecules and release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Reactions</a:t>
            </a: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38" y="2908662"/>
            <a:ext cx="7524225" cy="2398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967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Potential energy – potential to do work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Kinetic energy – energy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20" y="3088257"/>
            <a:ext cx="6635297" cy="2952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891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Endergonic – energy in, results in energy-storing molecules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Exergonic – energy out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36" y="3234906"/>
            <a:ext cx="7623302" cy="2804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858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318310" cy="441928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Activation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Input of energy to get reaction started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 catalyst is needed to lower this activation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Our reactions are catalyzed by </a:t>
            </a:r>
            <a:r>
              <a:rPr lang="en-US" u="sng" dirty="0" smtClean="0">
                <a:latin typeface="Comic Sans MS" panose="030F0702030302020204" pitchFamily="66" charset="0"/>
              </a:rPr>
              <a:t>enzymes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Without functioning enzymes, our chemical reactions would not happen efficiently or at all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How enzymes work, watch </a:t>
            </a:r>
            <a:r>
              <a:rPr lang="en-US" dirty="0">
                <a:latin typeface="Comic Sans MS" panose="030F0702030302020204" pitchFamily="66" charset="0"/>
              </a:rPr>
              <a:t>this video: 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2"/>
              </a:rPr>
              <a:t>www.youtube.com/watch?v=qgVFkRn8f10</a:t>
            </a:r>
            <a:r>
              <a:rPr lang="en-US" dirty="0" smtClean="0">
                <a:latin typeface="Comic Sans MS" panose="030F0702030302020204" pitchFamily="66" charset="0"/>
              </a:rPr>
              <a:t> or</a:t>
            </a: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3"/>
              </a:rPr>
              <a:t>www.youtube.com/watch?v=rlH1ym916Fo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 r="364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enzyme is specific for its substrate.</a:t>
            </a:r>
          </a:p>
          <a:p>
            <a:r>
              <a:rPr lang="en-US" smtClean="0"/>
              <a:t>The enzyme is unchanged after the reaction.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159" y="6521138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376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Watch these videos on enzymes:</a:t>
            </a:r>
          </a:p>
          <a:p>
            <a:r>
              <a:rPr lang="en-US">
                <a:hlinkClick r:id="rId2"/>
              </a:rPr>
              <a:t>https://www.youtube.com/watch?v=qgVFkRn8f10</a:t>
            </a:r>
            <a:endParaRPr lang="en-US" smtClean="0"/>
          </a:p>
          <a:p>
            <a:r>
              <a:rPr lang="en-US">
                <a:hlinkClick r:id="rId3"/>
              </a:rPr>
              <a:t>https://</a:t>
            </a:r>
            <a:r>
              <a:rPr lang="en-US" smtClean="0">
                <a:hlinkClick r:id="rId3"/>
              </a:rPr>
              <a:t>www.youtube.com/watch?v=qgVFkRn8f10&amp;t=238s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Feedback inhibition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" y="1733266"/>
            <a:ext cx="8741825" cy="294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337481" y="5240740"/>
            <a:ext cx="543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Watch this video on Feedback Inhibition:</a:t>
            </a:r>
          </a:p>
          <a:p>
            <a:r>
              <a:rPr lang="en-US">
                <a:hlinkClick r:id="rId3"/>
              </a:rPr>
              <a:t>https://www.youtube.com/watch?v=X9nQ6Qx16GM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6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4148</TotalTime>
  <Words>518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Comic Sans MS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inhibition</vt:lpstr>
      <vt:lpstr>PowerPoint Presentation</vt:lpstr>
      <vt:lpstr>PowerPoint Presentation</vt:lpstr>
      <vt:lpstr>PowerPoint Presentation</vt:lpstr>
      <vt:lpstr>What is ATP?</vt:lpstr>
      <vt:lpstr>PowerPoint Presentation</vt:lpstr>
      <vt:lpstr>Metabolism – don’t need to know all of this!</vt:lpstr>
      <vt:lpstr>PowerPoint Presentation</vt:lpstr>
      <vt:lpstr>Redox Reactions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Jamey Capers</cp:lastModifiedBy>
  <cp:revision>171</cp:revision>
  <dcterms:created xsi:type="dcterms:W3CDTF">2012-06-04T02:13:36Z</dcterms:created>
  <dcterms:modified xsi:type="dcterms:W3CDTF">2020-01-29T20:02:46Z</dcterms:modified>
</cp:coreProperties>
</file>