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2"/>
  </p:notesMasterIdLst>
  <p:handoutMasterIdLst>
    <p:handoutMasterId r:id="rId43"/>
  </p:handoutMasterIdLst>
  <p:sldIdLst>
    <p:sldId id="256" r:id="rId2"/>
    <p:sldId id="283" r:id="rId3"/>
    <p:sldId id="323" r:id="rId4"/>
    <p:sldId id="324" r:id="rId5"/>
    <p:sldId id="329" r:id="rId6"/>
    <p:sldId id="326" r:id="rId7"/>
    <p:sldId id="330" r:id="rId8"/>
    <p:sldId id="331" r:id="rId9"/>
    <p:sldId id="333" r:id="rId10"/>
    <p:sldId id="334" r:id="rId11"/>
    <p:sldId id="335" r:id="rId12"/>
    <p:sldId id="337" r:id="rId13"/>
    <p:sldId id="338" r:id="rId14"/>
    <p:sldId id="304" r:id="rId15"/>
    <p:sldId id="339" r:id="rId16"/>
    <p:sldId id="340" r:id="rId17"/>
    <p:sldId id="341" r:id="rId18"/>
    <p:sldId id="342" r:id="rId19"/>
    <p:sldId id="343" r:id="rId20"/>
    <p:sldId id="308" r:id="rId21"/>
    <p:sldId id="344" r:id="rId22"/>
    <p:sldId id="309" r:id="rId23"/>
    <p:sldId id="310" r:id="rId24"/>
    <p:sldId id="345" r:id="rId25"/>
    <p:sldId id="347" r:id="rId26"/>
    <p:sldId id="349" r:id="rId27"/>
    <p:sldId id="350" r:id="rId28"/>
    <p:sldId id="321" r:id="rId29"/>
    <p:sldId id="351" r:id="rId30"/>
    <p:sldId id="314" r:id="rId31"/>
    <p:sldId id="353" r:id="rId32"/>
    <p:sldId id="357" r:id="rId33"/>
    <p:sldId id="354" r:id="rId34"/>
    <p:sldId id="358" r:id="rId35"/>
    <p:sldId id="356" r:id="rId36"/>
    <p:sldId id="355" r:id="rId37"/>
    <p:sldId id="273" r:id="rId38"/>
    <p:sldId id="317" r:id="rId39"/>
    <p:sldId id="286" r:id="rId40"/>
    <p:sldId id="31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D5FF"/>
    <a:srgbClr val="FFDE0D"/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0" autoAdjust="0"/>
    <p:restoredTop sz="95185" autoAdjust="0"/>
  </p:normalViewPr>
  <p:slideViewPr>
    <p:cSldViewPr snapToGrid="0" snapToObjects="1">
      <p:cViewPr varScale="1">
        <p:scale>
          <a:sx n="70" d="100"/>
          <a:sy n="70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D5FA1-3CAD-BA43-954D-D0C5F84195B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9FF61-B5D3-4843-93D7-3A81A20BB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8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4A0357-9887-8240-80F6-1D2687F1778F}" type="slidenum">
              <a:rPr lang="en-US" sz="1200">
                <a:latin typeface="Times New Roman" charset="0"/>
              </a:rPr>
              <a:pPr eaLnBrk="1" hangingPunct="1"/>
              <a:t>12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77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FF61-B5D3-4843-93D7-3A81A20BBA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5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February 23,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23,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February 23,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February 23,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E6290-4FCC-E343-A58B-70AA32B1E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6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February 23,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  <p:sldLayoutId id="2147483921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-osEc07vM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166DKxYi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Blausen_0818_Sodium-PotassiumPump.pn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88665" y="1217379"/>
            <a:ext cx="4374230" cy="31422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800" cap="none" dirty="0" smtClean="0">
              <a:solidFill>
                <a:srgbClr val="0000FF"/>
              </a:solidFill>
              <a:latin typeface="+mn-lt"/>
            </a:endParaRPr>
          </a:p>
          <a:p>
            <a:pPr algn="r"/>
            <a:r>
              <a:rPr lang="en-US" sz="4000" b="1" cap="none" dirty="0" smtClean="0">
                <a:solidFill>
                  <a:schemeClr val="tx2"/>
                </a:solidFill>
                <a:latin typeface="Comic Sans MS"/>
                <a:cs typeface="Comic Sans MS"/>
              </a:rPr>
              <a:t>Chapter 5 </a:t>
            </a:r>
          </a:p>
          <a:p>
            <a:pPr algn="r"/>
            <a:r>
              <a:rPr lang="en-US" sz="3200" b="1" cap="none" dirty="0" smtClean="0">
                <a:solidFill>
                  <a:schemeClr val="tx2"/>
                </a:solidFill>
                <a:latin typeface="Comic Sans MS"/>
                <a:cs typeface="Comic Sans MS"/>
              </a:rPr>
              <a:t>Structure and Function of Plasma Membranes</a:t>
            </a:r>
          </a:p>
          <a:p>
            <a:pPr algn="r"/>
            <a:endParaRPr lang="en-US" sz="3200" b="1" cap="none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algn="r"/>
            <a:r>
              <a:rPr lang="en-US" sz="3200" b="1" cap="none" dirty="0" smtClean="0">
                <a:solidFill>
                  <a:schemeClr val="tx2"/>
                </a:solidFill>
                <a:latin typeface="Comic Sans MS"/>
                <a:cs typeface="Comic Sans MS"/>
              </a:rPr>
              <a:t>Biology for Health Sciences</a:t>
            </a:r>
          </a:p>
          <a:p>
            <a:pPr algn="r"/>
            <a:r>
              <a:rPr lang="en-US" sz="3200" b="1" cap="none" dirty="0" smtClean="0">
                <a:solidFill>
                  <a:schemeClr val="tx2"/>
                </a:solidFill>
                <a:latin typeface="Comic Sans MS"/>
                <a:cs typeface="Comic Sans MS"/>
              </a:rPr>
              <a:t>Dr. Capers</a:t>
            </a:r>
          </a:p>
          <a:p>
            <a:pPr algn="r"/>
            <a:endParaRPr lang="en-US" sz="1600" cap="none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" name="Picture 2" descr="IRSC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3" y="212124"/>
            <a:ext cx="2399016" cy="201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mitochondri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5"/>
          <a:stretch/>
        </p:blipFill>
        <p:spPr>
          <a:xfrm>
            <a:off x="383487" y="2691777"/>
            <a:ext cx="3907408" cy="2708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4061" y="5592266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Mitochondria, Mammalian Lung - TEM</a:t>
            </a:r>
            <a:r>
              <a:rPr lang="en-US" sz="800" dirty="0" smtClean="0">
                <a:latin typeface="Comic Sans MS"/>
                <a:cs typeface="Comic Sans MS"/>
              </a:rPr>
              <a:t> (c)Louisa </a:t>
            </a:r>
          </a:p>
          <a:p>
            <a:r>
              <a:rPr lang="en-US" sz="800" dirty="0" smtClean="0">
                <a:latin typeface="Comic Sans MS"/>
                <a:cs typeface="Comic Sans MS"/>
              </a:rPr>
              <a:t>Howard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7" name="Footer Placeholder 5"/>
          <p:cNvSpPr>
            <a:spLocks noGrp="1"/>
          </p:cNvSpPr>
          <p:nvPr/>
        </p:nvSpPr>
        <p:spPr>
          <a:xfrm>
            <a:off x="990366" y="6182821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32796"/>
            <a:ext cx="8610600" cy="45259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b="1" dirty="0">
                <a:latin typeface="Comic Sans MS"/>
                <a:cs typeface="Comic Sans MS"/>
              </a:rPr>
              <a:t>Integral membrane proteins</a:t>
            </a:r>
          </a:p>
          <a:p>
            <a:pPr marL="0" indent="0" eaLnBrk="1" hangingPunct="1"/>
            <a:r>
              <a:rPr lang="en-US" sz="2800" dirty="0">
                <a:latin typeface="Comic Sans MS"/>
                <a:cs typeface="Comic Sans MS"/>
              </a:rPr>
              <a:t>Span the lipid bilayer (</a:t>
            </a:r>
            <a:r>
              <a:rPr lang="en-US" sz="2800" b="1" dirty="0" err="1">
                <a:latin typeface="Comic Sans MS"/>
                <a:cs typeface="Comic Sans MS"/>
              </a:rPr>
              <a:t>transmembrane</a:t>
            </a:r>
            <a:r>
              <a:rPr lang="en-US" sz="2800" b="1" dirty="0">
                <a:latin typeface="Comic Sans MS"/>
                <a:cs typeface="Comic Sans MS"/>
              </a:rPr>
              <a:t> proteins</a:t>
            </a:r>
            <a:r>
              <a:rPr lang="en-US" sz="2800" dirty="0">
                <a:latin typeface="Comic Sans MS"/>
                <a:cs typeface="Comic Sans MS"/>
              </a:rPr>
              <a:t>)</a:t>
            </a:r>
          </a:p>
          <a:p>
            <a:pPr lvl="1" eaLnBrk="1" hangingPunct="1"/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97" y="244004"/>
            <a:ext cx="8229600" cy="77505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Membrane Proteins</a:t>
            </a:r>
          </a:p>
        </p:txBody>
      </p:sp>
      <p:pic>
        <p:nvPicPr>
          <p:cNvPr id="4" name="Picture Placeholder 8" descr="Figure_05_01_0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94" r="-23894"/>
          <a:stretch>
            <a:fillRect/>
          </a:stretch>
        </p:blipFill>
        <p:spPr>
          <a:xfrm>
            <a:off x="623887" y="2886069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1438" y="6356393"/>
            <a:ext cx="605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latin typeface="Comic Sans MS"/>
                <a:cs typeface="Comic Sans MS"/>
              </a:rPr>
              <a:t>Credit: “</a:t>
            </a:r>
            <a:r>
              <a:rPr lang="en-US" sz="800" dirty="0" err="1">
                <a:latin typeface="Comic Sans MS"/>
                <a:cs typeface="Comic Sans MS"/>
              </a:rPr>
              <a:t>Foobar</a:t>
            </a:r>
            <a:r>
              <a:rPr lang="en-US" sz="800" dirty="0">
                <a:latin typeface="Comic Sans MS"/>
                <a:cs typeface="Comic Sans MS"/>
              </a:rPr>
              <a:t>”/Wikimedia Commons</a:t>
            </a: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556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612907" y="609393"/>
            <a:ext cx="8042355" cy="592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b="1" dirty="0">
                <a:latin typeface="Comic Sans MS"/>
                <a:cs typeface="Comic Sans MS"/>
              </a:rPr>
              <a:t>Pores</a:t>
            </a:r>
          </a:p>
          <a:p>
            <a:pPr lvl="1">
              <a:buClrTx/>
              <a:buFont typeface="Arial"/>
              <a:buChar char="•"/>
            </a:pP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Extensive </a:t>
            </a:r>
            <a:r>
              <a:rPr lang="en-US" sz="2600" b="1" i="1" dirty="0">
                <a:solidFill>
                  <a:schemeClr val="tx1"/>
                </a:solidFill>
                <a:latin typeface="Comic Sans MS"/>
                <a:cs typeface="Comic Sans MS"/>
              </a:rPr>
              <a:t>nonpolar</a:t>
            </a: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 regions within a </a:t>
            </a:r>
            <a:r>
              <a:rPr lang="en-US" sz="2600" dirty="0" err="1">
                <a:solidFill>
                  <a:schemeClr val="tx1"/>
                </a:solidFill>
                <a:latin typeface="Comic Sans MS"/>
                <a:cs typeface="Comic Sans MS"/>
              </a:rPr>
              <a:t>transmembrane</a:t>
            </a: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 protein can create a </a:t>
            </a:r>
            <a:r>
              <a:rPr lang="en-US" sz="2600" b="1" dirty="0">
                <a:solidFill>
                  <a:schemeClr val="tx1"/>
                </a:solidFill>
                <a:latin typeface="Comic Sans MS"/>
                <a:cs typeface="Comic Sans MS"/>
              </a:rPr>
              <a:t>pore</a:t>
            </a: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 through the </a:t>
            </a: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membrane</a:t>
            </a:r>
          </a:p>
          <a:p>
            <a:pPr lvl="1">
              <a:buClrTx/>
              <a:buFont typeface="Arial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Cylinder </a:t>
            </a: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of </a:t>
            </a:r>
            <a:r>
              <a:rPr lang="en-US" sz="2600" b="1" dirty="0">
                <a:solidFill>
                  <a:schemeClr val="tx1"/>
                </a:solidFill>
                <a:latin typeface="Comic Sans MS"/>
                <a:cs typeface="Comic Sans MS"/>
                <a:sym typeface="Symbol" charset="0"/>
              </a:rPr>
              <a:t> </a:t>
            </a:r>
            <a:r>
              <a:rPr lang="en-US" sz="2600" b="1" dirty="0">
                <a:solidFill>
                  <a:schemeClr val="tx1"/>
                </a:solidFill>
                <a:latin typeface="Comic Sans MS"/>
                <a:cs typeface="Comic Sans MS"/>
              </a:rPr>
              <a:t>sheets </a:t>
            </a:r>
            <a:r>
              <a:rPr lang="en-US" sz="2600" dirty="0">
                <a:solidFill>
                  <a:schemeClr val="tx1"/>
                </a:solidFill>
                <a:latin typeface="Comic Sans MS"/>
                <a:cs typeface="Comic Sans MS"/>
              </a:rPr>
              <a:t>in the protein secondary structure (b-barrel)</a:t>
            </a:r>
          </a:p>
          <a:p>
            <a:pPr lvl="2">
              <a:buClrTx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Interior is </a:t>
            </a:r>
            <a:r>
              <a:rPr lang="en-US" sz="2000" b="1" dirty="0">
                <a:solidFill>
                  <a:schemeClr val="tx1"/>
                </a:solidFill>
                <a:latin typeface="Comic Sans MS"/>
                <a:cs typeface="Comic Sans MS"/>
              </a:rPr>
              <a:t>polar</a:t>
            </a: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 and allows </a:t>
            </a:r>
            <a:r>
              <a:rPr lang="en-US" sz="2000" b="1" dirty="0">
                <a:solidFill>
                  <a:schemeClr val="tx1"/>
                </a:solidFill>
                <a:latin typeface="Comic Sans MS"/>
                <a:cs typeface="Comic Sans MS"/>
              </a:rPr>
              <a:t>water</a:t>
            </a: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 and small polar molecules to pass through the membrane</a:t>
            </a:r>
          </a:p>
          <a:p>
            <a:endParaRPr lang="en-US" sz="2800" dirty="0" smtClean="0">
              <a:latin typeface="Comic Sans MS"/>
              <a:cs typeface="Comic Sans MS"/>
            </a:endParaRPr>
          </a:p>
          <a:p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050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1B0F19-B7E1-3648-9250-EA20D448B12A}" type="slidenum">
              <a:rPr lang="en-US" sz="1400"/>
              <a:pPr eaLnBrk="1" hangingPunct="1"/>
              <a:t>12</a:t>
            </a:fld>
            <a:endParaRPr lang="en-US" sz="1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16531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Passive Transport</a:t>
            </a:r>
          </a:p>
        </p:txBody>
      </p:sp>
    </p:spTree>
    <p:extLst>
      <p:ext uri="{BB962C8B-B14F-4D97-AF65-F5344CB8AC3E}">
        <p14:creationId xmlns:p14="http://schemas.microsoft.com/office/powerpoint/2010/main" val="3755614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0696"/>
            <a:ext cx="8229600" cy="70624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Passive Transport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63138" y="1280690"/>
            <a:ext cx="8017725" cy="4959913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Passive Transportation: DOES NOT require </a:t>
            </a:r>
            <a:r>
              <a:rPr lang="en-US" sz="2800" b="1" i="1" u="sng" dirty="0" smtClean="0">
                <a:latin typeface="Comic Sans MS"/>
                <a:cs typeface="Comic Sans MS"/>
              </a:rPr>
              <a:t>energy</a:t>
            </a:r>
            <a:r>
              <a:rPr lang="en-US" sz="2800" b="1" dirty="0" smtClean="0">
                <a:latin typeface="Comic Sans MS"/>
                <a:cs typeface="Comic Sans MS"/>
              </a:rPr>
              <a:t>, goes with the concentration gradient</a:t>
            </a:r>
          </a:p>
          <a:p>
            <a:pPr eaLnBrk="1" hangingPunct="1">
              <a:buFontTx/>
              <a:buNone/>
              <a:defRPr/>
            </a:pPr>
            <a:endParaRPr lang="en-US" b="1" dirty="0" smtClean="0">
              <a:latin typeface="Comic Sans MS"/>
              <a:cs typeface="Comic Sans MS"/>
            </a:endParaRPr>
          </a:p>
          <a:p>
            <a:pPr marL="514350" indent="-514350" eaLnBrk="1" hangingPunct="1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Simple Diffusion</a:t>
            </a:r>
            <a:endParaRPr lang="en-US" sz="2800" b="1" dirty="0" smtClean="0">
              <a:latin typeface="Comic Sans MS"/>
              <a:cs typeface="Comic Sans MS"/>
            </a:endParaRPr>
          </a:p>
          <a:p>
            <a:pPr marL="514350" indent="-514350" eaLnBrk="1" hangingPunct="1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Facilitated Diffusion</a:t>
            </a:r>
          </a:p>
          <a:p>
            <a:pPr lvl="2">
              <a:buClrTx/>
              <a:buFont typeface="Arial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Channel Proteins</a:t>
            </a:r>
          </a:p>
          <a:p>
            <a:pPr lvl="4">
              <a:buClrTx/>
              <a:buFont typeface="Arial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Ion Channels</a:t>
            </a:r>
          </a:p>
          <a:p>
            <a:pPr lvl="4">
              <a:buClrTx/>
              <a:buFont typeface="Arial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Gated Channel</a:t>
            </a:r>
          </a:p>
          <a:p>
            <a:pPr lvl="2">
              <a:buClrTx/>
              <a:buFont typeface="Arial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Carrier proteins</a:t>
            </a:r>
          </a:p>
          <a:p>
            <a:pPr marL="514350" indent="-514350" eaLnBrk="1" hangingPunct="1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b="1" dirty="0">
                <a:latin typeface="Comic Sans MS"/>
                <a:cs typeface="Comic Sans MS"/>
              </a:rPr>
              <a:t>Osmosis</a:t>
            </a:r>
          </a:p>
          <a:p>
            <a:pPr lvl="1" eaLnBrk="1" hangingPunct="1">
              <a:defRPr/>
            </a:pPr>
            <a:endParaRPr lang="en-US" b="1" dirty="0" smtClean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189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85057" y="4712565"/>
            <a:ext cx="8773886" cy="188779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latin typeface="Comic Sans MS"/>
                <a:cs typeface="Comic Sans MS"/>
              </a:rPr>
              <a:t>Diffusion through a permeable membrane moves a substance from an area of </a:t>
            </a:r>
            <a:r>
              <a:rPr lang="en-US" sz="1900" dirty="0" smtClean="0">
                <a:latin typeface="Comic Sans MS"/>
                <a:cs typeface="Comic Sans MS"/>
              </a:rPr>
              <a:t>high concentration </a:t>
            </a:r>
            <a:r>
              <a:rPr lang="en-US" sz="1900" dirty="0">
                <a:latin typeface="Comic Sans MS"/>
                <a:cs typeface="Comic Sans MS"/>
              </a:rPr>
              <a:t>(extracellular fluid, in this case) down its concentration gradient (into the </a:t>
            </a:r>
            <a:r>
              <a:rPr lang="en-US" sz="1900" dirty="0" smtClean="0">
                <a:latin typeface="Comic Sans MS"/>
                <a:cs typeface="Comic Sans MS"/>
              </a:rPr>
              <a:t>cytoplasm where the concentration is low). </a:t>
            </a:r>
          </a:p>
          <a:p>
            <a:pPr marL="342900" lvl="1" indent="-3429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omic Sans MS"/>
                <a:cs typeface="Comic Sans MS"/>
              </a:rPr>
              <a:t>This will </a:t>
            </a:r>
            <a:r>
              <a:rPr lang="en-US" sz="1900" dirty="0">
                <a:latin typeface="Comic Sans MS"/>
                <a:cs typeface="Comic Sans MS"/>
              </a:rPr>
              <a:t>continue until the concentration is the same in all regions (</a:t>
            </a:r>
            <a:r>
              <a:rPr lang="en-US" sz="1900" b="1" dirty="0">
                <a:solidFill>
                  <a:srgbClr val="FF0000"/>
                </a:solidFill>
                <a:latin typeface="Comic Sans MS"/>
                <a:cs typeface="Comic Sans MS"/>
              </a:rPr>
              <a:t>equilibrium</a:t>
            </a:r>
            <a:r>
              <a:rPr lang="en-US" sz="1900" dirty="0" smtClean="0">
                <a:latin typeface="Comic Sans MS"/>
                <a:cs typeface="Comic Sans MS"/>
              </a:rPr>
              <a:t>).  </a:t>
            </a:r>
          </a:p>
        </p:txBody>
      </p:sp>
      <p:pic>
        <p:nvPicPr>
          <p:cNvPr id="3" name="Picture Placeholder 2" descr="Figure_05_02_0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r="-104"/>
          <a:stretch>
            <a:fillRect/>
          </a:stretch>
        </p:blipFill>
        <p:spPr>
          <a:xfrm>
            <a:off x="854114" y="937324"/>
            <a:ext cx="7435772" cy="3227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99110" y="4119847"/>
            <a:ext cx="73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800" u="sng" dirty="0" smtClean="0">
                <a:latin typeface="Comic Sans MS"/>
                <a:cs typeface="Comic Sans MS"/>
              </a:rPr>
              <a:t>c72e</a:t>
            </a:r>
            <a:r>
              <a:rPr lang="en-US" sz="800" u="sng" dirty="0">
                <a:latin typeface="Comic Sans MS"/>
                <a:cs typeface="Comic Sans MS"/>
              </a:rPr>
              <a:t>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latin typeface="Comic Sans MS"/>
                <a:cs typeface="Comic Sans MS"/>
              </a:rPr>
              <a:t>Credit: modification of work by Mariana Ruiz </a:t>
            </a:r>
            <a:r>
              <a:rPr lang="en-US" sz="800" dirty="0" err="1" smtClean="0">
                <a:latin typeface="Comic Sans MS"/>
                <a:cs typeface="Comic Sans MS"/>
              </a:rPr>
              <a:t>Villareal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510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9509" y="305996"/>
            <a:ext cx="8675420" cy="68675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Membrane is Selectively Permeable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29509" y="1046163"/>
            <a:ext cx="8797824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>
                <a:latin typeface="Comic Sans MS"/>
                <a:cs typeface="Comic Sans MS"/>
              </a:rPr>
              <a:t>Major barrier to crossing a biological membrane is the </a:t>
            </a:r>
            <a:r>
              <a:rPr lang="en-US" sz="2600" b="1" dirty="0" smtClean="0">
                <a:latin typeface="Comic Sans MS"/>
                <a:cs typeface="Comic Sans MS"/>
              </a:rPr>
              <a:t>hydrophobic interior </a:t>
            </a:r>
            <a:r>
              <a:rPr lang="en-US" sz="2600" dirty="0" smtClean="0">
                <a:latin typeface="Comic Sans MS"/>
                <a:cs typeface="Comic Sans MS"/>
              </a:rPr>
              <a:t>that </a:t>
            </a:r>
            <a:r>
              <a:rPr lang="en-US" sz="2600" b="1" i="1" dirty="0" smtClean="0">
                <a:latin typeface="Comic Sans MS"/>
                <a:cs typeface="Comic Sans MS"/>
              </a:rPr>
              <a:t>repels</a:t>
            </a:r>
            <a:r>
              <a:rPr lang="en-US" sz="2600" dirty="0" smtClean="0">
                <a:latin typeface="Comic Sans MS"/>
                <a:cs typeface="Comic Sans MS"/>
              </a:rPr>
              <a:t> polar molecules but not nonpolar molecules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Nonpolar</a:t>
            </a: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molecules will move until the concentration is equal on both sides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Limited</a:t>
            </a: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permeability to </a:t>
            </a:r>
            <a:r>
              <a:rPr lang="en-US" sz="26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small polar molecules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Very limited permeability to larger polar molecules and ions</a:t>
            </a:r>
          </a:p>
          <a:p>
            <a:pPr lvl="1" eaLnBrk="1" hangingPunct="1">
              <a:defRPr/>
            </a:pPr>
            <a:endParaRPr lang="en-US" sz="26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274320" lvl="1" indent="0" eaLnBrk="1" hangingPunct="1">
              <a:buNone/>
              <a:defRPr/>
            </a:pPr>
            <a:endParaRPr lang="en-US" sz="2600" dirty="0" smtClean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8" descr="0302_Phospholipid_Bilay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50" y="4357100"/>
            <a:ext cx="3052701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25034" y="6393316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0302 Phospholipid Bilayer</a:t>
            </a:r>
            <a:r>
              <a:rPr lang="en-US" sz="800" dirty="0" smtClean="0">
                <a:latin typeface="Comic Sans MS"/>
                <a:cs typeface="Comic Sans MS"/>
              </a:rPr>
              <a:t> (c)</a:t>
            </a:r>
            <a:r>
              <a:rPr lang="en-US" sz="800" dirty="0" err="1" smtClean="0">
                <a:latin typeface="Comic Sans MS"/>
                <a:cs typeface="Comic Sans MS"/>
              </a:rPr>
              <a:t>OpenStax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</a:p>
          <a:p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7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42182"/>
            <a:ext cx="8229600" cy="5389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b="1" dirty="0" smtClean="0">
                <a:latin typeface="Comic Sans MS"/>
                <a:cs typeface="Comic Sans MS"/>
              </a:rPr>
              <a:t>Facilitated Diffusion:</a:t>
            </a:r>
          </a:p>
          <a:p>
            <a:r>
              <a:rPr lang="en-US" dirty="0" smtClean="0">
                <a:latin typeface="Comic Sans MS"/>
                <a:cs typeface="Comic Sans MS"/>
              </a:rPr>
              <a:t>Molecules that cannot cross membrane easily may </a:t>
            </a:r>
            <a:r>
              <a:rPr lang="en-US" b="1" dirty="0" smtClean="0">
                <a:latin typeface="Comic Sans MS"/>
                <a:cs typeface="Comic Sans MS"/>
              </a:rPr>
              <a:t>move through proteins</a:t>
            </a:r>
          </a:p>
          <a:p>
            <a:r>
              <a:rPr lang="en-US" dirty="0" smtClean="0">
                <a:latin typeface="Comic Sans MS"/>
                <a:cs typeface="Comic Sans MS"/>
              </a:rPr>
              <a:t>Move from higher to lower concentration </a:t>
            </a:r>
            <a:r>
              <a:rPr lang="en-US" b="1" dirty="0" smtClean="0">
                <a:latin typeface="Comic Sans MS"/>
                <a:cs typeface="Comic Sans MS"/>
              </a:rPr>
              <a:t>(passive, no energy</a:t>
            </a:r>
            <a:r>
              <a:rPr lang="en-US" b="1" dirty="0" smtClean="0">
                <a:latin typeface="Comic Sans MS"/>
                <a:cs typeface="Comic Sans MS"/>
              </a:rPr>
              <a:t>!)</a:t>
            </a:r>
          </a:p>
          <a:p>
            <a:endParaRPr lang="en-US" b="1" dirty="0" smtClean="0">
              <a:latin typeface="Comic Sans MS"/>
              <a:cs typeface="Comic Sans MS"/>
            </a:endParaRPr>
          </a:p>
          <a:p>
            <a:pPr>
              <a:buClr>
                <a:schemeClr val="tx1"/>
              </a:buClr>
            </a:pPr>
            <a:r>
              <a:rPr lang="en-US" sz="2800" b="1" dirty="0" smtClean="0">
                <a:latin typeface="Comic Sans MS"/>
                <a:cs typeface="Comic Sans MS"/>
              </a:rPr>
              <a:t>Channel proteins</a:t>
            </a:r>
          </a:p>
          <a:p>
            <a:pPr lvl="1">
              <a:buClrTx/>
              <a:buFont typeface="Arial"/>
              <a:buChar char="•"/>
            </a:pPr>
            <a:r>
              <a:rPr 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Example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: Ion Channels</a:t>
            </a:r>
          </a:p>
          <a:p>
            <a:pPr>
              <a:buClr>
                <a:schemeClr val="tx1"/>
              </a:buClr>
            </a:pPr>
            <a:r>
              <a:rPr lang="en-US" sz="2800" b="1" dirty="0" smtClean="0">
                <a:latin typeface="Comic Sans MS"/>
                <a:cs typeface="Comic Sans MS"/>
              </a:rPr>
              <a:t>Carrier </a:t>
            </a:r>
            <a:r>
              <a:rPr lang="en-US" sz="2800" b="1" dirty="0" smtClean="0">
                <a:latin typeface="Comic Sans MS"/>
                <a:cs typeface="Comic Sans MS"/>
              </a:rPr>
              <a:t>proteins</a:t>
            </a:r>
          </a:p>
          <a:p>
            <a:pPr lvl="1">
              <a:buClrTx/>
              <a:buFont typeface="Arial"/>
              <a:buChar char="•"/>
            </a:pPr>
            <a:r>
              <a:rPr 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Bind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specifically to molecules they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assist and “carry” across membrane</a:t>
            </a:r>
            <a:endParaRPr lang="en-US" sz="2400" dirty="0" smtClean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711" y="382489"/>
            <a:ext cx="8736622" cy="68675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Membrane is Selectively Permeable</a:t>
            </a:r>
          </a:p>
        </p:txBody>
      </p:sp>
    </p:spTree>
    <p:extLst>
      <p:ext uri="{BB962C8B-B14F-4D97-AF65-F5344CB8AC3E}">
        <p14:creationId xmlns:p14="http://schemas.microsoft.com/office/powerpoint/2010/main" val="35909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01" y="109539"/>
            <a:ext cx="8229600" cy="79035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Channel Proteins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1666" y="914869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b="1" dirty="0">
                <a:latin typeface="Comic Sans MS"/>
                <a:cs typeface="Comic Sans MS"/>
              </a:rPr>
              <a:t>Ion Channels </a:t>
            </a:r>
          </a:p>
          <a:p>
            <a:pPr marL="0" indent="0" eaLnBrk="1" hangingPunct="1"/>
            <a:r>
              <a:rPr lang="en-US" sz="2800" dirty="0">
                <a:latin typeface="Comic Sans MS"/>
                <a:cs typeface="Comic Sans MS"/>
              </a:rPr>
              <a:t>Allow the passage of </a:t>
            </a:r>
            <a:r>
              <a:rPr lang="en-US" sz="2800" b="1" dirty="0">
                <a:latin typeface="Comic Sans MS"/>
                <a:cs typeface="Comic Sans MS"/>
              </a:rPr>
              <a:t>ions</a:t>
            </a:r>
          </a:p>
          <a:p>
            <a:pPr marL="0" indent="0" eaLnBrk="1" hangingPunct="1"/>
            <a:r>
              <a:rPr lang="en-US" sz="2800" b="1" dirty="0">
                <a:latin typeface="Comic Sans MS"/>
                <a:cs typeface="Comic Sans MS"/>
              </a:rPr>
              <a:t>Gated channels: </a:t>
            </a:r>
            <a:r>
              <a:rPr lang="en-US" sz="2800" dirty="0">
                <a:latin typeface="Comic Sans MS"/>
                <a:cs typeface="Comic Sans MS"/>
              </a:rPr>
              <a:t>open or close in response to stimulus (chemical or electrical)</a:t>
            </a:r>
          </a:p>
          <a:p>
            <a:pPr marL="0" indent="0" eaLnBrk="1" hangingPunct="1">
              <a:buFontTx/>
              <a:buNone/>
            </a:pP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2_04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94" r="-61794"/>
          <a:stretch>
            <a:fillRect/>
          </a:stretch>
        </p:blipFill>
        <p:spPr>
          <a:xfrm>
            <a:off x="623887" y="3177850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2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02" y="249025"/>
            <a:ext cx="8229600" cy="70800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Carrier</a:t>
            </a:r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Proteins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57026"/>
            <a:ext cx="8229600" cy="4566087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Help transport </a:t>
            </a:r>
            <a:r>
              <a:rPr lang="en-US" sz="2400" b="1" dirty="0">
                <a:latin typeface="Comic Sans MS"/>
                <a:cs typeface="Comic Sans MS"/>
              </a:rPr>
              <a:t>ions</a:t>
            </a:r>
            <a:r>
              <a:rPr lang="en-US" sz="2400" dirty="0">
                <a:latin typeface="Comic Sans MS"/>
                <a:cs typeface="Comic Sans MS"/>
              </a:rPr>
              <a:t> and some </a:t>
            </a:r>
            <a:r>
              <a:rPr lang="en-US" sz="2400" b="1" dirty="0">
                <a:latin typeface="Comic Sans MS"/>
                <a:cs typeface="Comic Sans MS"/>
              </a:rPr>
              <a:t>sugars</a:t>
            </a:r>
            <a:r>
              <a:rPr lang="en-US" sz="2400" dirty="0">
                <a:latin typeface="Comic Sans MS"/>
                <a:cs typeface="Comic Sans MS"/>
              </a:rPr>
              <a:t> and </a:t>
            </a:r>
            <a:r>
              <a:rPr lang="en-US" sz="2400" b="1" dirty="0">
                <a:latin typeface="Comic Sans MS"/>
                <a:cs typeface="Comic Sans MS"/>
              </a:rPr>
              <a:t>amino acids</a:t>
            </a:r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Requires a concentration difference across the membrane</a:t>
            </a:r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Must </a:t>
            </a:r>
            <a:r>
              <a:rPr lang="en-US" sz="2400" b="1" i="1" dirty="0">
                <a:latin typeface="Comic Sans MS"/>
                <a:cs typeface="Comic Sans MS"/>
              </a:rPr>
              <a:t>bind</a:t>
            </a:r>
            <a:r>
              <a:rPr lang="en-US" sz="2400" dirty="0">
                <a:latin typeface="Comic Sans MS"/>
                <a:cs typeface="Comic Sans MS"/>
              </a:rPr>
              <a:t> to the molecule they transport</a:t>
            </a:r>
          </a:p>
          <a:p>
            <a:pPr lvl="1" eaLnBrk="1" hangingPunct="1">
              <a:buClrTx/>
            </a:pP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Placeholder 2" descr="Figure_05_02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3" r="-5143"/>
          <a:stretch>
            <a:fillRect/>
          </a:stretch>
        </p:blipFill>
        <p:spPr>
          <a:xfrm>
            <a:off x="547687" y="3027405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09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11297" y="566087"/>
            <a:ext cx="8229600" cy="6832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Osmosis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00267"/>
            <a:ext cx="8382000" cy="3126155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sz="2800" dirty="0">
                <a:latin typeface="Comic Sans MS"/>
                <a:cs typeface="Comic Sans MS"/>
              </a:rPr>
              <a:t>Cytoplasm of the cell is an aqueous solution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Water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 is </a:t>
            </a:r>
            <a:r>
              <a:rPr lang="en-US" sz="28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solvent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Dissolved 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substances are </a:t>
            </a:r>
            <a:r>
              <a:rPr 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solutes</a:t>
            </a:r>
          </a:p>
          <a:p>
            <a:pPr marL="274320" lvl="1" indent="0" eaLnBrk="1" hangingPunct="1">
              <a:buClr>
                <a:schemeClr val="tx1"/>
              </a:buClr>
              <a:buNone/>
            </a:pPr>
            <a:endParaRPr lang="en-US" sz="2800" b="1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eaLnBrk="1" hangingPunct="1"/>
            <a:r>
              <a:rPr lang="en-US" sz="2800" b="1" dirty="0">
                <a:latin typeface="Comic Sans MS"/>
                <a:cs typeface="Comic Sans MS"/>
              </a:rPr>
              <a:t>Osmosis</a:t>
            </a:r>
            <a:r>
              <a:rPr lang="en-US" sz="2800" dirty="0">
                <a:latin typeface="Comic Sans MS"/>
                <a:cs typeface="Comic Sans MS"/>
              </a:rPr>
              <a:t> – net diffusion of water across a membrane toward a higher solute concentration</a:t>
            </a:r>
          </a:p>
          <a:p>
            <a:pPr eaLnBrk="1" hangingPunct="1"/>
            <a:r>
              <a:rPr lang="en-US" sz="2800" dirty="0" smtClean="0">
                <a:latin typeface="Comic Sans MS"/>
                <a:cs typeface="Comic Sans MS"/>
              </a:rPr>
              <a:t>Some water passes through the membrane in specialized channels called </a:t>
            </a:r>
            <a:r>
              <a:rPr lang="en-US" sz="2800" dirty="0" err="1" smtClean="0">
                <a:latin typeface="Comic Sans MS"/>
                <a:cs typeface="Comic Sans MS"/>
              </a:rPr>
              <a:t>aquaporins</a:t>
            </a:r>
            <a:r>
              <a:rPr lang="en-US" sz="2800" dirty="0" smtClean="0">
                <a:latin typeface="Comic Sans MS"/>
                <a:cs typeface="Comic Sans MS"/>
              </a:rPr>
              <a:t>.</a:t>
            </a:r>
            <a:endParaRPr lang="en-US" altLang="ja-JP" sz="2800" dirty="0">
              <a:latin typeface="Comic Sans MS"/>
              <a:cs typeface="Comic Sans MS"/>
            </a:endParaRPr>
          </a:p>
          <a:p>
            <a:pPr eaLnBrk="1" hangingPunct="1"/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538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95995" y="5050700"/>
            <a:ext cx="8463029" cy="1612406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/>
                <a:cs typeface="Comic Sans MS"/>
              </a:rPr>
              <a:t>The fluid mosaic model of the plasma membrane describes the plasma </a:t>
            </a:r>
            <a:r>
              <a:rPr lang="en-US" sz="1800" dirty="0" smtClean="0">
                <a:latin typeface="Comic Sans MS"/>
                <a:cs typeface="Comic Sans MS"/>
              </a:rPr>
              <a:t>membrane as </a:t>
            </a:r>
            <a:r>
              <a:rPr lang="en-US" sz="1800" dirty="0">
                <a:latin typeface="Comic Sans MS"/>
                <a:cs typeface="Comic Sans MS"/>
              </a:rPr>
              <a:t>a fluid combination of phospholipids, cholesterol, and proteins. </a:t>
            </a:r>
            <a:endParaRPr lang="en-US" sz="18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Carbohydrates </a:t>
            </a:r>
            <a:r>
              <a:rPr lang="en-US" sz="1800" dirty="0">
                <a:latin typeface="Comic Sans MS"/>
                <a:cs typeface="Comic Sans MS"/>
              </a:rPr>
              <a:t>attached </a:t>
            </a:r>
            <a:r>
              <a:rPr lang="en-US" sz="1800" dirty="0" smtClean="0">
                <a:latin typeface="Comic Sans MS"/>
                <a:cs typeface="Comic Sans MS"/>
              </a:rPr>
              <a:t>to lipids </a:t>
            </a:r>
            <a:r>
              <a:rPr lang="en-US" sz="1800" dirty="0">
                <a:latin typeface="Comic Sans MS"/>
                <a:cs typeface="Comic Sans MS"/>
              </a:rPr>
              <a:t>(glycolipids) and to proteins (glycoproteins) extend from the outward-facing surface of </a:t>
            </a:r>
            <a:r>
              <a:rPr lang="en-US" sz="1800" dirty="0" smtClean="0">
                <a:latin typeface="Comic Sans MS"/>
                <a:cs typeface="Comic Sans MS"/>
              </a:rPr>
              <a:t>the membrane</a:t>
            </a:r>
            <a:r>
              <a:rPr lang="en-US" sz="1800" dirty="0">
                <a:latin typeface="Comic Sans MS"/>
                <a:cs typeface="Comic Sans MS"/>
              </a:rPr>
              <a:t>.</a:t>
            </a:r>
          </a:p>
        </p:txBody>
      </p:sp>
      <p:pic>
        <p:nvPicPr>
          <p:cNvPr id="6" name="Picture Placeholder 5" descr="Figure_05_01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90" r="-5990"/>
          <a:stretch>
            <a:fillRect/>
          </a:stretch>
        </p:blipFill>
        <p:spPr>
          <a:xfrm>
            <a:off x="540544" y="736193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75877" y="4505853"/>
            <a:ext cx="7311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14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57757"/>
            <a:ext cx="8062912" cy="1627706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In osmosis, water always moves from an area of higher water </a:t>
            </a:r>
            <a:r>
              <a:rPr lang="en-US" dirty="0" smtClean="0">
                <a:latin typeface="Comic Sans MS"/>
                <a:cs typeface="Comic Sans MS"/>
              </a:rPr>
              <a:t>concentration (more pure) </a:t>
            </a:r>
            <a:r>
              <a:rPr lang="en-US" dirty="0">
                <a:latin typeface="Comic Sans MS"/>
                <a:cs typeface="Comic Sans MS"/>
              </a:rPr>
              <a:t>to one </a:t>
            </a:r>
            <a:r>
              <a:rPr lang="en-US" dirty="0" smtClean="0">
                <a:latin typeface="Comic Sans MS"/>
                <a:cs typeface="Comic Sans MS"/>
              </a:rPr>
              <a:t>of lower concentration (less pure). 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In </a:t>
            </a:r>
            <a:r>
              <a:rPr lang="en-US" dirty="0">
                <a:latin typeface="Comic Sans MS"/>
                <a:cs typeface="Comic Sans MS"/>
              </a:rPr>
              <a:t>the diagram shown, the solute cannot pass through the selectively </a:t>
            </a:r>
            <a:r>
              <a:rPr lang="en-US" dirty="0" smtClean="0">
                <a:latin typeface="Comic Sans MS"/>
                <a:cs typeface="Comic Sans MS"/>
              </a:rPr>
              <a:t>permeable membrane</a:t>
            </a:r>
            <a:r>
              <a:rPr lang="en-US" dirty="0">
                <a:latin typeface="Comic Sans MS"/>
                <a:cs typeface="Comic Sans MS"/>
              </a:rPr>
              <a:t>, but the water can.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3003" y="4428629"/>
            <a:ext cx="7311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  <a:endParaRPr lang="en-US" sz="800" dirty="0">
              <a:latin typeface="Comic Sans MS"/>
              <a:cs typeface="Comic Sans MS"/>
            </a:endParaRPr>
          </a:p>
        </p:txBody>
      </p:sp>
      <p:pic>
        <p:nvPicPr>
          <p:cNvPr id="1026" name="Picture 2" descr="Image result for osm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15" y="64761"/>
            <a:ext cx="5340007" cy="467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2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3093"/>
            <a:ext cx="8229600" cy="80565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Osmotic Concentration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6692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latin typeface="Comic Sans MS"/>
                <a:cs typeface="Comic Sans MS"/>
              </a:rPr>
              <a:t>When 2 solutions have different osmotic concentrations…</a:t>
            </a:r>
          </a:p>
          <a:p>
            <a:pPr lvl="1" eaLnBrk="1" hangingPunct="1">
              <a:buClrTx/>
            </a:pP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Hypertonic Solution 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has a higher solute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concentration</a:t>
            </a:r>
          </a:p>
          <a:p>
            <a:pPr lvl="1" eaLnBrk="1" hangingPunct="1">
              <a:buClrTx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Hypotonic Solution 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has a lower solute concentration</a:t>
            </a:r>
          </a:p>
          <a:p>
            <a:pPr eaLnBrk="1" hangingPunct="1"/>
            <a:r>
              <a:rPr lang="en-US" sz="2800" dirty="0">
                <a:latin typeface="Comic Sans MS"/>
                <a:cs typeface="Comic Sans MS"/>
              </a:rPr>
              <a:t>When two solutions have the </a:t>
            </a:r>
            <a:r>
              <a:rPr lang="en-US" sz="2800" b="1" i="1" dirty="0">
                <a:latin typeface="Comic Sans MS"/>
                <a:cs typeface="Comic Sans MS"/>
              </a:rPr>
              <a:t>same</a:t>
            </a:r>
            <a:r>
              <a:rPr lang="en-US" sz="2800" dirty="0">
                <a:latin typeface="Comic Sans MS"/>
                <a:cs typeface="Comic Sans MS"/>
              </a:rPr>
              <a:t> osmotic concentration, the solutions are </a:t>
            </a:r>
            <a:r>
              <a:rPr lang="en-US" sz="2800" b="1" dirty="0" smtClean="0">
                <a:latin typeface="Comic Sans MS"/>
                <a:cs typeface="Comic Sans MS"/>
              </a:rPr>
              <a:t>isotonic</a:t>
            </a:r>
          </a:p>
          <a:p>
            <a:pPr eaLnBrk="1" hangingPunct="1"/>
            <a:endParaRPr lang="en-US" sz="1200" b="1" dirty="0">
              <a:latin typeface="Comic Sans MS"/>
              <a:cs typeface="Comic Sans MS"/>
            </a:endParaRPr>
          </a:p>
          <a:p>
            <a:pPr eaLnBrk="1" hangingPunct="1"/>
            <a:r>
              <a:rPr lang="en-US" sz="2800" b="1" dirty="0" err="1">
                <a:latin typeface="Comic Sans MS"/>
                <a:cs typeface="Comic Sans MS"/>
              </a:rPr>
              <a:t>Aquaporins</a:t>
            </a:r>
            <a:r>
              <a:rPr lang="en-US" sz="2800" dirty="0">
                <a:latin typeface="Comic Sans MS"/>
                <a:cs typeface="Comic Sans MS"/>
              </a:rPr>
              <a:t> facilitate osmosis</a:t>
            </a:r>
            <a:endParaRPr lang="en-US" sz="2400" dirty="0">
              <a:latin typeface="Comic Sans MS"/>
              <a:cs typeface="Comic Sans MS"/>
            </a:endParaRPr>
          </a:p>
          <a:p>
            <a:pPr eaLnBrk="1" hangingPunct="1"/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703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95995" y="5365672"/>
            <a:ext cx="8401827" cy="1166382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Osmotic pressure changes the shape of red blood cells in hypertonic, isotonic, </a:t>
            </a:r>
            <a:r>
              <a:rPr lang="en-US" sz="2400" dirty="0" smtClean="0">
                <a:latin typeface="Comic Sans MS"/>
                <a:cs typeface="Comic Sans MS"/>
              </a:rPr>
              <a:t>and hypotonic </a:t>
            </a:r>
            <a:r>
              <a:rPr lang="en-US" sz="2400" dirty="0">
                <a:latin typeface="Comic Sans MS"/>
                <a:cs typeface="Comic Sans MS"/>
              </a:rPr>
              <a:t>solutions. </a:t>
            </a:r>
            <a:endParaRPr lang="en-US" sz="2400" dirty="0" smtClean="0">
              <a:latin typeface="Comic Sans MS"/>
              <a:cs typeface="Comic Sans MS"/>
            </a:endParaRPr>
          </a:p>
        </p:txBody>
      </p:sp>
      <p:pic>
        <p:nvPicPr>
          <p:cNvPr id="3" name="Picture Placeholder 2" descr="Figure_05_02_07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3" r="-9433"/>
          <a:stretch>
            <a:fillRect/>
          </a:stretch>
        </p:blipFill>
        <p:spPr>
          <a:xfrm>
            <a:off x="457199" y="1162187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8604" y="4658949"/>
            <a:ext cx="73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latin typeface="Comic Sans MS"/>
                <a:cs typeface="Comic Sans MS"/>
              </a:rPr>
              <a:t>C</a:t>
            </a:r>
            <a:r>
              <a:rPr lang="en-US" sz="800" dirty="0" smtClean="0">
                <a:latin typeface="Comic Sans MS"/>
                <a:cs typeface="Comic Sans MS"/>
              </a:rPr>
              <a:t>redit</a:t>
            </a:r>
            <a:r>
              <a:rPr lang="en-US" sz="800" dirty="0">
                <a:latin typeface="Comic Sans MS"/>
                <a:cs typeface="Comic Sans MS"/>
              </a:rPr>
              <a:t>: Mariana Ruiz </a:t>
            </a:r>
            <a:r>
              <a:rPr lang="en-US" sz="800" dirty="0" err="1" smtClean="0">
                <a:latin typeface="Comic Sans MS"/>
                <a:cs typeface="Comic Sans MS"/>
              </a:rPr>
              <a:t>Villareal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059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197237"/>
            <a:ext cx="8062912" cy="875245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The turgor pressure within a plant cell depends on the tonicity of the solution that it </a:t>
            </a:r>
            <a:r>
              <a:rPr lang="en-US" sz="2400" dirty="0" smtClean="0">
                <a:latin typeface="Comic Sans MS"/>
                <a:cs typeface="Comic Sans MS"/>
              </a:rPr>
              <a:t>is bathed </a:t>
            </a:r>
            <a:r>
              <a:rPr lang="en-US" sz="2400" dirty="0">
                <a:latin typeface="Comic Sans MS"/>
                <a:cs typeface="Comic Sans MS"/>
              </a:rPr>
              <a:t>in. </a:t>
            </a:r>
            <a:endParaRPr lang="en-US" sz="2400" dirty="0" smtClean="0"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2_08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05" b="-12805"/>
          <a:stretch>
            <a:fillRect/>
          </a:stretch>
        </p:blipFill>
        <p:spPr>
          <a:xfrm>
            <a:off x="540544" y="1122386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6052" y="4250087"/>
            <a:ext cx="73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800" u="sng" dirty="0" smtClean="0">
                <a:latin typeface="Comic Sans MS"/>
                <a:cs typeface="Comic Sans MS"/>
              </a:rPr>
              <a:t>c72e</a:t>
            </a:r>
            <a:r>
              <a:rPr lang="en-US" sz="800" u="sng" dirty="0">
                <a:latin typeface="Comic Sans MS"/>
                <a:cs typeface="Comic Sans MS"/>
              </a:rPr>
              <a:t>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latin typeface="Comic Sans MS"/>
                <a:cs typeface="Comic Sans MS"/>
              </a:rPr>
              <a:t>Credit: modification of work by Mariana Ruiz </a:t>
            </a:r>
            <a:r>
              <a:rPr lang="en-US" sz="800" dirty="0" err="1" smtClean="0">
                <a:latin typeface="Comic Sans MS"/>
                <a:cs typeface="Comic Sans MS"/>
              </a:rPr>
              <a:t>Villareal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85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60097"/>
            <a:ext cx="8229600" cy="79081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Osmotic Pressure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5687" y="1143000"/>
            <a:ext cx="8706021" cy="5105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Comic Sans MS"/>
                <a:cs typeface="Comic Sans MS"/>
              </a:rPr>
              <a:t>Osmotic Pressure</a:t>
            </a:r>
            <a:r>
              <a:rPr lang="en-US" sz="2800" dirty="0" smtClean="0">
                <a:latin typeface="Comic Sans MS"/>
                <a:cs typeface="Comic Sans MS"/>
              </a:rPr>
              <a:t>: Force needed to stop osmotic </a:t>
            </a:r>
            <a:r>
              <a:rPr lang="en-US" sz="2800" dirty="0" smtClean="0">
                <a:latin typeface="Comic Sans MS"/>
                <a:cs typeface="Comic Sans MS"/>
              </a:rPr>
              <a:t>flow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All organisms must maintain osmotic balance.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By diffusion of water or solutes, </a:t>
            </a:r>
            <a:r>
              <a:rPr lang="en-US" sz="2800" b="1" dirty="0">
                <a:latin typeface="Comic Sans MS" panose="030F0702030302020204" pitchFamily="66" charset="0"/>
              </a:rPr>
              <a:t>osmotic balance</a:t>
            </a:r>
            <a:r>
              <a:rPr lang="en-US" sz="2800" dirty="0">
                <a:latin typeface="Comic Sans MS" panose="030F0702030302020204" pitchFamily="66" charset="0"/>
              </a:rPr>
              <a:t> ensures that optimal concentrations of electrolytes and non-electrolytes </a:t>
            </a:r>
            <a:r>
              <a:rPr lang="en-US" sz="2800" b="1" dirty="0">
                <a:latin typeface="Comic Sans MS" panose="030F0702030302020204" pitchFamily="66" charset="0"/>
              </a:rPr>
              <a:t>are</a:t>
            </a:r>
            <a:r>
              <a:rPr lang="en-US" sz="2800" dirty="0">
                <a:latin typeface="Comic Sans MS" panose="030F0702030302020204" pitchFamily="66" charset="0"/>
              </a:rPr>
              <a:t> maintained in cells, body tissues, and in interstitial fluid. 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omic Sans MS" panose="030F0702030302020204" pitchFamily="66" charset="0"/>
              <a:cs typeface="Comic Sans M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  <a:cs typeface="Comic Sans MS"/>
              </a:rPr>
              <a:t>Watch this video: </a:t>
            </a:r>
            <a:r>
              <a:rPr lang="en-US" sz="2800" dirty="0">
                <a:hlinkClick r:id="rId2"/>
              </a:rPr>
              <a:t>https://www.youtube.com/watch?v=L-osEc07vMs</a:t>
            </a:r>
            <a:endParaRPr lang="en-US" sz="2800" dirty="0" smtClean="0">
              <a:latin typeface="Comic Sans MS" panose="030F0702030302020204" pitchFamily="66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027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482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Active Transport</a:t>
            </a:r>
          </a:p>
        </p:txBody>
      </p:sp>
    </p:spTree>
    <p:extLst>
      <p:ext uri="{BB962C8B-B14F-4D97-AF65-F5344CB8AC3E}">
        <p14:creationId xmlns:p14="http://schemas.microsoft.com/office/powerpoint/2010/main" val="5428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0189"/>
            <a:ext cx="8229600" cy="667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Active Transport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571498"/>
            <a:ext cx="8004315" cy="49154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b="1" dirty="0" smtClean="0">
                <a:latin typeface="Comic Sans MS"/>
                <a:cs typeface="Comic Sans MS"/>
              </a:rPr>
              <a:t>Active Transportation: </a:t>
            </a:r>
            <a:r>
              <a:rPr lang="en-US" sz="2800" b="1" i="1" dirty="0" smtClean="0">
                <a:latin typeface="Comic Sans MS"/>
                <a:cs typeface="Comic Sans MS"/>
              </a:rPr>
              <a:t>requires</a:t>
            </a:r>
            <a:r>
              <a:rPr lang="en-US" sz="2800" b="1" dirty="0" smtClean="0">
                <a:latin typeface="Comic Sans MS"/>
                <a:cs typeface="Comic Sans MS"/>
              </a:rPr>
              <a:t> energy, </a:t>
            </a:r>
            <a:r>
              <a:rPr lang="en-US" sz="2800" b="1" i="1" dirty="0" smtClean="0">
                <a:latin typeface="Comic Sans MS"/>
                <a:cs typeface="Comic Sans MS"/>
              </a:rPr>
              <a:t>against</a:t>
            </a:r>
            <a:r>
              <a:rPr lang="en-US" sz="2800" b="1" dirty="0" smtClean="0">
                <a:latin typeface="Comic Sans MS"/>
                <a:cs typeface="Comic Sans MS"/>
              </a:rPr>
              <a:t> concentration gradient</a:t>
            </a:r>
          </a:p>
          <a:p>
            <a:pPr>
              <a:buFontTx/>
              <a:buNone/>
            </a:pPr>
            <a:endParaRPr lang="en-US" sz="2800" b="1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966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Active Transport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32662"/>
            <a:ext cx="8229600" cy="29686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800" b="1" dirty="0">
                <a:latin typeface="Comic Sans MS"/>
                <a:cs typeface="Comic Sans MS"/>
              </a:rPr>
              <a:t>Requires Energy</a:t>
            </a:r>
            <a:r>
              <a:rPr lang="en-US" sz="2800" dirty="0">
                <a:latin typeface="Comic Sans MS"/>
                <a:cs typeface="Comic Sans MS"/>
              </a:rPr>
              <a:t>: </a:t>
            </a:r>
            <a:r>
              <a:rPr lang="en-US" sz="2800" b="1" i="1" dirty="0">
                <a:latin typeface="Comic Sans MS"/>
                <a:cs typeface="Comic Sans MS"/>
              </a:rPr>
              <a:t>ATP</a:t>
            </a:r>
            <a:r>
              <a:rPr lang="en-US" sz="2800" dirty="0">
                <a:latin typeface="Comic Sans MS"/>
                <a:cs typeface="Comic Sans MS"/>
              </a:rPr>
              <a:t> is used directly or indirectly to fuel active transport</a:t>
            </a:r>
          </a:p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Moves substances from </a:t>
            </a:r>
            <a:r>
              <a:rPr lang="en-US" sz="2800" b="1" dirty="0">
                <a:latin typeface="Comic Sans MS"/>
                <a:cs typeface="Comic Sans MS"/>
              </a:rPr>
              <a:t>low to high </a:t>
            </a:r>
            <a:r>
              <a:rPr lang="en-US" sz="2800" b="1" dirty="0" smtClean="0">
                <a:latin typeface="Comic Sans MS"/>
                <a:cs typeface="Comic Sans MS"/>
              </a:rPr>
              <a:t>concentration</a:t>
            </a:r>
          </a:p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Requires </a:t>
            </a:r>
            <a:r>
              <a:rPr lang="en-US" sz="2800" dirty="0">
                <a:latin typeface="Comic Sans MS"/>
                <a:cs typeface="Comic Sans MS"/>
              </a:rPr>
              <a:t>the use of </a:t>
            </a:r>
            <a:r>
              <a:rPr lang="en-US" sz="2800" b="1" i="1" dirty="0">
                <a:latin typeface="Comic Sans MS"/>
                <a:cs typeface="Comic Sans MS"/>
              </a:rPr>
              <a:t>highly selective </a:t>
            </a:r>
            <a:r>
              <a:rPr lang="en-US" sz="2800" b="1" dirty="0">
                <a:latin typeface="Comic Sans MS"/>
                <a:cs typeface="Comic Sans MS"/>
              </a:rPr>
              <a:t>carrier proteins</a:t>
            </a:r>
          </a:p>
        </p:txBody>
      </p:sp>
    </p:spTree>
    <p:extLst>
      <p:ext uri="{BB962C8B-B14F-4D97-AF65-F5344CB8AC3E}">
        <p14:creationId xmlns:p14="http://schemas.microsoft.com/office/powerpoint/2010/main" val="42143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5_03_01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2" r="-4306"/>
          <a:stretch/>
        </p:blipFill>
        <p:spPr>
          <a:xfrm>
            <a:off x="1773961" y="1012625"/>
            <a:ext cx="5596078" cy="386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94909" y="5698762"/>
            <a:ext cx="8062912" cy="902483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omic Sans MS"/>
                <a:cs typeface="Comic Sans MS"/>
              </a:rPr>
              <a:t>Electrochemical gradients arise from the combined effects of </a:t>
            </a:r>
            <a:r>
              <a:rPr lang="en-US" dirty="0" smtClean="0">
                <a:latin typeface="Comic Sans MS"/>
                <a:cs typeface="Comic Sans MS"/>
              </a:rPr>
              <a:t>concentration gradients </a:t>
            </a:r>
            <a:r>
              <a:rPr lang="en-US" dirty="0">
                <a:latin typeface="Comic Sans MS"/>
                <a:cs typeface="Comic Sans MS"/>
              </a:rPr>
              <a:t>and electrical gradients. 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6398" y="4856492"/>
            <a:ext cx="731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latin typeface="Comic Sans MS"/>
                <a:cs typeface="Comic Sans MS"/>
              </a:rPr>
              <a:t>Credit: “</a:t>
            </a:r>
            <a:r>
              <a:rPr lang="en-US" sz="800" dirty="0" err="1">
                <a:latin typeface="Comic Sans MS"/>
                <a:cs typeface="Comic Sans MS"/>
              </a:rPr>
              <a:t>Synaptitude</a:t>
            </a:r>
            <a:r>
              <a:rPr lang="en-US" sz="800" dirty="0">
                <a:latin typeface="Comic Sans MS"/>
                <a:cs typeface="Comic Sans MS"/>
              </a:rPr>
              <a:t>”/Wikimedia Commons</a:t>
            </a: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841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6032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b="1" dirty="0">
                <a:latin typeface="Comic Sans MS"/>
                <a:cs typeface="Comic Sans MS"/>
              </a:rPr>
              <a:t>Carrier proteins </a:t>
            </a:r>
            <a:r>
              <a:rPr lang="en-US" sz="2400" dirty="0">
                <a:latin typeface="Comic Sans MS"/>
                <a:cs typeface="Comic Sans MS"/>
              </a:rPr>
              <a:t>used in active transport include</a:t>
            </a:r>
          </a:p>
          <a:p>
            <a:pPr marL="971550" lvl="1" indent="-514350" eaLnBrk="1" hangingPunct="1">
              <a:buClr>
                <a:schemeClr val="tx1"/>
              </a:buClr>
              <a:buFont typeface="+mj-lt"/>
              <a:buAutoNum type="romanUcPeriod"/>
            </a:pPr>
            <a:r>
              <a:rPr 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Uniporters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: move one molecule at a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time</a:t>
            </a:r>
          </a:p>
          <a:p>
            <a:pPr marL="971550" lvl="1" indent="-514350" eaLnBrk="1" hangingPunct="1">
              <a:buClr>
                <a:schemeClr val="tx1"/>
              </a:buClr>
              <a:buFont typeface="+mj-lt"/>
              <a:buAutoNum type="romanUcPeriod"/>
            </a:pP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Symporters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: move two molecules in the same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direction</a:t>
            </a:r>
          </a:p>
          <a:p>
            <a:pPr marL="971550" lvl="1" indent="-514350" eaLnBrk="1" hangingPunct="1">
              <a:buClr>
                <a:schemeClr val="tx1"/>
              </a:buClr>
              <a:buFont typeface="+mj-lt"/>
              <a:buAutoNum type="romanUcPeriod"/>
            </a:pPr>
            <a:r>
              <a:rPr 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Antiporters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: move two molecules in opposite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directions</a:t>
            </a:r>
          </a:p>
          <a:p>
            <a:pPr lvl="1" indent="0" eaLnBrk="1" hangingPunct="1">
              <a:buClr>
                <a:schemeClr val="tx1"/>
              </a:buClr>
              <a:buNone/>
            </a:pP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800100" lvl="1" indent="-342900" eaLnBrk="1" hangingPunct="1">
              <a:buClrTx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Terms can also be used to describe facilitated diffusion carriers (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when no energy required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1293"/>
            <a:ext cx="8229600" cy="83641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Active Transport</a:t>
            </a:r>
          </a:p>
        </p:txBody>
      </p:sp>
    </p:spTree>
    <p:extLst>
      <p:ext uri="{BB962C8B-B14F-4D97-AF65-F5344CB8AC3E}">
        <p14:creationId xmlns:p14="http://schemas.microsoft.com/office/powerpoint/2010/main" val="28090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1305"/>
            <a:ext cx="8229600" cy="62206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Membrane Structure</a:t>
            </a:r>
            <a:endParaRPr lang="en-US" sz="3200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Phospholipids arranged in a </a:t>
            </a:r>
            <a:r>
              <a:rPr lang="en-US" sz="2800" dirty="0" smtClean="0">
                <a:latin typeface="Comic Sans MS"/>
                <a:cs typeface="Comic Sans MS"/>
              </a:rPr>
              <a:t>bilayer.</a:t>
            </a:r>
            <a:endParaRPr lang="en-US" sz="2800" dirty="0">
              <a:latin typeface="Comic Sans MS"/>
              <a:cs typeface="Comic Sans MS"/>
            </a:endParaRPr>
          </a:p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proteins </a:t>
            </a:r>
            <a:r>
              <a:rPr lang="en-US" sz="2800" dirty="0">
                <a:latin typeface="Comic Sans MS"/>
                <a:cs typeface="Comic Sans MS"/>
              </a:rPr>
              <a:t>inserted in the lipid </a:t>
            </a:r>
            <a:r>
              <a:rPr lang="en-US" sz="2800" dirty="0" smtClean="0">
                <a:latin typeface="Comic Sans MS"/>
                <a:cs typeface="Comic Sans MS"/>
              </a:rPr>
              <a:t>bilayer.</a:t>
            </a:r>
          </a:p>
          <a:p>
            <a:pPr eaLnBrk="1" hangingPunct="1"/>
            <a:endParaRPr lang="en-US" sz="1800" dirty="0">
              <a:latin typeface="Comic Sans MS"/>
              <a:cs typeface="Comic Sans MS"/>
            </a:endParaRP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Fluid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mosaic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model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2330" y="3648189"/>
            <a:ext cx="7095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     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Fluid</a:t>
            </a:r>
            <a:r>
              <a:rPr lang="en-US" sz="2000" dirty="0" smtClean="0">
                <a:latin typeface="Comic Sans MS"/>
                <a:cs typeface="Comic Sans MS"/>
              </a:rPr>
              <a:t>		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                   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Mosaic</a:t>
            </a:r>
            <a:r>
              <a:rPr lang="en-US" sz="2000" dirty="0" smtClean="0">
                <a:latin typeface="Comic Sans MS"/>
                <a:cs typeface="Comic Sans MS"/>
              </a:rPr>
              <a:t>			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795" y="6312792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Large Breaking Wave</a:t>
            </a:r>
            <a:r>
              <a:rPr lang="en-US" sz="800" dirty="0" smtClean="0">
                <a:latin typeface="Comic Sans MS"/>
                <a:cs typeface="Comic Sans MS"/>
              </a:rPr>
              <a:t> (c)NOAA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2" name="Picture 1" descr="wa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74" y="4024488"/>
            <a:ext cx="3492500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Mosai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64" y="4055309"/>
            <a:ext cx="2734451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273226" y="6294547"/>
            <a:ext cx="2914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Mosaic Patterns</a:t>
            </a:r>
            <a:r>
              <a:rPr lang="en-US" sz="800" dirty="0" smtClean="0">
                <a:latin typeface="Comic Sans MS"/>
                <a:cs typeface="Comic Sans MS"/>
              </a:rPr>
              <a:t> (c)Ali Harrison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</a:p>
          <a:p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9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18278" y="4478132"/>
            <a:ext cx="8307444" cy="2013350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omic Sans MS"/>
                <a:cs typeface="Comic Sans MS"/>
              </a:rPr>
              <a:t>A </a:t>
            </a:r>
            <a:r>
              <a:rPr lang="en-US" dirty="0" err="1">
                <a:latin typeface="Comic Sans MS"/>
                <a:cs typeface="Comic Sans MS"/>
              </a:rPr>
              <a:t>uniporter</a:t>
            </a:r>
            <a:r>
              <a:rPr lang="en-US" dirty="0">
                <a:latin typeface="Comic Sans MS"/>
                <a:cs typeface="Comic Sans MS"/>
              </a:rPr>
              <a:t> carries one molecule or ion. 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A </a:t>
            </a:r>
            <a:r>
              <a:rPr lang="en-US" dirty="0" err="1">
                <a:latin typeface="Comic Sans MS"/>
                <a:cs typeface="Comic Sans MS"/>
              </a:rPr>
              <a:t>symporter</a:t>
            </a:r>
            <a:r>
              <a:rPr lang="en-US" dirty="0">
                <a:latin typeface="Comic Sans MS"/>
                <a:cs typeface="Comic Sans MS"/>
              </a:rPr>
              <a:t> carries two different molecules </a:t>
            </a:r>
            <a:r>
              <a:rPr lang="en-US" dirty="0" smtClean="0">
                <a:latin typeface="Comic Sans MS"/>
                <a:cs typeface="Comic Sans MS"/>
              </a:rPr>
              <a:t>or ions</a:t>
            </a:r>
            <a:r>
              <a:rPr lang="en-US" dirty="0">
                <a:latin typeface="Comic Sans MS"/>
                <a:cs typeface="Comic Sans MS"/>
              </a:rPr>
              <a:t>, both in the same direction. 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An </a:t>
            </a:r>
            <a:r>
              <a:rPr lang="en-US" dirty="0" err="1">
                <a:latin typeface="Comic Sans MS"/>
                <a:cs typeface="Comic Sans MS"/>
              </a:rPr>
              <a:t>antiporter</a:t>
            </a:r>
            <a:r>
              <a:rPr lang="en-US" dirty="0">
                <a:latin typeface="Comic Sans MS"/>
                <a:cs typeface="Comic Sans MS"/>
              </a:rPr>
              <a:t> also carries two different molecules or ions, but </a:t>
            </a:r>
            <a:r>
              <a:rPr lang="en-US" dirty="0" smtClean="0">
                <a:latin typeface="Comic Sans MS"/>
                <a:cs typeface="Comic Sans MS"/>
              </a:rPr>
              <a:t>in different </a:t>
            </a:r>
            <a:r>
              <a:rPr lang="en-US" dirty="0">
                <a:latin typeface="Comic Sans MS"/>
                <a:cs typeface="Comic Sans MS"/>
              </a:rPr>
              <a:t>directions. </a:t>
            </a:r>
            <a:endParaRPr lang="en-US" dirty="0" smtClean="0"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3_0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4" b="-894"/>
          <a:stretch>
            <a:fillRect/>
          </a:stretch>
        </p:blipFill>
        <p:spPr>
          <a:xfrm>
            <a:off x="1380727" y="948210"/>
            <a:ext cx="6382546" cy="277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05115" y="3667589"/>
            <a:ext cx="678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latin typeface="Comic Sans MS"/>
                <a:cs typeface="Comic Sans MS"/>
              </a:rPr>
              <a:t>Credit: modification of work by “</a:t>
            </a:r>
            <a:r>
              <a:rPr lang="en-US" sz="800" dirty="0" err="1">
                <a:latin typeface="Comic Sans MS"/>
                <a:cs typeface="Comic Sans MS"/>
              </a:rPr>
              <a:t>Lupask</a:t>
            </a:r>
            <a:r>
              <a:rPr lang="en-US" sz="800" dirty="0">
                <a:latin typeface="Comic Sans MS"/>
                <a:cs typeface="Comic Sans MS"/>
              </a:rPr>
              <a:t>”/Wikimedia Commons</a:t>
            </a: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452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3051" y="1910028"/>
            <a:ext cx="7757898" cy="356985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omic Sans MS"/>
                <a:cs typeface="Comic Sans MS"/>
              </a:rPr>
              <a:t>Sodium–Potassium (Na</a:t>
            </a:r>
            <a:r>
              <a:rPr lang="en-US" sz="2400" b="1" baseline="30000" dirty="0">
                <a:latin typeface="Comic Sans MS"/>
                <a:cs typeface="Comic Sans MS"/>
              </a:rPr>
              <a:t>+</a:t>
            </a:r>
            <a:r>
              <a:rPr lang="en-US" sz="2400" b="1" dirty="0">
                <a:latin typeface="Comic Sans MS"/>
                <a:cs typeface="Comic Sans MS"/>
              </a:rPr>
              <a:t>–K</a:t>
            </a:r>
            <a:r>
              <a:rPr lang="en-US" sz="2400" b="1" baseline="30000" dirty="0">
                <a:latin typeface="Comic Sans MS"/>
                <a:cs typeface="Comic Sans MS"/>
              </a:rPr>
              <a:t>+</a:t>
            </a:r>
            <a:r>
              <a:rPr lang="en-US" sz="2400" b="1" dirty="0">
                <a:latin typeface="Comic Sans MS"/>
                <a:cs typeface="Comic Sans MS"/>
              </a:rPr>
              <a:t>) Pump: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>
                <a:latin typeface="Comic Sans MS"/>
                <a:cs typeface="Comic Sans MS"/>
              </a:rPr>
              <a:t>Direct use of ATP for </a:t>
            </a:r>
            <a:r>
              <a:rPr lang="en-US" sz="2400" b="1" dirty="0">
                <a:latin typeface="Comic Sans MS"/>
                <a:cs typeface="Comic Sans MS"/>
              </a:rPr>
              <a:t>active transport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b="1" i="1" dirty="0" err="1">
                <a:latin typeface="Comic Sans MS"/>
                <a:cs typeface="Comic Sans MS"/>
              </a:rPr>
              <a:t>Antiporter</a:t>
            </a:r>
            <a:r>
              <a:rPr lang="en-US" sz="2400" dirty="0">
                <a:latin typeface="Comic Sans MS"/>
                <a:cs typeface="Comic Sans MS"/>
              </a:rPr>
              <a:t> moves… 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3 Na</a:t>
            </a:r>
            <a:r>
              <a:rPr lang="en-US" sz="2400" baseline="30000" dirty="0">
                <a:solidFill>
                  <a:schemeClr val="tx1"/>
                </a:solidFill>
                <a:latin typeface="Comic Sans MS"/>
                <a:cs typeface="Comic Sans MS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out of the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cell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2 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baseline="30000" dirty="0">
                <a:solidFill>
                  <a:schemeClr val="tx1"/>
                </a:solidFill>
                <a:latin typeface="Comic Sans MS"/>
                <a:cs typeface="Comic Sans MS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into the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cell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Against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their concentration gradient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b="1" dirty="0">
                <a:latin typeface="Comic Sans MS"/>
                <a:cs typeface="Comic Sans MS"/>
              </a:rPr>
              <a:t>ATP</a:t>
            </a:r>
            <a:r>
              <a:rPr lang="en-US" sz="2400" dirty="0">
                <a:latin typeface="Comic Sans MS"/>
                <a:cs typeface="Comic Sans MS"/>
              </a:rPr>
              <a:t> energy changes conformation of carrier protein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1380"/>
            <a:ext cx="8229600" cy="71401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Active Transport</a:t>
            </a:r>
          </a:p>
        </p:txBody>
      </p:sp>
    </p:spTree>
    <p:extLst>
      <p:ext uri="{BB962C8B-B14F-4D97-AF65-F5344CB8AC3E}">
        <p14:creationId xmlns:p14="http://schemas.microsoft.com/office/powerpoint/2010/main" val="13777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232649"/>
            <a:ext cx="7277861" cy="491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1904" y="5571205"/>
            <a:ext cx="9062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Takes ATP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3 sodium ions out, 2 potassium ions in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For more info look </a:t>
            </a:r>
            <a:r>
              <a:rPr lang="en-US" dirty="0">
                <a:latin typeface="Comic Sans MS" panose="030F0702030302020204" pitchFamily="66" charset="0"/>
              </a:rPr>
              <a:t>at this video: </a:t>
            </a:r>
            <a:r>
              <a:rPr lang="en-US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3"/>
              </a:rPr>
              <a:t>www.youtube.com/watch?v=vh166DKxYiM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567" y="5243660"/>
            <a:ext cx="38843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b="1" dirty="0" err="1" smtClean="0"/>
              <a:t>B</a:t>
            </a:r>
            <a:r>
              <a:rPr lang="en-US" sz="800" b="1" dirty="0" err="1" smtClean="0">
                <a:hlinkClick r:id="rId4"/>
              </a:rPr>
              <a:t>lausen</a:t>
            </a:r>
            <a:r>
              <a:rPr lang="en-US" sz="800" b="1" dirty="0" smtClean="0">
                <a:hlinkClick r:id="rId4"/>
              </a:rPr>
              <a:t> </a:t>
            </a:r>
            <a:r>
              <a:rPr lang="en-US" sz="800" b="1" dirty="0">
                <a:hlinkClick r:id="rId4"/>
              </a:rPr>
              <a:t>0818 Sodium-</a:t>
            </a:r>
            <a:r>
              <a:rPr lang="en-US" sz="800" b="1" dirty="0" err="1">
                <a:hlinkClick r:id="rId4"/>
              </a:rPr>
              <a:t>PotassiumPump</a:t>
            </a:r>
            <a:r>
              <a:rPr lang="en-US" sz="800" dirty="0" smtClean="0">
                <a:hlinkClick r:id="rId4"/>
              </a:rPr>
              <a:t> </a:t>
            </a:r>
            <a:r>
              <a:rPr lang="en-US" sz="800" dirty="0" smtClean="0"/>
              <a:t>(c) </a:t>
            </a:r>
            <a:r>
              <a:rPr lang="en-US" sz="800" dirty="0" err="1" smtClean="0"/>
              <a:t>BruceBlaus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833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0066" y="1601970"/>
            <a:ext cx="7683869" cy="4211839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b="1" dirty="0">
                <a:latin typeface="Comic Sans MS"/>
                <a:cs typeface="Comic Sans MS"/>
              </a:rPr>
              <a:t>Coupled Transport</a:t>
            </a:r>
            <a:r>
              <a:rPr lang="en-US" sz="2400" dirty="0">
                <a:latin typeface="Comic Sans MS"/>
                <a:cs typeface="Comic Sans MS"/>
              </a:rPr>
              <a:t>:</a:t>
            </a:r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Uses ATP indirectly; uses </a:t>
            </a:r>
            <a:r>
              <a:rPr lang="en-US" sz="2400" dirty="0" smtClean="0">
                <a:latin typeface="Comic Sans MS"/>
                <a:cs typeface="Comic Sans MS"/>
              </a:rPr>
              <a:t>Symporter</a:t>
            </a:r>
            <a:endParaRPr lang="en-US" sz="2400" dirty="0">
              <a:latin typeface="Comic Sans MS"/>
              <a:cs typeface="Comic Sans MS"/>
            </a:endParaRPr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Molecules moved </a:t>
            </a:r>
            <a:r>
              <a:rPr lang="en-US" sz="2400" dirty="0">
                <a:latin typeface="Comic Sans MS"/>
                <a:cs typeface="Comic Sans MS"/>
              </a:rPr>
              <a:t>against their </a:t>
            </a:r>
            <a:r>
              <a:rPr lang="en-US" sz="2400" dirty="0" smtClean="0">
                <a:latin typeface="Comic Sans MS"/>
                <a:cs typeface="Comic Sans MS"/>
              </a:rPr>
              <a:t>concentration </a:t>
            </a:r>
            <a:r>
              <a:rPr lang="en-US" sz="2400" dirty="0">
                <a:latin typeface="Comic Sans MS"/>
                <a:cs typeface="Comic Sans MS"/>
              </a:rPr>
              <a:t>gradient using energy stored in a gradient of a different </a:t>
            </a:r>
            <a:r>
              <a:rPr lang="en-US" sz="2400" dirty="0" smtClean="0">
                <a:latin typeface="Comic Sans MS"/>
                <a:cs typeface="Comic Sans MS"/>
              </a:rPr>
              <a:t>molecule</a:t>
            </a:r>
          </a:p>
          <a:p>
            <a:pPr marL="0" indent="0" eaLnBrk="1" hangingPunct="1"/>
            <a:endParaRPr lang="en-US" sz="2400" dirty="0">
              <a:latin typeface="Comic Sans MS"/>
              <a:cs typeface="Comic Sans MS"/>
            </a:endParaRPr>
          </a:p>
          <a:p>
            <a:pPr marL="0" indent="0" eaLnBrk="1" hangingPunct="1"/>
            <a:r>
              <a:rPr lang="en-US" sz="2400" b="1" dirty="0" smtClean="0">
                <a:latin typeface="Comic Sans MS"/>
                <a:cs typeface="Comic Sans MS"/>
              </a:rPr>
              <a:t>Sodium-Glucose </a:t>
            </a:r>
            <a:r>
              <a:rPr lang="en-US" sz="2400" b="1" dirty="0">
                <a:latin typeface="Comic Sans MS"/>
                <a:cs typeface="Comic Sans MS"/>
              </a:rPr>
              <a:t>Symporter</a:t>
            </a:r>
            <a:r>
              <a:rPr lang="en-US" sz="2400" dirty="0">
                <a:latin typeface="Comic Sans MS"/>
                <a:cs typeface="Comic Sans MS"/>
              </a:rPr>
              <a:t>: </a:t>
            </a:r>
            <a:endParaRPr lang="en-US" sz="2400" dirty="0" smtClean="0">
              <a:latin typeface="Comic Sans MS"/>
              <a:cs typeface="Comic Sans MS"/>
            </a:endParaRPr>
          </a:p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  <a:cs typeface="Comic Sans MS"/>
              </a:rPr>
              <a:t>C</a:t>
            </a:r>
            <a:r>
              <a:rPr lang="en-US" sz="2400" dirty="0" smtClean="0">
                <a:latin typeface="Comic Sans MS"/>
                <a:cs typeface="Comic Sans MS"/>
              </a:rPr>
              <a:t>aptures </a:t>
            </a:r>
            <a:r>
              <a:rPr lang="en-US" sz="2400" dirty="0">
                <a:latin typeface="Comic Sans MS"/>
                <a:cs typeface="Comic Sans MS"/>
              </a:rPr>
              <a:t>the energy from Na</a:t>
            </a:r>
            <a:r>
              <a:rPr lang="en-US" sz="2400" baseline="30000" dirty="0">
                <a:latin typeface="Comic Sans MS"/>
                <a:cs typeface="Comic Sans MS"/>
              </a:rPr>
              <a:t>+</a:t>
            </a:r>
            <a:r>
              <a:rPr lang="en-US" sz="2400" dirty="0">
                <a:latin typeface="Comic Sans MS"/>
                <a:cs typeface="Comic Sans MS"/>
              </a:rPr>
              <a:t> diffusion to move glucose against a concentration gradient</a:t>
            </a:r>
            <a:endParaRPr lang="en-US" sz="2400" b="1" dirty="0">
              <a:latin typeface="Comic Sans MS"/>
              <a:cs typeface="Comic Sans M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32488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200" b="1" kern="0" dirty="0" smtClean="0">
                <a:solidFill>
                  <a:schemeClr val="tx1"/>
                </a:solidFill>
                <a:latin typeface="Comic Sans MS"/>
                <a:ea typeface="ＭＳ Ｐゴシック" pitchFamily="34" charset="-128"/>
                <a:cs typeface="Comic Sans MS"/>
              </a:rPr>
              <a:t>Active Transport</a:t>
            </a:r>
          </a:p>
        </p:txBody>
      </p:sp>
    </p:spTree>
    <p:extLst>
      <p:ext uri="{BB962C8B-B14F-4D97-AF65-F5344CB8AC3E}">
        <p14:creationId xmlns:p14="http://schemas.microsoft.com/office/powerpoint/2010/main" val="17889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76212"/>
            <a:ext cx="88582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5015" y="653137"/>
            <a:ext cx="638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Na</a:t>
            </a:r>
            <a:r>
              <a:rPr lang="en-US" sz="3600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+ </a:t>
            </a:r>
            <a:r>
              <a:rPr lang="en-US" sz="3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- Glucose </a:t>
            </a:r>
            <a: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  <a:t>Symporter</a:t>
            </a:r>
            <a:endParaRPr lang="en-US" sz="36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74168" y="1299481"/>
            <a:ext cx="8795665" cy="3925741"/>
            <a:chOff x="181056" y="1299467"/>
            <a:chExt cx="9144000" cy="4081217"/>
          </a:xfrm>
        </p:grpSpPr>
        <p:pic>
          <p:nvPicPr>
            <p:cNvPr id="2" name="Picture 1" descr="Na-Glucose-Symport.png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77" b="10808"/>
            <a:stretch/>
          </p:blipFill>
          <p:spPr>
            <a:xfrm>
              <a:off x="181056" y="1299467"/>
              <a:ext cx="9144000" cy="408121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" name="TextBox 2"/>
            <p:cNvSpPr txBox="1"/>
            <p:nvPr/>
          </p:nvSpPr>
          <p:spPr>
            <a:xfrm>
              <a:off x="1530445" y="3858388"/>
              <a:ext cx="262129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5740" y="5233001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Na-Glucose-</a:t>
            </a:r>
            <a:r>
              <a:rPr lang="en-US" sz="1100" u="sng" dirty="0" err="1" smtClean="0">
                <a:latin typeface="Comic Sans MS"/>
                <a:cs typeface="Comic Sans MS"/>
              </a:rPr>
              <a:t>Symporter</a:t>
            </a:r>
            <a:r>
              <a:rPr lang="en-US" sz="1100" dirty="0" smtClean="0">
                <a:latin typeface="Comic Sans MS"/>
                <a:cs typeface="Comic Sans MS"/>
              </a:rPr>
              <a:t> (c)Furfur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496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6084"/>
            <a:ext cx="8229600" cy="72916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Bulk Transport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5055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en-US" sz="2400" b="1" dirty="0" smtClean="0">
                <a:latin typeface="Comic Sans MS"/>
                <a:cs typeface="Comic Sans MS"/>
              </a:rPr>
              <a:t>Endocytosis</a:t>
            </a:r>
          </a:p>
          <a:p>
            <a:pPr lvl="1" indent="-342900"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Movement of substances </a:t>
            </a:r>
            <a:r>
              <a:rPr 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into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the cell</a:t>
            </a:r>
          </a:p>
          <a:p>
            <a:pPr marL="628650" lvl="1" indent="-514350">
              <a:buClr>
                <a:schemeClr val="tx1"/>
              </a:buClr>
              <a:buFont typeface="+mj-lt"/>
              <a:buAutoNum type="romanUcPeriod"/>
            </a:pP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Phagocytosis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– cell takes in particulate matter</a:t>
            </a:r>
          </a:p>
          <a:p>
            <a:pPr marL="628650" lvl="1" indent="-514350">
              <a:buClr>
                <a:schemeClr val="tx1"/>
              </a:buClr>
              <a:buFont typeface="+mj-lt"/>
              <a:buAutoNum type="romanUcPeriod"/>
            </a:pP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Pinocytosis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– cell takes in only fluid</a:t>
            </a:r>
          </a:p>
          <a:p>
            <a:pPr marL="628650" lvl="1" indent="-514350">
              <a:buClr>
                <a:schemeClr val="tx1"/>
              </a:buClr>
              <a:buFont typeface="+mj-lt"/>
              <a:buAutoNum type="romanUcPeriod"/>
            </a:pP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Receptor-mediated endocytosis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– specific molecules are taken in after they bind to a receptor, formation of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clathrin</a:t>
            </a: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-coated pits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and </a:t>
            </a:r>
            <a:r>
              <a:rPr 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vesicles</a:t>
            </a:r>
          </a:p>
          <a:p>
            <a:pPr marL="609600" indent="-609600"/>
            <a:r>
              <a:rPr lang="en-US" sz="2400" b="1" dirty="0" smtClean="0">
                <a:latin typeface="Comic Sans MS"/>
                <a:cs typeface="Comic Sans MS"/>
              </a:rPr>
              <a:t>Exocytosis</a:t>
            </a:r>
          </a:p>
          <a:p>
            <a:pPr lvl="1" indent="-342900"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Movement of substances </a:t>
            </a:r>
            <a:r>
              <a:rPr lang="en-US" sz="24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out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 of cell</a:t>
            </a:r>
          </a:p>
          <a:p>
            <a:pPr lvl="1" indent="-342900"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Requires energy</a:t>
            </a: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788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030231" y="1107617"/>
            <a:ext cx="3913188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In phagocytosis, the cell membrane surrounds the particle and engulfs it. </a:t>
            </a:r>
            <a:endParaRPr lang="en-US" sz="1200" b="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Placeholder 5" descr="Figure_05_04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7" r="-1067"/>
          <a:stretch>
            <a:fillRect/>
          </a:stretch>
        </p:blipFill>
        <p:spPr>
          <a:xfrm>
            <a:off x="457198" y="834662"/>
            <a:ext cx="4432434" cy="506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8596" y="6132504"/>
            <a:ext cx="4591635" cy="59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</a:t>
            </a:r>
            <a:r>
              <a:rPr lang="en-US" sz="800" u="sng" dirty="0" smtClean="0">
                <a:latin typeface="Comic Sans MS"/>
                <a:cs typeface="Comic Sans MS"/>
              </a:rPr>
              <a:t>48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f5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solidFill>
                  <a:srgbClr val="000000"/>
                </a:solidFill>
              </a:rPr>
              <a:t>Credit: Mariana Ruiz </a:t>
            </a:r>
            <a:r>
              <a:rPr lang="en-US" sz="800" dirty="0" err="1">
                <a:solidFill>
                  <a:srgbClr val="000000"/>
                </a:solidFill>
              </a:rPr>
              <a:t>Villareal</a:t>
            </a:r>
            <a:endParaRPr lang="en-US" sz="800" dirty="0">
              <a:solidFill>
                <a:srgbClr val="000000"/>
              </a:solidFill>
            </a:endParaRP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0371" y="1107617"/>
            <a:ext cx="4120017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In pinocytosis, the cell membrane </a:t>
            </a:r>
            <a:r>
              <a:rPr lang="en-US" sz="2400" dirty="0" err="1">
                <a:solidFill>
                  <a:srgbClr val="000000"/>
                </a:solidFill>
                <a:latin typeface="Comic Sans MS"/>
                <a:cs typeface="Comic Sans MS"/>
              </a:rPr>
              <a:t>invaginates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, surrounds a small volume of fluid,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and pinches 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off. </a:t>
            </a:r>
            <a:endParaRPr lang="en-U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4_0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7" r="-1067"/>
          <a:stretch>
            <a:fillRect/>
          </a:stretch>
        </p:blipFill>
        <p:spPr>
          <a:xfrm>
            <a:off x="4602899" y="1107617"/>
            <a:ext cx="4352426" cy="497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07154" y="6068530"/>
            <a:ext cx="444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</a:t>
            </a:r>
            <a:r>
              <a:rPr lang="en-US" sz="800" u="sng" dirty="0" smtClean="0">
                <a:latin typeface="Comic Sans MS"/>
                <a:cs typeface="Comic Sans MS"/>
              </a:rPr>
              <a:t>4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8f5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solidFill>
                  <a:srgbClr val="000000"/>
                </a:solidFill>
                <a:latin typeface="Comic Sans MS"/>
                <a:cs typeface="Comic Sans MS"/>
              </a:rPr>
              <a:t>Credit: Mariana Ruiz </a:t>
            </a:r>
            <a:r>
              <a:rPr lang="en-US" sz="800" dirty="0" err="1">
                <a:solidFill>
                  <a:srgbClr val="000000"/>
                </a:solidFill>
                <a:latin typeface="Comic Sans MS"/>
                <a:cs typeface="Comic Sans MS"/>
              </a:rPr>
              <a:t>Villareal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053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82886" y="1107617"/>
            <a:ext cx="4361268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In receptor-mediated endocytosis, uptake of substances by the cell is targeted to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a single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type of substance that binds to the receptor on the external surface of the cell membrane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. </a:t>
            </a:r>
            <a:endParaRPr lang="en-US" sz="1200" b="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4_0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30" r="-7930"/>
          <a:stretch>
            <a:fillRect/>
          </a:stretch>
        </p:blipFill>
        <p:spPr>
          <a:xfrm>
            <a:off x="206351" y="1092318"/>
            <a:ext cx="4432434" cy="506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8295" y="6139048"/>
            <a:ext cx="731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800" u="sng" dirty="0" smtClean="0">
                <a:latin typeface="Comic Sans MS"/>
                <a:cs typeface="Comic Sans MS"/>
              </a:rPr>
              <a:t>c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72e</a:t>
            </a:r>
            <a:r>
              <a:rPr lang="en-US" sz="800" u="sng" dirty="0">
                <a:latin typeface="Comic Sans MS"/>
                <a:cs typeface="Comic Sans MS"/>
              </a:rPr>
              <a:t>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800" dirty="0">
                <a:solidFill>
                  <a:srgbClr val="000000"/>
                </a:solidFill>
                <a:latin typeface="Comic Sans MS"/>
                <a:cs typeface="Comic Sans MS"/>
              </a:rPr>
              <a:t>Credit: modification of work by Mariana Ruiz </a:t>
            </a:r>
            <a:r>
              <a:rPr lang="en-US" sz="800" dirty="0" err="1">
                <a:solidFill>
                  <a:srgbClr val="000000"/>
                </a:solidFill>
                <a:latin typeface="Comic Sans MS"/>
                <a:cs typeface="Comic Sans MS"/>
              </a:rPr>
              <a:t>Villareal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921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98244"/>
            <a:ext cx="8229600" cy="41231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>
                <a:latin typeface="Comic Sans MS"/>
                <a:cs typeface="Comic Sans MS"/>
              </a:rPr>
              <a:t>Cellular membranes have 4 components</a:t>
            </a:r>
          </a:p>
          <a:p>
            <a:pPr marL="400050" lvl="1" indent="0" eaLnBrk="1" hangingPunct="1">
              <a:buNone/>
            </a:pPr>
            <a:r>
              <a:rPr 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Phospholipid bilayer</a:t>
            </a:r>
          </a:p>
          <a:p>
            <a:pPr lvl="2" indent="-342900" eaLnBrk="1" hangingPunct="1">
              <a:buClrTx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Flexible matrix, barrier to permeability</a:t>
            </a:r>
          </a:p>
          <a:p>
            <a:pPr marL="400050" lvl="1" indent="0" eaLnBrk="1" hangingPunct="1">
              <a:buNone/>
            </a:pPr>
            <a:r>
              <a:rPr lang="en-US" sz="2400" b="1" dirty="0" err="1">
                <a:solidFill>
                  <a:schemeClr val="tx1"/>
                </a:solidFill>
                <a:latin typeface="Comic Sans MS"/>
                <a:cs typeface="Comic Sans MS"/>
              </a:rPr>
              <a:t>Transmembrane</a:t>
            </a:r>
            <a:r>
              <a:rPr 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 proteins</a:t>
            </a:r>
          </a:p>
          <a:p>
            <a:pPr lvl="2" indent="-342900" eaLnBrk="1" hangingPunct="1">
              <a:buClrTx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Integral membrane proteins</a:t>
            </a:r>
          </a:p>
          <a:p>
            <a:pPr marL="400050" lvl="1" indent="0" eaLnBrk="1" hangingPunct="1">
              <a:buNone/>
            </a:pPr>
            <a:r>
              <a:rPr 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Interior protein network</a:t>
            </a:r>
          </a:p>
          <a:p>
            <a:pPr lvl="2" indent="-342900" eaLnBrk="1" hangingPunct="1">
              <a:buClrTx/>
              <a:buFont typeface="Arial"/>
              <a:buChar char="•"/>
            </a:pPr>
            <a:r>
              <a:rPr lang="en-US" sz="2400" b="1" i="1" dirty="0">
                <a:solidFill>
                  <a:schemeClr val="tx1"/>
                </a:solidFill>
                <a:latin typeface="Comic Sans MS"/>
                <a:cs typeface="Comic Sans MS"/>
              </a:rPr>
              <a:t>Peripheral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or </a:t>
            </a:r>
            <a:r>
              <a:rPr lang="en-US" sz="2400" b="1" i="1" dirty="0">
                <a:solidFill>
                  <a:schemeClr val="tx1"/>
                </a:solidFill>
                <a:latin typeface="Comic Sans MS"/>
                <a:cs typeface="Comic Sans MS"/>
              </a:rPr>
              <a:t>Intracellular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membrane proteins</a:t>
            </a:r>
          </a:p>
          <a:p>
            <a:pPr marL="400050" lvl="1" indent="0" eaLnBrk="1" hangingPunct="1">
              <a:buNone/>
            </a:pPr>
            <a:r>
              <a:rPr 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Cell surface markers</a:t>
            </a:r>
          </a:p>
          <a:p>
            <a:pPr lvl="2" indent="-342900" eaLnBrk="1" hangingPunct="1"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Glycoproteins –sugar that binds to protein</a:t>
            </a:r>
          </a:p>
          <a:p>
            <a:pPr lvl="2" indent="-342900" eaLnBrk="1" hangingPunct="1"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Glycolipids – sugar that binds to lipid</a:t>
            </a: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4885"/>
            <a:ext cx="8229600" cy="83625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Membrane Structure</a:t>
            </a:r>
          </a:p>
        </p:txBody>
      </p:sp>
    </p:spTree>
    <p:extLst>
      <p:ext uri="{BB962C8B-B14F-4D97-AF65-F5344CB8AC3E}">
        <p14:creationId xmlns:p14="http://schemas.microsoft.com/office/powerpoint/2010/main" val="39388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52400" y="1107617"/>
            <a:ext cx="4217988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In exocytosis, vesicles containing substances fuse with the plasma membrane.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The contents 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are then released to the exterior of the cell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     </a:t>
            </a:r>
            <a:endParaRPr lang="en-U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Placeholder 2" descr="Figure_05_04_04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3" b="-383"/>
          <a:stretch>
            <a:fillRect/>
          </a:stretch>
        </p:blipFill>
        <p:spPr>
          <a:xfrm>
            <a:off x="4619450" y="1107618"/>
            <a:ext cx="4031619" cy="460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85097" y="5677781"/>
            <a:ext cx="4572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credit</a:t>
            </a:r>
            <a:r>
              <a:rPr lang="en-US" sz="1100" dirty="0">
                <a:solidFill>
                  <a:srgbClr val="000000"/>
                </a:solidFill>
                <a:latin typeface="Comic Sans MS"/>
                <a:cs typeface="Comic Sans MS"/>
              </a:rPr>
              <a:t>: modification of work by Mariana </a:t>
            </a:r>
            <a:r>
              <a:rPr lang="en-US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Ruiz </a:t>
            </a:r>
            <a:r>
              <a:rPr lang="ro-RO" sz="1100" dirty="0" smtClean="0">
                <a:solidFill>
                  <a:srgbClr val="000000"/>
                </a:solidFill>
                <a:latin typeface="Comic Sans MS"/>
                <a:cs typeface="Comic Sans MS"/>
              </a:rPr>
              <a:t>Villareal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146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319629"/>
            <a:ext cx="8062912" cy="1166382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The exterior surface of the plasma membrane is not identical to the interior surface of </a:t>
            </a:r>
            <a:r>
              <a:rPr lang="en-US" dirty="0" smtClean="0">
                <a:latin typeface="Comic Sans MS"/>
                <a:cs typeface="Comic Sans MS"/>
              </a:rPr>
              <a:t>the same </a:t>
            </a:r>
            <a:r>
              <a:rPr lang="en-US" dirty="0">
                <a:latin typeface="Comic Sans MS"/>
                <a:cs typeface="Comic Sans MS"/>
              </a:rPr>
              <a:t>membrane.</a:t>
            </a:r>
          </a:p>
        </p:txBody>
      </p:sp>
      <p:pic>
        <p:nvPicPr>
          <p:cNvPr id="6" name="Picture Placeholder 5" descr="Figure_05_01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90" r="-599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29348" y="4600509"/>
            <a:ext cx="7311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254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603"/>
            <a:ext cx="8229600" cy="63736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Phospholipids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66582"/>
            <a:ext cx="8229600" cy="5288809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sz="2500" dirty="0">
                <a:latin typeface="Comic Sans MS"/>
                <a:cs typeface="Comic Sans MS"/>
              </a:rPr>
              <a:t>Structure consists of</a:t>
            </a:r>
          </a:p>
          <a:p>
            <a:pPr lvl="1" eaLnBrk="1" hangingPunct="1">
              <a:buClrTx/>
              <a:buFont typeface="Arial"/>
              <a:buChar char="•"/>
            </a:pPr>
            <a:r>
              <a:rPr lang="en-US" sz="2500" dirty="0">
                <a:latin typeface="Comic Sans MS"/>
                <a:cs typeface="Comic Sans MS"/>
              </a:rPr>
              <a:t>Glycerol – a 3-carbon alcohol </a:t>
            </a:r>
          </a:p>
          <a:p>
            <a:pPr lvl="2" eaLnBrk="1" hangingPunct="1">
              <a:buClrTx/>
              <a:buFont typeface="Arial"/>
              <a:buChar char="•"/>
            </a:pPr>
            <a:r>
              <a:rPr lang="en-US" sz="2500" dirty="0">
                <a:latin typeface="Comic Sans MS"/>
                <a:cs typeface="Comic Sans MS"/>
              </a:rPr>
              <a:t>2 fatty acids attached to the </a:t>
            </a:r>
            <a:r>
              <a:rPr lang="en-US" sz="2500" dirty="0" smtClean="0">
                <a:latin typeface="Comic Sans MS"/>
                <a:cs typeface="Comic Sans MS"/>
              </a:rPr>
              <a:t>glycerol</a:t>
            </a:r>
          </a:p>
          <a:p>
            <a:pPr lvl="3">
              <a:buClrTx/>
              <a:buFont typeface="Arial"/>
              <a:buChar char="•"/>
            </a:pPr>
            <a:r>
              <a:rPr lang="en-US" sz="2500" dirty="0" smtClean="0">
                <a:latin typeface="Comic Sans MS"/>
                <a:cs typeface="Comic Sans MS"/>
              </a:rPr>
              <a:t>Nonpolar </a:t>
            </a:r>
            <a:r>
              <a:rPr lang="en-US" sz="2500" dirty="0">
                <a:latin typeface="Comic Sans MS"/>
                <a:cs typeface="Comic Sans MS"/>
              </a:rPr>
              <a:t>and hydrophobic (</a:t>
            </a:r>
            <a:r>
              <a:rPr lang="ja-JP" altLang="en-US" sz="2500" dirty="0">
                <a:latin typeface="Comic Sans MS"/>
                <a:cs typeface="Comic Sans MS"/>
              </a:rPr>
              <a:t>“</a:t>
            </a:r>
            <a:r>
              <a:rPr lang="en-US" altLang="ja-JP" sz="2500" dirty="0">
                <a:latin typeface="Comic Sans MS"/>
                <a:cs typeface="Comic Sans MS"/>
              </a:rPr>
              <a:t>water-fearing</a:t>
            </a:r>
            <a:r>
              <a:rPr lang="ja-JP" altLang="en-US" sz="2500" dirty="0">
                <a:latin typeface="Comic Sans MS"/>
                <a:cs typeface="Comic Sans MS"/>
              </a:rPr>
              <a:t>”</a:t>
            </a:r>
            <a:r>
              <a:rPr lang="en-US" altLang="ja-JP" sz="2500" dirty="0" smtClean="0">
                <a:latin typeface="Comic Sans MS"/>
                <a:cs typeface="Comic Sans MS"/>
              </a:rPr>
              <a:t>)</a:t>
            </a:r>
          </a:p>
          <a:p>
            <a:pPr lvl="2" eaLnBrk="1" hangingPunct="1">
              <a:buClrTx/>
              <a:buFont typeface="Arial"/>
              <a:buChar char="•"/>
            </a:pPr>
            <a:r>
              <a:rPr lang="en-US" sz="2500" dirty="0">
                <a:latin typeface="Comic Sans MS"/>
                <a:cs typeface="Comic Sans MS"/>
              </a:rPr>
              <a:t>Phosphate group attached to the glycerol</a:t>
            </a:r>
          </a:p>
          <a:p>
            <a:pPr lvl="3" eaLnBrk="1" hangingPunct="1">
              <a:buClrTx/>
              <a:buFont typeface="Arial"/>
              <a:buChar char="•"/>
            </a:pPr>
            <a:r>
              <a:rPr lang="en-US" sz="2500" dirty="0" smtClean="0">
                <a:latin typeface="Comic Sans MS"/>
                <a:cs typeface="Comic Sans MS"/>
              </a:rPr>
              <a:t>Polar </a:t>
            </a:r>
            <a:r>
              <a:rPr lang="en-US" sz="2500" dirty="0">
                <a:latin typeface="Comic Sans MS"/>
                <a:cs typeface="Comic Sans MS"/>
              </a:rPr>
              <a:t>and hydrophilic (</a:t>
            </a:r>
            <a:r>
              <a:rPr lang="ja-JP" altLang="en-US" sz="2500" dirty="0">
                <a:latin typeface="Comic Sans MS"/>
                <a:cs typeface="Comic Sans MS"/>
              </a:rPr>
              <a:t>“</a:t>
            </a:r>
            <a:r>
              <a:rPr lang="en-US" altLang="ja-JP" sz="2500" dirty="0">
                <a:latin typeface="Comic Sans MS"/>
                <a:cs typeface="Comic Sans MS"/>
              </a:rPr>
              <a:t>water-loving</a:t>
            </a:r>
            <a:r>
              <a:rPr lang="ja-JP" altLang="en-US" sz="2500" dirty="0">
                <a:latin typeface="Comic Sans MS"/>
                <a:cs typeface="Comic Sans MS"/>
              </a:rPr>
              <a:t>”</a:t>
            </a:r>
            <a:r>
              <a:rPr lang="en-US" altLang="ja-JP" sz="2500" dirty="0">
                <a:latin typeface="Comic Sans MS"/>
                <a:cs typeface="Comic Sans MS"/>
              </a:rPr>
              <a:t>)</a:t>
            </a:r>
          </a:p>
          <a:p>
            <a:pPr eaLnBrk="1" hangingPunct="1"/>
            <a:endParaRPr lang="en-US" sz="2500" dirty="0" smtClean="0">
              <a:latin typeface="Comic Sans MS"/>
              <a:cs typeface="Comic Sans MS"/>
            </a:endParaRPr>
          </a:p>
          <a:p>
            <a:pPr eaLnBrk="1" hangingPunct="1"/>
            <a:r>
              <a:rPr lang="en-US" sz="2500" dirty="0" smtClean="0">
                <a:latin typeface="Comic Sans MS"/>
                <a:cs typeface="Comic Sans MS"/>
              </a:rPr>
              <a:t>Spontaneously </a:t>
            </a:r>
            <a:r>
              <a:rPr lang="en-US" sz="2500" dirty="0">
                <a:latin typeface="Comic Sans MS"/>
                <a:cs typeface="Comic Sans MS"/>
              </a:rPr>
              <a:t>forms a bilayer</a:t>
            </a:r>
          </a:p>
          <a:p>
            <a:pPr lvl="1" eaLnBrk="1" hangingPunct="1">
              <a:buClrTx/>
              <a:buFont typeface="Arial"/>
              <a:buChar char="•"/>
            </a:pPr>
            <a:r>
              <a:rPr lang="en-US" sz="2500" dirty="0">
                <a:latin typeface="Comic Sans MS"/>
                <a:cs typeface="Comic Sans MS"/>
              </a:rPr>
              <a:t>Fatty acids are on the </a:t>
            </a:r>
            <a:r>
              <a:rPr lang="en-US" sz="2500" dirty="0" smtClean="0">
                <a:latin typeface="Comic Sans MS"/>
                <a:cs typeface="Comic Sans MS"/>
              </a:rPr>
              <a:t>inside</a:t>
            </a:r>
          </a:p>
          <a:p>
            <a:pPr lvl="1" eaLnBrk="1" hangingPunct="1">
              <a:buClrTx/>
              <a:buFont typeface="Arial"/>
              <a:buChar char="•"/>
            </a:pPr>
            <a:r>
              <a:rPr lang="en-US" sz="2500" dirty="0" smtClean="0">
                <a:latin typeface="Comic Sans MS"/>
                <a:cs typeface="Comic Sans MS"/>
              </a:rPr>
              <a:t>Phosphate </a:t>
            </a:r>
            <a:r>
              <a:rPr lang="en-US" sz="2500" dirty="0">
                <a:latin typeface="Comic Sans MS"/>
                <a:cs typeface="Comic Sans MS"/>
              </a:rPr>
              <a:t>groups are on both surfaces</a:t>
            </a:r>
          </a:p>
          <a:p>
            <a:pPr eaLnBrk="1" hangingPunct="1"/>
            <a:endParaRPr lang="en-US" sz="2500" dirty="0">
              <a:latin typeface="Comic Sans MS"/>
              <a:cs typeface="Comic Sans MS"/>
            </a:endParaRPr>
          </a:p>
          <a:p>
            <a:pPr eaLnBrk="1" hangingPunct="1"/>
            <a:endParaRPr lang="en-US" sz="25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737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258101" y="286603"/>
            <a:ext cx="4614378" cy="6077987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This phospholipid molecule is composed of a hydrophilic head and two 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hydrophobic tails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. </a:t>
            </a:r>
            <a:endParaRPr lang="en-US" sz="22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1074420" lvl="1" indent="-342900">
              <a:buClrTx/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The 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hydrophilic head group consists of a phosphate-containing group attached to a 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glycerol molecule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. </a:t>
            </a:r>
            <a:endParaRPr lang="en-US" sz="22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1074420" lvl="1" indent="-342900">
              <a:buClrTx/>
              <a:buFont typeface="Arial"/>
              <a:buChar char="•"/>
            </a:pPr>
            <a:endParaRPr lang="en-US" sz="22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1074420" lvl="1" indent="-342900">
              <a:buClrTx/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The 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hydrophobic tails, each containing either a saturated or an unsaturated fatty acid, 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are long 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hydrocarbon chains.</a:t>
            </a:r>
            <a:endParaRPr lang="en-US" sz="2200" b="0" dirty="0" smtClean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Placeholder 3" descr="Figure_05_01_0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" b="-87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5715307"/>
            <a:ext cx="73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800" u="sng" dirty="0" smtClean="0">
                <a:latin typeface="Comic Sans MS"/>
                <a:cs typeface="Comic Sans MS"/>
              </a:rPr>
              <a:t>c7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2e</a:t>
            </a:r>
            <a:r>
              <a:rPr lang="en-US" sz="800" u="sng" dirty="0">
                <a:latin typeface="Comic Sans MS"/>
                <a:cs typeface="Comic Sans MS"/>
              </a:rPr>
              <a:t>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0040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4889"/>
            <a:ext cx="8229600" cy="7444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Membrane Proteins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83488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dirty="0">
                <a:latin typeface="Comic Sans MS"/>
                <a:cs typeface="Comic Sans MS"/>
              </a:rPr>
              <a:t>Various functions:</a:t>
            </a:r>
          </a:p>
          <a:p>
            <a:pPr marL="914400" lvl="1" indent="-514350" eaLnBrk="1" hangingPunct="1">
              <a:buClrTx/>
              <a:buFontTx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Transporters</a:t>
            </a:r>
          </a:p>
          <a:p>
            <a:pPr marL="914400" lvl="1" indent="-514350" eaLnBrk="1" hangingPunct="1">
              <a:buClrTx/>
              <a:buFontTx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Enzymes</a:t>
            </a:r>
          </a:p>
          <a:p>
            <a:pPr marL="914400" lvl="1" indent="-514350" eaLnBrk="1" hangingPunct="1">
              <a:buClrTx/>
              <a:buFontTx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Cell</a:t>
            </a:r>
            <a:r>
              <a:rPr lang="en-US" sz="2400" dirty="0">
                <a:latin typeface="Comic Sans MS"/>
                <a:cs typeface="Comic Sans MS"/>
              </a:rPr>
              <a:t>-surface </a:t>
            </a:r>
            <a:r>
              <a:rPr lang="en-US" sz="2400" dirty="0" smtClean="0">
                <a:latin typeface="Comic Sans MS"/>
                <a:cs typeface="Comic Sans MS"/>
              </a:rPr>
              <a:t>receptors</a:t>
            </a:r>
          </a:p>
          <a:p>
            <a:pPr marL="914400" lvl="1" indent="-514350" eaLnBrk="1" hangingPunct="1">
              <a:buClrTx/>
              <a:buFontTx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Cell</a:t>
            </a:r>
            <a:r>
              <a:rPr lang="en-US" sz="2400" dirty="0">
                <a:latin typeface="Comic Sans MS"/>
                <a:cs typeface="Comic Sans MS"/>
              </a:rPr>
              <a:t>-surface identity </a:t>
            </a:r>
            <a:r>
              <a:rPr lang="en-US" sz="2400" dirty="0" smtClean="0">
                <a:latin typeface="Comic Sans MS"/>
                <a:cs typeface="Comic Sans MS"/>
              </a:rPr>
              <a:t>markers</a:t>
            </a:r>
          </a:p>
          <a:p>
            <a:pPr marL="914400" lvl="1" indent="-514350" eaLnBrk="1" hangingPunct="1">
              <a:buClrTx/>
              <a:buFontTx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Cell</a:t>
            </a:r>
            <a:r>
              <a:rPr lang="en-US" sz="2400" dirty="0">
                <a:latin typeface="Comic Sans MS"/>
                <a:cs typeface="Comic Sans MS"/>
              </a:rPr>
              <a:t>-to-cell adhesion </a:t>
            </a:r>
            <a:r>
              <a:rPr lang="en-US" sz="2400" dirty="0" smtClean="0">
                <a:latin typeface="Comic Sans MS"/>
                <a:cs typeface="Comic Sans MS"/>
              </a:rPr>
              <a:t>proteins</a:t>
            </a:r>
          </a:p>
          <a:p>
            <a:pPr marL="914400" lvl="1" indent="-514350" eaLnBrk="1" hangingPunct="1">
              <a:buClrTx/>
              <a:buFontTx/>
              <a:buAutoNum type="arabicPeriod"/>
            </a:pPr>
            <a:r>
              <a:rPr lang="en-US" sz="2400" dirty="0" smtClean="0">
                <a:latin typeface="Comic Sans MS"/>
                <a:cs typeface="Comic Sans MS"/>
              </a:rPr>
              <a:t>Attachments </a:t>
            </a:r>
            <a:r>
              <a:rPr lang="en-US" sz="2400" dirty="0">
                <a:latin typeface="Comic Sans MS"/>
                <a:cs typeface="Comic Sans MS"/>
              </a:rPr>
              <a:t>to the cytoskeleton</a:t>
            </a:r>
          </a:p>
          <a:p>
            <a:pPr eaLnBrk="1" hangingPunct="1"/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315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802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latin typeface="Comic Sans MS"/>
                <a:ea typeface="+mn-ea"/>
                <a:cs typeface="Comic Sans MS"/>
              </a:rPr>
              <a:t>Diverse functions arise from the diverse structures of membrane proteins</a:t>
            </a:r>
          </a:p>
          <a:p>
            <a:pPr eaLnBrk="1" hangingPunct="1">
              <a:defRPr/>
            </a:pPr>
            <a:r>
              <a:rPr lang="en-US" sz="3000" b="1" dirty="0" smtClean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Peripheral proteins</a:t>
            </a:r>
          </a:p>
          <a:p>
            <a:pPr lvl="1" eaLnBrk="1" hangingPunct="1">
              <a:buClrTx/>
              <a:buFont typeface="Arial"/>
              <a:buChar char="•"/>
              <a:defRPr/>
            </a:pPr>
            <a:r>
              <a:rPr lang="en-US" sz="3000" dirty="0" smtClean="0">
                <a:latin typeface="Comic Sans MS"/>
                <a:ea typeface="+mn-ea"/>
                <a:cs typeface="Comic Sans MS"/>
              </a:rPr>
              <a:t>Anchoring molecules attach membrane protein to surface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5404"/>
            <a:ext cx="8229600" cy="7444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Membrane Proteins</a:t>
            </a:r>
          </a:p>
        </p:txBody>
      </p:sp>
      <p:pic>
        <p:nvPicPr>
          <p:cNvPr id="8" name="Picture 7" descr="2000px-Monotopic_membrane_protein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2"/>
          <a:stretch/>
        </p:blipFill>
        <p:spPr>
          <a:xfrm>
            <a:off x="1973773" y="4399292"/>
            <a:ext cx="6864206" cy="2152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472501" y="4941739"/>
            <a:ext cx="1164660" cy="3977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3120" y="5538418"/>
            <a:ext cx="1377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Different peripheral proteins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2321" y="6539115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err="1" smtClean="0">
                <a:latin typeface="Comic Sans MS"/>
                <a:cs typeface="Comic Sans MS"/>
              </a:rPr>
              <a:t>Monotopic</a:t>
            </a:r>
            <a:r>
              <a:rPr lang="en-US" sz="1100" u="sng" dirty="0" smtClean="0">
                <a:latin typeface="Comic Sans MS"/>
                <a:cs typeface="Comic Sans MS"/>
              </a:rPr>
              <a:t> Membrane Protein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Foobar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552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5001</TotalTime>
  <Words>1444</Words>
  <Application>Microsoft Office PowerPoint</Application>
  <PresentationFormat>On-screen Show (4:3)</PresentationFormat>
  <Paragraphs>217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ＭＳ Ｐゴシック</vt:lpstr>
      <vt:lpstr>Arial</vt:lpstr>
      <vt:lpstr>Arial Black</vt:lpstr>
      <vt:lpstr>Calibri</vt:lpstr>
      <vt:lpstr>Comic Sans MS</vt:lpstr>
      <vt:lpstr>Symbol</vt:lpstr>
      <vt:lpstr>Times New Roman</vt:lpstr>
      <vt:lpstr>Essential</vt:lpstr>
      <vt:lpstr>PowerPoint Presentation</vt:lpstr>
      <vt:lpstr>PowerPoint Presentation</vt:lpstr>
      <vt:lpstr>Membrane Structure</vt:lpstr>
      <vt:lpstr>Membrane Structure</vt:lpstr>
      <vt:lpstr>PowerPoint Presentation</vt:lpstr>
      <vt:lpstr>Phospholipids</vt:lpstr>
      <vt:lpstr>PowerPoint Presentation</vt:lpstr>
      <vt:lpstr>Membrane Proteins</vt:lpstr>
      <vt:lpstr>Membrane Proteins</vt:lpstr>
      <vt:lpstr>Membrane Proteins</vt:lpstr>
      <vt:lpstr>PowerPoint Presentation</vt:lpstr>
      <vt:lpstr>Passive Transport</vt:lpstr>
      <vt:lpstr>Passive Transport</vt:lpstr>
      <vt:lpstr>PowerPoint Presentation</vt:lpstr>
      <vt:lpstr>Membrane is Selectively Permeable</vt:lpstr>
      <vt:lpstr>Membrane is Selectively Permeable</vt:lpstr>
      <vt:lpstr>Channel Proteins</vt:lpstr>
      <vt:lpstr>Carrier Proteins</vt:lpstr>
      <vt:lpstr>Osmosis</vt:lpstr>
      <vt:lpstr>PowerPoint Presentation</vt:lpstr>
      <vt:lpstr>Osmotic Concentration</vt:lpstr>
      <vt:lpstr>PowerPoint Presentation</vt:lpstr>
      <vt:lpstr>PowerPoint Presentation</vt:lpstr>
      <vt:lpstr>Osmotic Pressure</vt:lpstr>
      <vt:lpstr>Active Transport</vt:lpstr>
      <vt:lpstr>Active Transport</vt:lpstr>
      <vt:lpstr>Active Transport</vt:lpstr>
      <vt:lpstr>PowerPoint Presentation</vt:lpstr>
      <vt:lpstr>Active Transport</vt:lpstr>
      <vt:lpstr>PowerPoint Presentation</vt:lpstr>
      <vt:lpstr>Active Transport</vt:lpstr>
      <vt:lpstr>PowerPoint Presentation</vt:lpstr>
      <vt:lpstr>PowerPoint Presentation</vt:lpstr>
      <vt:lpstr>PowerPoint Presentation</vt:lpstr>
      <vt:lpstr>PowerPoint Presentation</vt:lpstr>
      <vt:lpstr>Bulk Transport</vt:lpstr>
      <vt:lpstr>PowerPoint Presentation</vt:lpstr>
      <vt:lpstr>PowerPoint Presentation</vt:lpstr>
      <vt:lpstr>PowerPoint Presentation</vt:lpstr>
      <vt:lpstr>PowerPoint Presentation</vt:lpstr>
    </vt:vector>
  </TitlesOfParts>
  <Company>WNI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Jamey Capers</cp:lastModifiedBy>
  <cp:revision>159</cp:revision>
  <dcterms:created xsi:type="dcterms:W3CDTF">2012-06-04T02:13:36Z</dcterms:created>
  <dcterms:modified xsi:type="dcterms:W3CDTF">2020-02-24T19:30:01Z</dcterms:modified>
</cp:coreProperties>
</file>