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62"/>
  </p:notesMasterIdLst>
  <p:handoutMasterIdLst>
    <p:handoutMasterId r:id="rId63"/>
  </p:handoutMasterIdLst>
  <p:sldIdLst>
    <p:sldId id="256" r:id="rId2"/>
    <p:sldId id="322" r:id="rId3"/>
    <p:sldId id="323" r:id="rId4"/>
    <p:sldId id="324" r:id="rId5"/>
    <p:sldId id="325" r:id="rId6"/>
    <p:sldId id="360" r:id="rId7"/>
    <p:sldId id="328" r:id="rId8"/>
    <p:sldId id="329" r:id="rId9"/>
    <p:sldId id="330" r:id="rId10"/>
    <p:sldId id="331" r:id="rId11"/>
    <p:sldId id="327" r:id="rId12"/>
    <p:sldId id="409" r:id="rId13"/>
    <p:sldId id="361" r:id="rId14"/>
    <p:sldId id="334" r:id="rId15"/>
    <p:sldId id="335" r:id="rId16"/>
    <p:sldId id="336" r:id="rId17"/>
    <p:sldId id="337" r:id="rId18"/>
    <p:sldId id="338" r:id="rId19"/>
    <p:sldId id="339" r:id="rId20"/>
    <p:sldId id="340" r:id="rId21"/>
    <p:sldId id="341" r:id="rId22"/>
    <p:sldId id="362" r:id="rId23"/>
    <p:sldId id="363" r:id="rId24"/>
    <p:sldId id="351" r:id="rId25"/>
    <p:sldId id="406" r:id="rId26"/>
    <p:sldId id="364" r:id="rId27"/>
    <p:sldId id="365" r:id="rId28"/>
    <p:sldId id="367" r:id="rId29"/>
    <p:sldId id="374" r:id="rId30"/>
    <p:sldId id="376" r:id="rId31"/>
    <p:sldId id="375" r:id="rId32"/>
    <p:sldId id="377" r:id="rId33"/>
    <p:sldId id="378" r:id="rId34"/>
    <p:sldId id="379" r:id="rId35"/>
    <p:sldId id="383" r:id="rId36"/>
    <p:sldId id="318" r:id="rId37"/>
    <p:sldId id="384" r:id="rId38"/>
    <p:sldId id="416" r:id="rId39"/>
    <p:sldId id="301" r:id="rId40"/>
    <p:sldId id="302" r:id="rId41"/>
    <p:sldId id="308" r:id="rId42"/>
    <p:sldId id="399" r:id="rId43"/>
    <p:sldId id="398" r:id="rId44"/>
    <p:sldId id="400" r:id="rId45"/>
    <p:sldId id="305" r:id="rId46"/>
    <p:sldId id="403" r:id="rId47"/>
    <p:sldId id="401" r:id="rId48"/>
    <p:sldId id="304" r:id="rId49"/>
    <p:sldId id="404" r:id="rId50"/>
    <p:sldId id="405" r:id="rId51"/>
    <p:sldId id="310" r:id="rId52"/>
    <p:sldId id="311" r:id="rId53"/>
    <p:sldId id="309" r:id="rId54"/>
    <p:sldId id="313" r:id="rId55"/>
    <p:sldId id="410" r:id="rId56"/>
    <p:sldId id="411" r:id="rId57"/>
    <p:sldId id="412" r:id="rId58"/>
    <p:sldId id="413" r:id="rId59"/>
    <p:sldId id="414" r:id="rId60"/>
    <p:sldId id="415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2F62"/>
    <a:srgbClr val="FF068A"/>
    <a:srgbClr val="E5D419"/>
    <a:srgbClr val="6CB255"/>
    <a:srgbClr val="72A510"/>
    <a:srgbClr val="A4EC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03" autoAdjust="0"/>
    <p:restoredTop sz="98000" autoAdjust="0"/>
  </p:normalViewPr>
  <p:slideViewPr>
    <p:cSldViewPr snapToGrid="0" snapToObjects="1">
      <p:cViewPr varScale="1">
        <p:scale>
          <a:sx n="70" d="100"/>
          <a:sy n="70" d="100"/>
        </p:scale>
        <p:origin x="126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0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D041A-73BB-E643-A8C7-50D88C2F22F5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EFEC5-3018-A548-B247-453C6EC1E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57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80174-3AC7-9D4B-9CFA-B82D2B19A785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D4F1BB-9C7A-BC47-BBDE-D9DBA3D3B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24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F1BB-9C7A-BC47-BBDE-D9DBA3D3BB9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75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F1BB-9C7A-BC47-BBDE-D9DBA3D3BB9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56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F1BB-9C7A-BC47-BBDE-D9DBA3D3BB9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537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F1BB-9C7A-BC47-BBDE-D9DBA3D3BB9B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00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December 31,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07618"/>
            <a:ext cx="4031619" cy="46076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606925" y="1107618"/>
            <a:ext cx="3913188" cy="4607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212F62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December 31,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 marL="788670" indent="-514350">
              <a:buFont typeface="+mj-lt"/>
              <a:buAutoNum type="alphaLcParenR"/>
              <a:defRPr sz="2800"/>
            </a:lvl2pPr>
            <a:lvl3pPr marL="1371600" indent="-457200">
              <a:buFont typeface="+mj-lt"/>
              <a:buAutoNum type="alphaLcParenR"/>
              <a:defRPr sz="2400"/>
            </a:lvl3pPr>
            <a:lvl4pPr marL="1828800" indent="-457200">
              <a:buFont typeface="+mj-lt"/>
              <a:buAutoNum type="alphaLcParenR"/>
              <a:defRPr sz="2000"/>
            </a:lvl4pPr>
            <a:lvl5pPr marL="2286000" indent="-457200">
              <a:buFont typeface="+mj-lt"/>
              <a:buAutoNum type="alphaLcParenR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December 31,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December 31,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0" y="789677"/>
            <a:ext cx="9144000" cy="7091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rgbClr val="6CB25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500" dirty="0" smtClean="0"/>
              <a:t>College Physics</a:t>
            </a:r>
          </a:p>
          <a:p>
            <a:pPr algn="ctr"/>
            <a:endParaRPr lang="en-US" sz="1800" cap="none" dirty="0" smtClean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  <a:p>
            <a:pPr algn="ctr"/>
            <a:r>
              <a:rPr lang="en-US" sz="2000" b="1" cap="none" dirty="0" smtClean="0">
                <a:solidFill>
                  <a:srgbClr val="212F62"/>
                </a:solidFill>
                <a:latin typeface="+mn-lt"/>
              </a:rPr>
              <a:t>Chapter # Chapter Title</a:t>
            </a:r>
          </a:p>
          <a:p>
            <a:pPr algn="ctr"/>
            <a:r>
              <a:rPr lang="en-US" sz="1600" cap="none" dirty="0" smtClean="0">
                <a:solidFill>
                  <a:schemeClr val="tx1"/>
                </a:solidFill>
                <a:latin typeface="+mn-lt"/>
              </a:rPr>
              <a:t>PowerPoint Image Slideshow</a:t>
            </a:r>
            <a:endParaRPr lang="en-US" sz="1600" cap="none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" name="Picture 8" descr="medium_covers_Page_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758" y="2517424"/>
            <a:ext cx="2010682" cy="260383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bliqueTopLeft"/>
            <a:lightRig rig="threePt" dir="t"/>
          </a:scene3d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December 31,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044814" y="683895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rgbClr val="FFFFFF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4" r:id="rId2"/>
    <p:sldLayoutId id="2147483920" r:id="rId3"/>
    <p:sldLayoutId id="2147483913" r:id="rId4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spc="-60" baseline="0">
          <a:solidFill>
            <a:srgbClr val="6CB25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Clr>
          <a:srgbClr val="6CB255"/>
        </a:buClr>
        <a:buFont typeface="Arial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taphylococcus_aureus_VISA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hyperlink" Target="https://creativecommons.org/publicdomain/mark/1.0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FQmAnmLZt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044473" y="1625425"/>
            <a:ext cx="3653909" cy="19129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rgbClr val="6CB25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b="1" cap="none" dirty="0" smtClean="0">
                <a:solidFill>
                  <a:srgbClr val="000090"/>
                </a:solidFill>
                <a:latin typeface="Comic Sans MS"/>
                <a:cs typeface="Comic Sans MS"/>
              </a:rPr>
              <a:t>Chapter 4 </a:t>
            </a:r>
          </a:p>
          <a:p>
            <a:pPr algn="r"/>
            <a:r>
              <a:rPr lang="en-US" sz="4000" b="1" cap="none" dirty="0" smtClean="0">
                <a:solidFill>
                  <a:srgbClr val="000090"/>
                </a:solidFill>
                <a:latin typeface="Comic Sans MS"/>
                <a:cs typeface="Comic Sans MS"/>
              </a:rPr>
              <a:t>Cell Structure</a:t>
            </a:r>
          </a:p>
          <a:p>
            <a:pPr algn="r"/>
            <a:endParaRPr lang="en-US" sz="2000" cap="none" dirty="0" smtClean="0">
              <a:solidFill>
                <a:srgbClr val="000090"/>
              </a:solidFill>
              <a:latin typeface="Comic Sans MS"/>
              <a:cs typeface="Comic Sans MS"/>
            </a:endParaRPr>
          </a:p>
          <a:p>
            <a:pPr algn="r"/>
            <a:endParaRPr lang="en-US" sz="2000" cap="none" dirty="0">
              <a:solidFill>
                <a:srgbClr val="000090"/>
              </a:solidFill>
              <a:latin typeface="Comic Sans MS"/>
              <a:cs typeface="Comic Sans MS"/>
            </a:endParaRPr>
          </a:p>
          <a:p>
            <a:pPr algn="r"/>
            <a:endParaRPr lang="en-US" sz="2000" cap="none" dirty="0" smtClean="0">
              <a:solidFill>
                <a:srgbClr val="000090"/>
              </a:solidFill>
              <a:latin typeface="Comic Sans MS"/>
              <a:cs typeface="Comic Sans MS"/>
            </a:endParaRPr>
          </a:p>
          <a:p>
            <a:pPr algn="r"/>
            <a:r>
              <a:rPr lang="en-US" sz="2000" cap="none" dirty="0" smtClean="0">
                <a:solidFill>
                  <a:srgbClr val="000090"/>
                </a:solidFill>
                <a:latin typeface="Comic Sans MS"/>
                <a:cs typeface="Comic Sans MS"/>
              </a:rPr>
              <a:t>Biology for Health Sciences</a:t>
            </a:r>
          </a:p>
          <a:p>
            <a:pPr algn="r"/>
            <a:r>
              <a:rPr lang="en-US" sz="2000" cap="none" dirty="0" smtClean="0">
                <a:solidFill>
                  <a:srgbClr val="000090"/>
                </a:solidFill>
                <a:latin typeface="Comic Sans MS"/>
                <a:cs typeface="Comic Sans MS"/>
              </a:rPr>
              <a:t>BSC 1020</a:t>
            </a:r>
            <a:endParaRPr lang="en-US" sz="2000" cap="none" dirty="0" smtClean="0">
              <a:solidFill>
                <a:srgbClr val="000090"/>
              </a:solidFill>
              <a:latin typeface="Comic Sans MS"/>
              <a:cs typeface="Comic Sans MS"/>
            </a:endParaRPr>
          </a:p>
          <a:p>
            <a:pPr algn="r"/>
            <a:r>
              <a:rPr lang="en-US" sz="2000" cap="none" dirty="0" smtClean="0">
                <a:solidFill>
                  <a:srgbClr val="000090"/>
                </a:solidFill>
                <a:latin typeface="Comic Sans MS"/>
                <a:cs typeface="Comic Sans MS"/>
              </a:rPr>
              <a:t>Dr. Capers</a:t>
            </a:r>
            <a:endParaRPr lang="en-US" sz="2000" cap="none" dirty="0">
              <a:solidFill>
                <a:srgbClr val="000090"/>
              </a:solidFill>
              <a:latin typeface="Comic Sans MS"/>
              <a:cs typeface="Comic Sans MS"/>
            </a:endParaRPr>
          </a:p>
          <a:p>
            <a:pPr algn="r"/>
            <a:endParaRPr lang="en-US" sz="4000" b="1" cap="none" dirty="0" smtClean="0">
              <a:solidFill>
                <a:srgbClr val="212F62"/>
              </a:solidFill>
              <a:latin typeface="Comic Sans MS"/>
              <a:cs typeface="Comic Sans MS"/>
            </a:endParaRPr>
          </a:p>
          <a:p>
            <a:pPr algn="r"/>
            <a:endParaRPr lang="en-US" sz="1600" cap="none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pic>
        <p:nvPicPr>
          <p:cNvPr id="2" name="Picture 1" descr="developing nerve ce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864" y="3265258"/>
            <a:ext cx="3831885" cy="2549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131139" y="5815203"/>
            <a:ext cx="65950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omic Sans MS"/>
                <a:cs typeface="Comic Sans MS"/>
              </a:rPr>
              <a:t>Caption: </a:t>
            </a:r>
            <a:r>
              <a:rPr lang="en-US" sz="800" u="sng" dirty="0" smtClean="0">
                <a:latin typeface="Comic Sans MS"/>
                <a:cs typeface="Comic Sans MS"/>
              </a:rPr>
              <a:t>Developing Nerve Cells</a:t>
            </a:r>
            <a:r>
              <a:rPr lang="en-US" sz="800" dirty="0" smtClean="0">
                <a:latin typeface="Comic Sans MS"/>
                <a:cs typeface="Comic Sans MS"/>
              </a:rPr>
              <a:t> (c)</a:t>
            </a:r>
            <a:r>
              <a:rPr lang="en-US" sz="800" dirty="0" err="1" smtClean="0">
                <a:latin typeface="Comic Sans MS"/>
                <a:cs typeface="Comic Sans MS"/>
              </a:rPr>
              <a:t>Torsten</a:t>
            </a:r>
            <a:r>
              <a:rPr lang="en-US" sz="800" dirty="0" smtClean="0">
                <a:latin typeface="Comic Sans MS"/>
                <a:cs typeface="Comic Sans MS"/>
              </a:rPr>
              <a:t> </a:t>
            </a:r>
            <a:r>
              <a:rPr lang="en-US" sz="800" dirty="0" err="1" smtClean="0">
                <a:latin typeface="Comic Sans MS"/>
                <a:cs typeface="Comic Sans MS"/>
              </a:rPr>
              <a:t>Wittmann</a:t>
            </a:r>
            <a:r>
              <a:rPr lang="de-DE" sz="800" dirty="0" smtClean="0">
                <a:latin typeface="Comic Sans MS"/>
                <a:cs typeface="Comic Sans MS"/>
              </a:rPr>
              <a:t>, </a:t>
            </a:r>
            <a:r>
              <a:rPr lang="de-DE" sz="800" u="sng" dirty="0" smtClean="0">
                <a:latin typeface="Comic Sans MS"/>
                <a:cs typeface="Comic Sans MS"/>
              </a:rPr>
              <a:t>Public domain</a:t>
            </a:r>
            <a:endParaRPr lang="en-US" sz="800" u="sng" dirty="0">
              <a:latin typeface="Comic Sans MS"/>
              <a:cs typeface="Comic Sans M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86" y="782035"/>
            <a:ext cx="2539682" cy="2031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Footer Placeholder 5"/>
          <p:cNvSpPr>
            <a:spLocks noGrp="1"/>
          </p:cNvSpPr>
          <p:nvPr/>
        </p:nvSpPr>
        <p:spPr>
          <a:xfrm>
            <a:off x="1171864" y="6266680"/>
            <a:ext cx="7142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 smtClean="0">
                <a:latin typeface="Comic Sans MS" panose="030F0702030302020204" pitchFamily="66" charset="0"/>
              </a:rPr>
              <a:t>OpenStax</a:t>
            </a:r>
            <a:r>
              <a:rPr lang="en-US" sz="1600" dirty="0" smtClean="0">
                <a:latin typeface="Comic Sans MS" panose="030F0702030302020204" pitchFamily="66" charset="0"/>
              </a:rPr>
              <a:t> Biology - https://openstax.org/details/books/biology, </a:t>
            </a:r>
          </a:p>
          <a:p>
            <a:r>
              <a:rPr lang="en-US" sz="1600" dirty="0" smtClean="0">
                <a:latin typeface="Comic Sans MS" panose="030F0702030302020204" pitchFamily="66" charset="0"/>
              </a:rPr>
              <a:t>PowerPoint made by Dr. Capers - www.jcapers-irsc.weebly.com </a:t>
            </a:r>
            <a:endParaRPr lang="en-US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44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3048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4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2 types of Microscopes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16600" y="1019129"/>
            <a:ext cx="5957310" cy="5583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Light microscopes</a:t>
            </a:r>
          </a:p>
          <a:p>
            <a:pPr lvl="1" eaLnBrk="1" hangingPunct="1">
              <a:spcBef>
                <a:spcPts val="700"/>
              </a:spcBef>
              <a:buFont typeface="Arial" charset="0"/>
              <a:buChar char="–"/>
            </a:pPr>
            <a:r>
              <a:rPr lang="en-US" sz="2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Use magnifying lenses with visible light</a:t>
            </a:r>
          </a:p>
          <a:p>
            <a:pPr lvl="1" eaLnBrk="1" hangingPunct="1">
              <a:spcBef>
                <a:spcPts val="700"/>
              </a:spcBef>
              <a:buFont typeface="Arial" charset="0"/>
              <a:buChar char="–"/>
            </a:pPr>
            <a:r>
              <a:rPr lang="en-US" sz="2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Resolve structures that are 200 nm apart</a:t>
            </a:r>
          </a:p>
          <a:p>
            <a:pPr lvl="1" eaLnBrk="1" hangingPunct="1">
              <a:spcBef>
                <a:spcPts val="700"/>
              </a:spcBef>
              <a:buFont typeface="Arial" charset="0"/>
              <a:buChar char="–"/>
            </a:pPr>
            <a:r>
              <a:rPr lang="en-US" sz="2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Limit to resolution using </a:t>
            </a:r>
            <a:r>
              <a:rPr lang="en-US" sz="2800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light</a:t>
            </a:r>
          </a:p>
          <a:p>
            <a:pPr marL="457200" lvl="1" indent="0" eaLnBrk="1" hangingPunct="1">
              <a:spcBef>
                <a:spcPts val="700"/>
              </a:spcBef>
            </a:pPr>
            <a:endParaRPr lang="en-US" sz="1600" dirty="0">
              <a:solidFill>
                <a:schemeClr val="tx1"/>
              </a:solidFill>
              <a:latin typeface="Comic Sans MS"/>
              <a:ea typeface="ＭＳ Ｐゴシック" charset="0"/>
              <a:cs typeface="Comic Sans MS"/>
            </a:endParaRP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Electron microscopes</a:t>
            </a:r>
          </a:p>
          <a:p>
            <a:pPr lvl="1" eaLnBrk="1" hangingPunct="1">
              <a:spcBef>
                <a:spcPts val="700"/>
              </a:spcBef>
              <a:buFont typeface="Arial" charset="0"/>
              <a:buChar char="–"/>
            </a:pPr>
            <a:r>
              <a:rPr lang="en-US" sz="2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Use beam of electrons</a:t>
            </a:r>
          </a:p>
          <a:p>
            <a:pPr lvl="1" eaLnBrk="1" hangingPunct="1">
              <a:spcBef>
                <a:spcPts val="700"/>
              </a:spcBef>
              <a:buFont typeface="Arial" charset="0"/>
              <a:buChar char="–"/>
            </a:pPr>
            <a:r>
              <a:rPr lang="en-US" sz="2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Resolve structures that are 0.2 nm apart</a:t>
            </a:r>
          </a:p>
          <a:p>
            <a:pPr lvl="1" eaLnBrk="1" hangingPunct="1">
              <a:spcBef>
                <a:spcPts val="700"/>
              </a:spcBef>
              <a:buFont typeface="Arial" charset="0"/>
              <a:buChar char="–"/>
            </a:pPr>
            <a:endParaRPr lang="en-US" sz="2800" dirty="0">
              <a:solidFill>
                <a:schemeClr val="tx1"/>
              </a:solidFill>
              <a:latin typeface="Comic Sans MS"/>
              <a:ea typeface="ＭＳ Ｐゴシック" charset="0"/>
              <a:cs typeface="Comic Sans MS"/>
            </a:endParaRPr>
          </a:p>
          <a:p>
            <a:pPr lvl="1" eaLnBrk="1" hangingPunct="1">
              <a:spcBef>
                <a:spcPts val="700"/>
              </a:spcBef>
              <a:buFont typeface="Arial" charset="0"/>
              <a:buNone/>
            </a:pPr>
            <a:endParaRPr lang="en-US" sz="2800" dirty="0">
              <a:solidFill>
                <a:schemeClr val="tx1"/>
              </a:solidFill>
              <a:latin typeface="Comic Sans MS"/>
              <a:ea typeface="ＭＳ Ｐゴシック" charset="0"/>
              <a:cs typeface="Comic Sans MS"/>
            </a:endParaRPr>
          </a:p>
          <a:p>
            <a:pPr eaLnBrk="1" hangingPunct="1">
              <a:spcBef>
                <a:spcPts val="800"/>
              </a:spcBef>
              <a:buFont typeface="Arial" charset="0"/>
              <a:buNone/>
            </a:pPr>
            <a:endParaRPr lang="en-US" sz="2800" dirty="0">
              <a:solidFill>
                <a:schemeClr val="tx1"/>
              </a:solidFill>
              <a:latin typeface="Comic Sans MS"/>
              <a:ea typeface="ＭＳ Ｐゴシック" charset="0"/>
              <a:cs typeface="Comic Sans MS"/>
            </a:endParaRPr>
          </a:p>
        </p:txBody>
      </p:sp>
      <p:pic>
        <p:nvPicPr>
          <p:cNvPr id="5" name="Picture 4" descr="electron microscop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441" y="3721908"/>
            <a:ext cx="1624778" cy="2829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platform_ch_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953" y="1218619"/>
            <a:ext cx="1659636" cy="2212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1584" y="6430059"/>
            <a:ext cx="5034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omic Sans MS"/>
                <a:cs typeface="Comic Sans MS"/>
              </a:rPr>
              <a:t>a. Caption: </a:t>
            </a:r>
            <a:r>
              <a:rPr lang="en-US" sz="800" u="sng" dirty="0" smtClean="0">
                <a:latin typeface="Comic Sans MS"/>
                <a:cs typeface="Comic Sans MS"/>
              </a:rPr>
              <a:t>Compound Microscope</a:t>
            </a:r>
            <a:r>
              <a:rPr lang="en-US" sz="800" dirty="0" smtClean="0">
                <a:latin typeface="Comic Sans MS"/>
                <a:cs typeface="Comic Sans MS"/>
              </a:rPr>
              <a:t> (c)Micro-Optics</a:t>
            </a:r>
            <a:r>
              <a:rPr lang="de-DE" sz="800" dirty="0" smtClean="0">
                <a:latin typeface="Comic Sans MS"/>
                <a:cs typeface="Comic Sans MS"/>
              </a:rPr>
              <a:t>, </a:t>
            </a:r>
            <a:r>
              <a:rPr lang="de-DE" sz="800" u="sng" dirty="0" smtClean="0">
                <a:latin typeface="Comic Sans MS"/>
                <a:cs typeface="Comic Sans MS"/>
              </a:rPr>
              <a:t>Public domain</a:t>
            </a:r>
          </a:p>
          <a:p>
            <a:r>
              <a:rPr lang="en-US" sz="800" dirty="0" smtClean="0">
                <a:latin typeface="Comic Sans MS"/>
                <a:cs typeface="Comic Sans MS"/>
              </a:rPr>
              <a:t>b. Caption</a:t>
            </a:r>
            <a:r>
              <a:rPr lang="en-US" sz="800" dirty="0">
                <a:latin typeface="Comic Sans MS"/>
                <a:cs typeface="Comic Sans MS"/>
              </a:rPr>
              <a:t>: </a:t>
            </a:r>
            <a:r>
              <a:rPr lang="en-US" sz="800" u="sng" dirty="0" smtClean="0">
                <a:latin typeface="Comic Sans MS"/>
                <a:cs typeface="Comic Sans MS"/>
              </a:rPr>
              <a:t>Transmission Electron Microscope</a:t>
            </a:r>
            <a:r>
              <a:rPr lang="en-US" sz="800" dirty="0" smtClean="0">
                <a:latin typeface="Comic Sans MS"/>
                <a:cs typeface="Comic Sans MS"/>
              </a:rPr>
              <a:t> (c)Pleple2000</a:t>
            </a:r>
            <a:r>
              <a:rPr lang="de-DE" sz="800" dirty="0" smtClean="0">
                <a:latin typeface="Comic Sans MS"/>
                <a:cs typeface="Comic Sans MS"/>
              </a:rPr>
              <a:t>, </a:t>
            </a:r>
            <a:r>
              <a:rPr lang="de-DE" sz="800" u="sng" dirty="0">
                <a:latin typeface="Comic Sans MS"/>
                <a:cs typeface="Comic Sans MS"/>
              </a:rPr>
              <a:t>Public </a:t>
            </a:r>
            <a:r>
              <a:rPr lang="de-DE" sz="800" u="sng" dirty="0" smtClean="0">
                <a:latin typeface="Comic Sans MS"/>
                <a:cs typeface="Comic Sans MS"/>
              </a:rPr>
              <a:t>domain</a:t>
            </a:r>
            <a:endParaRPr lang="de-DE" sz="800" u="sng" dirty="0">
              <a:latin typeface="Comic Sans MS"/>
              <a:cs typeface="Comic Sans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75153" y="3107294"/>
            <a:ext cx="360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a.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61641" y="6203464"/>
            <a:ext cx="379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/>
                <a:cs typeface="Comic Sans MS"/>
              </a:rPr>
              <a:t>b</a:t>
            </a:r>
            <a:r>
              <a:rPr lang="en-US" dirty="0" smtClean="0">
                <a:latin typeface="Comic Sans MS"/>
                <a:cs typeface="Comic Sans MS"/>
              </a:rPr>
              <a:t>.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24722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25" y="445539"/>
            <a:ext cx="7737801" cy="4828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68999" y="5655468"/>
            <a:ext cx="8539067" cy="1012890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/>
                <a:cs typeface="Comic Sans MS"/>
              </a:rPr>
              <a:t>This figure shows relative sizes of microbes on a logarithmic scale (recall that each </a:t>
            </a:r>
            <a:r>
              <a:rPr lang="en-US" dirty="0" smtClean="0">
                <a:latin typeface="Comic Sans MS"/>
                <a:cs typeface="Comic Sans MS"/>
              </a:rPr>
              <a:t>unit of </a:t>
            </a:r>
            <a:r>
              <a:rPr lang="en-US" dirty="0">
                <a:latin typeface="Comic Sans MS"/>
                <a:cs typeface="Comic Sans MS"/>
              </a:rPr>
              <a:t>increase in a logarithmic scale represents a 10-fold increase in the quantity being measured).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6974" y="5333983"/>
            <a:ext cx="67535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omic Sans MS"/>
                <a:cs typeface="Comic Sans MS"/>
              </a:rPr>
              <a:t>Download for free at </a:t>
            </a:r>
            <a:r>
              <a:rPr lang="en-US" sz="800" u="sng" dirty="0">
                <a:latin typeface="Comic Sans MS"/>
                <a:cs typeface="Comic Sans MS"/>
              </a:rPr>
              <a:t>http://cnx.org/contents/185cbf87-c72e-48f5-</a:t>
            </a:r>
            <a:r>
              <a:rPr lang="en-US" sz="800" u="sng" dirty="0" smtClean="0">
                <a:latin typeface="Comic Sans MS"/>
                <a:cs typeface="Comic Sans MS"/>
              </a:rPr>
              <a:t>b51e</a:t>
            </a:r>
            <a:r>
              <a:rPr lang="en-US" sz="800" u="sng" dirty="0">
                <a:latin typeface="Comic Sans MS"/>
                <a:cs typeface="Comic Sans MS"/>
              </a:rPr>
              <a:t>-f14f21b5eabd@10.61</a:t>
            </a:r>
            <a:endParaRPr lang="en-US" sz="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42003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7" r="16307"/>
          <a:stretch>
            <a:fillRect/>
          </a:stretch>
        </p:blipFill>
        <p:spPr>
          <a:xfrm>
            <a:off x="457199" y="1407869"/>
            <a:ext cx="4031619" cy="4607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89567" y="6413266"/>
            <a:ext cx="301717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Caption: </a:t>
            </a:r>
            <a:r>
              <a:rPr lang="en-US" sz="800" dirty="0" smtClean="0">
                <a:hlinkClick r:id="rId3"/>
              </a:rPr>
              <a:t>Staphylococcus </a:t>
            </a:r>
            <a:r>
              <a:rPr lang="en-US" sz="800" dirty="0" err="1" smtClean="0">
                <a:hlinkClick r:id="rId3"/>
              </a:rPr>
              <a:t>aureua</a:t>
            </a:r>
            <a:r>
              <a:rPr lang="en-US" sz="800" dirty="0" smtClean="0">
                <a:hlinkClick r:id="rId3"/>
              </a:rPr>
              <a:t> VISA </a:t>
            </a:r>
            <a:r>
              <a:rPr lang="en-US" sz="800" dirty="0" smtClean="0"/>
              <a:t>(c) </a:t>
            </a:r>
            <a:r>
              <a:rPr lang="en-US" sz="800" dirty="0" err="1" smtClean="0"/>
              <a:t>Carr</a:t>
            </a:r>
            <a:r>
              <a:rPr lang="en-US" sz="800" dirty="0" smtClean="0"/>
              <a:t>,</a:t>
            </a:r>
            <a:r>
              <a:rPr lang="en-US" sz="800" dirty="0"/>
              <a:t> </a:t>
            </a:r>
            <a:r>
              <a:rPr lang="en-US" sz="800" u="sng" dirty="0">
                <a:hlinkClick r:id="rId4"/>
              </a:rPr>
              <a:t>Public domain</a:t>
            </a:r>
            <a:endParaRPr lang="en-US" sz="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925" y="2080059"/>
            <a:ext cx="4351076" cy="3263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65700" y="1010161"/>
            <a:ext cx="42146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Staphylococcus aureus </a:t>
            </a:r>
            <a:r>
              <a:rPr lang="en-US" sz="1400" dirty="0" smtClean="0"/>
              <a:t>under Electron Microscope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606925" y="1626585"/>
            <a:ext cx="39453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Staphylococcus aureus </a:t>
            </a:r>
            <a:r>
              <a:rPr lang="en-US" sz="1400" dirty="0" smtClean="0"/>
              <a:t>under Light Microscope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769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217217" y="363038"/>
            <a:ext cx="8774383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marL="0" indent="0" eaLnBrk="1" hangingPunct="1">
              <a:spcBef>
                <a:spcPts val="800"/>
              </a:spcBef>
              <a:buFont typeface="Times New Roman" pitchFamily="18" charset="0"/>
              <a:buNone/>
              <a:defRPr/>
            </a:pPr>
            <a:r>
              <a:rPr lang="en-US" altLang="en-US" sz="3200" b="1" dirty="0" smtClean="0">
                <a:solidFill>
                  <a:schemeClr val="tx1"/>
                </a:solidFill>
                <a:latin typeface="Comic Sans MS"/>
                <a:ea typeface="ＭＳ Ｐゴシック" pitchFamily="34" charset="-128"/>
                <a:cs typeface="Comic Sans MS"/>
              </a:rPr>
              <a:t>Electron microscopes:</a:t>
            </a:r>
          </a:p>
          <a:p>
            <a:pPr eaLnBrk="1" hangingPunct="1">
              <a:spcBef>
                <a:spcPts val="700"/>
              </a:spcBef>
              <a:buFont typeface="Arial" charset="0"/>
              <a:buChar char="–"/>
              <a:defRPr/>
            </a:pPr>
            <a:r>
              <a:rPr lang="en-US" altLang="en-US" sz="2600" b="1" dirty="0" smtClean="0">
                <a:solidFill>
                  <a:schemeClr val="tx1"/>
                </a:solidFill>
                <a:latin typeface="Comic Sans MS"/>
                <a:ea typeface="ＭＳ Ｐゴシック" pitchFamily="34" charset="-128"/>
                <a:cs typeface="Comic Sans MS"/>
              </a:rPr>
              <a:t>Transmission electron microscopes (TEM) </a:t>
            </a:r>
            <a:r>
              <a:rPr lang="en-US" altLang="en-US" sz="2600" dirty="0" smtClean="0">
                <a:solidFill>
                  <a:schemeClr val="tx1"/>
                </a:solidFill>
                <a:latin typeface="Comic Sans MS"/>
                <a:ea typeface="ＭＳ Ｐゴシック" pitchFamily="34" charset="-128"/>
                <a:cs typeface="Comic Sans MS"/>
              </a:rPr>
              <a:t>transmit electrons through the material</a:t>
            </a:r>
          </a:p>
          <a:p>
            <a:pPr eaLnBrk="1" hangingPunct="1">
              <a:spcBef>
                <a:spcPts val="700"/>
              </a:spcBef>
              <a:buFont typeface="Arial" charset="0"/>
              <a:buChar char="–"/>
              <a:defRPr/>
            </a:pPr>
            <a:r>
              <a:rPr lang="en-US" altLang="en-US" sz="2600" b="1" dirty="0" smtClean="0">
                <a:solidFill>
                  <a:schemeClr val="tx1"/>
                </a:solidFill>
                <a:latin typeface="Comic Sans MS"/>
                <a:ea typeface="ＭＳ Ｐゴシック" pitchFamily="34" charset="-128"/>
                <a:cs typeface="Comic Sans MS"/>
              </a:rPr>
              <a:t>Scanning electron microscopes (SEM) </a:t>
            </a:r>
            <a:r>
              <a:rPr lang="en-US" altLang="en-US" sz="2600" dirty="0" smtClean="0">
                <a:solidFill>
                  <a:schemeClr val="tx1"/>
                </a:solidFill>
                <a:latin typeface="Comic Sans MS"/>
                <a:ea typeface="ＭＳ Ｐゴシック" pitchFamily="34" charset="-128"/>
                <a:cs typeface="Comic Sans MS"/>
              </a:rPr>
              <a:t>beam electrons onto the specimen surface</a:t>
            </a:r>
          </a:p>
          <a:p>
            <a:pPr eaLnBrk="1" hangingPunct="1">
              <a:spcBef>
                <a:spcPts val="700"/>
              </a:spcBef>
              <a:buFont typeface="Arial" charset="0"/>
              <a:buNone/>
              <a:defRPr/>
            </a:pPr>
            <a:endParaRPr lang="en-US" altLang="en-US" sz="2800" dirty="0" smtClean="0">
              <a:solidFill>
                <a:schemeClr val="tx1"/>
              </a:solidFill>
              <a:latin typeface="Comic Sans MS"/>
              <a:ea typeface="ＭＳ Ｐゴシック" pitchFamily="34" charset="-128"/>
              <a:cs typeface="Comic Sans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648" y="3096917"/>
            <a:ext cx="4107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/>
                <a:cs typeface="Comic Sans MS"/>
              </a:rPr>
              <a:t>Scanning Electron Image 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3417" y="3109093"/>
            <a:ext cx="5267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latin typeface="Comic Sans MS"/>
                <a:cs typeface="Comic Sans MS"/>
              </a:rPr>
              <a:t>Transmission Electron Image </a:t>
            </a:r>
            <a:endParaRPr lang="en-US" sz="2400" dirty="0">
              <a:latin typeface="Comic Sans MS"/>
              <a:cs typeface="Comic Sans MS"/>
            </a:endParaRPr>
          </a:p>
        </p:txBody>
      </p:sp>
      <p:pic>
        <p:nvPicPr>
          <p:cNvPr id="2" name="Picture 1" descr="TEM mitochondri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349" y="3508038"/>
            <a:ext cx="4391217" cy="2927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SEM blood cell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7"/>
          <a:stretch/>
        </p:blipFill>
        <p:spPr>
          <a:xfrm>
            <a:off x="190801" y="3519565"/>
            <a:ext cx="4242530" cy="2908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49658" y="6393361"/>
            <a:ext cx="4243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omic Sans MS"/>
                <a:cs typeface="Comic Sans MS"/>
              </a:rPr>
              <a:t>Caption: </a:t>
            </a:r>
            <a:r>
              <a:rPr lang="en-US" sz="800" u="sng" dirty="0" smtClean="0">
                <a:latin typeface="Comic Sans MS"/>
                <a:cs typeface="Comic Sans MS"/>
              </a:rPr>
              <a:t>Scanning Electron Micrograph of a Whole Blood Clot</a:t>
            </a:r>
            <a:r>
              <a:rPr lang="en-US" sz="800" dirty="0" smtClean="0">
                <a:latin typeface="Comic Sans MS"/>
                <a:cs typeface="Comic Sans MS"/>
              </a:rPr>
              <a:t> (c)</a:t>
            </a:r>
            <a:r>
              <a:rPr lang="en-US" sz="800" dirty="0" err="1" smtClean="0">
                <a:latin typeface="Comic Sans MS"/>
                <a:cs typeface="Comic Sans MS"/>
              </a:rPr>
              <a:t>Wolberglab</a:t>
            </a:r>
            <a:r>
              <a:rPr lang="de-DE" sz="800" dirty="0" smtClean="0">
                <a:latin typeface="Comic Sans MS"/>
                <a:cs typeface="Comic Sans MS"/>
              </a:rPr>
              <a:t>, </a:t>
            </a:r>
            <a:r>
              <a:rPr lang="de-DE" sz="800" u="sng" dirty="0" smtClean="0">
                <a:latin typeface="Comic Sans MS"/>
                <a:cs typeface="Comic Sans MS"/>
              </a:rPr>
              <a:t>Public domain </a:t>
            </a:r>
            <a:endParaRPr lang="en-US" sz="800" u="sng" dirty="0">
              <a:latin typeface="Comic Sans MS"/>
              <a:cs typeface="Comic Sans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88149" y="6401125"/>
            <a:ext cx="43477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omic Sans MS"/>
                <a:cs typeface="Comic Sans MS"/>
              </a:rPr>
              <a:t>Caption: </a:t>
            </a:r>
            <a:r>
              <a:rPr lang="en-US" sz="800" u="sng" dirty="0" smtClean="0">
                <a:latin typeface="Comic Sans MS"/>
                <a:cs typeface="Comic Sans MS"/>
              </a:rPr>
              <a:t>Mitochondria - TEM</a:t>
            </a:r>
            <a:r>
              <a:rPr lang="en-US" sz="800" dirty="0" smtClean="0">
                <a:latin typeface="Comic Sans MS"/>
                <a:cs typeface="Comic Sans MS"/>
              </a:rPr>
              <a:t> (c)Louisa Howard</a:t>
            </a:r>
            <a:r>
              <a:rPr lang="de-DE" sz="800" dirty="0" smtClean="0">
                <a:latin typeface="Comic Sans MS"/>
                <a:cs typeface="Comic Sans MS"/>
              </a:rPr>
              <a:t>, </a:t>
            </a:r>
            <a:r>
              <a:rPr lang="de-DE" sz="800" u="sng" dirty="0" smtClean="0">
                <a:latin typeface="Comic Sans MS"/>
                <a:cs typeface="Comic Sans MS"/>
              </a:rPr>
              <a:t>Public domain</a:t>
            </a:r>
            <a:endParaRPr lang="en-US" sz="800" u="sng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20486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04800" y="140694"/>
            <a:ext cx="8721725" cy="1951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000" b="1" dirty="0" smtClean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ALL CELLS </a:t>
            </a:r>
          </a:p>
          <a:p>
            <a:pPr eaLnBrk="1" hangingPunct="1">
              <a:buClrTx/>
              <a:buFontTx/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(Prokaryotes &amp; Eukaryotes)</a:t>
            </a:r>
          </a:p>
          <a:p>
            <a:pPr algn="ctr" eaLnBrk="1" hangingPunct="1">
              <a:buClrTx/>
              <a:buFontTx/>
              <a:buNone/>
            </a:pPr>
            <a:endParaRPr lang="en-US" sz="2000" b="1" dirty="0" smtClean="0">
              <a:solidFill>
                <a:srgbClr val="000000"/>
              </a:solidFill>
              <a:latin typeface="Comic Sans MS"/>
              <a:ea typeface="ＭＳ Ｐゴシック" charset="0"/>
              <a:cs typeface="Comic Sans MS"/>
            </a:endParaRPr>
          </a:p>
          <a:p>
            <a:pPr algn="ctr" eaLnBrk="1" hangingPunct="1">
              <a:buClrTx/>
              <a:buFontTx/>
              <a:buNone/>
            </a:pPr>
            <a:r>
              <a:rPr lang="en-US" sz="4000" b="1" u="sng" dirty="0" smtClean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Basic </a:t>
            </a:r>
            <a:r>
              <a:rPr lang="en-US" sz="4000" b="1" u="sng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Structural </a:t>
            </a:r>
            <a:r>
              <a:rPr lang="en-US" sz="4000" b="1" u="sng" dirty="0" smtClean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Similarities</a:t>
            </a:r>
            <a:endParaRPr lang="en-US" sz="4000" b="1" u="sng" dirty="0">
              <a:solidFill>
                <a:srgbClr val="FF0000"/>
              </a:solidFill>
              <a:latin typeface="Comic Sans MS"/>
              <a:ea typeface="ＭＳ Ｐゴシック" charset="0"/>
              <a:cs typeface="Comic Sans MS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57200" y="2078493"/>
            <a:ext cx="8458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2763" indent="-512763" eaLnBrk="0" hangingPunct="0">
              <a:tabLst>
                <a:tab pos="1082675" algn="l"/>
                <a:tab pos="1997075" algn="l"/>
                <a:tab pos="2911475" algn="l"/>
                <a:tab pos="3825875" algn="l"/>
                <a:tab pos="4740275" algn="l"/>
                <a:tab pos="5654675" algn="l"/>
                <a:tab pos="6569075" algn="l"/>
                <a:tab pos="7483475" algn="l"/>
                <a:tab pos="8397875" algn="l"/>
                <a:tab pos="9312275" algn="l"/>
                <a:tab pos="1022667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1082675" algn="l"/>
                <a:tab pos="1997075" algn="l"/>
                <a:tab pos="2911475" algn="l"/>
                <a:tab pos="3825875" algn="l"/>
                <a:tab pos="4740275" algn="l"/>
                <a:tab pos="5654675" algn="l"/>
                <a:tab pos="6569075" algn="l"/>
                <a:tab pos="7483475" algn="l"/>
                <a:tab pos="8397875" algn="l"/>
                <a:tab pos="9312275" algn="l"/>
                <a:tab pos="1022667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1082675" algn="l"/>
                <a:tab pos="1997075" algn="l"/>
                <a:tab pos="2911475" algn="l"/>
                <a:tab pos="3825875" algn="l"/>
                <a:tab pos="4740275" algn="l"/>
                <a:tab pos="5654675" algn="l"/>
                <a:tab pos="6569075" algn="l"/>
                <a:tab pos="7483475" algn="l"/>
                <a:tab pos="8397875" algn="l"/>
                <a:tab pos="9312275" algn="l"/>
                <a:tab pos="1022667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1082675" algn="l"/>
                <a:tab pos="1997075" algn="l"/>
                <a:tab pos="2911475" algn="l"/>
                <a:tab pos="3825875" algn="l"/>
                <a:tab pos="4740275" algn="l"/>
                <a:tab pos="5654675" algn="l"/>
                <a:tab pos="6569075" algn="l"/>
                <a:tab pos="7483475" algn="l"/>
                <a:tab pos="8397875" algn="l"/>
                <a:tab pos="9312275" algn="l"/>
                <a:tab pos="1022667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1082675" algn="l"/>
                <a:tab pos="1997075" algn="l"/>
                <a:tab pos="2911475" algn="l"/>
                <a:tab pos="3825875" algn="l"/>
                <a:tab pos="4740275" algn="l"/>
                <a:tab pos="5654675" algn="l"/>
                <a:tab pos="6569075" algn="l"/>
                <a:tab pos="7483475" algn="l"/>
                <a:tab pos="8397875" algn="l"/>
                <a:tab pos="9312275" algn="l"/>
                <a:tab pos="1022667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082675" algn="l"/>
                <a:tab pos="1997075" algn="l"/>
                <a:tab pos="2911475" algn="l"/>
                <a:tab pos="3825875" algn="l"/>
                <a:tab pos="4740275" algn="l"/>
                <a:tab pos="5654675" algn="l"/>
                <a:tab pos="6569075" algn="l"/>
                <a:tab pos="7483475" algn="l"/>
                <a:tab pos="8397875" algn="l"/>
                <a:tab pos="9312275" algn="l"/>
                <a:tab pos="1022667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082675" algn="l"/>
                <a:tab pos="1997075" algn="l"/>
                <a:tab pos="2911475" algn="l"/>
                <a:tab pos="3825875" algn="l"/>
                <a:tab pos="4740275" algn="l"/>
                <a:tab pos="5654675" algn="l"/>
                <a:tab pos="6569075" algn="l"/>
                <a:tab pos="7483475" algn="l"/>
                <a:tab pos="8397875" algn="l"/>
                <a:tab pos="9312275" algn="l"/>
                <a:tab pos="1022667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082675" algn="l"/>
                <a:tab pos="1997075" algn="l"/>
                <a:tab pos="2911475" algn="l"/>
                <a:tab pos="3825875" algn="l"/>
                <a:tab pos="4740275" algn="l"/>
                <a:tab pos="5654675" algn="l"/>
                <a:tab pos="6569075" algn="l"/>
                <a:tab pos="7483475" algn="l"/>
                <a:tab pos="8397875" algn="l"/>
                <a:tab pos="9312275" algn="l"/>
                <a:tab pos="1022667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082675" algn="l"/>
                <a:tab pos="1997075" algn="l"/>
                <a:tab pos="2911475" algn="l"/>
                <a:tab pos="3825875" algn="l"/>
                <a:tab pos="4740275" algn="l"/>
                <a:tab pos="5654675" algn="l"/>
                <a:tab pos="6569075" algn="l"/>
                <a:tab pos="7483475" algn="l"/>
                <a:tab pos="8397875" algn="l"/>
                <a:tab pos="9312275" algn="l"/>
                <a:tab pos="1022667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spcBef>
                <a:spcPts val="800"/>
              </a:spcBef>
              <a:buFont typeface="Times New Roman" charset="0"/>
              <a:buAutoNum type="arabicPeriod"/>
            </a:pPr>
            <a:r>
              <a:rPr lang="en-US" sz="30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Nucleoid or </a:t>
            </a:r>
            <a:r>
              <a:rPr lang="en-US" sz="3000" dirty="0" smtClean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Nucleus</a:t>
            </a:r>
            <a:endParaRPr lang="en-US" sz="3000" dirty="0">
              <a:solidFill>
                <a:srgbClr val="000000"/>
              </a:solidFill>
              <a:latin typeface="Comic Sans MS"/>
              <a:ea typeface="ＭＳ Ｐゴシック" charset="0"/>
              <a:cs typeface="Comic Sans MS"/>
            </a:endParaRPr>
          </a:p>
          <a:p>
            <a:pPr eaLnBrk="1" hangingPunct="1">
              <a:spcBef>
                <a:spcPts val="800"/>
              </a:spcBef>
              <a:buFont typeface="Times New Roman" charset="0"/>
              <a:buAutoNum type="arabicPeriod"/>
            </a:pPr>
            <a:r>
              <a:rPr lang="en-US" sz="30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Cytoplasm</a:t>
            </a:r>
          </a:p>
          <a:p>
            <a:pPr eaLnBrk="1" hangingPunct="1">
              <a:spcBef>
                <a:spcPts val="800"/>
              </a:spcBef>
              <a:buFont typeface="Arial" charset="0"/>
              <a:buAutoNum type="arabicPeriod"/>
            </a:pPr>
            <a:r>
              <a:rPr lang="en-US" sz="30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Ribosomes</a:t>
            </a:r>
          </a:p>
          <a:p>
            <a:pPr eaLnBrk="1" hangingPunct="1">
              <a:spcBef>
                <a:spcPts val="800"/>
              </a:spcBef>
              <a:buFont typeface="Arial" charset="0"/>
              <a:buAutoNum type="arabicPeriod"/>
            </a:pPr>
            <a:r>
              <a:rPr lang="en-US" sz="3000" dirty="0" smtClean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Plasma (Cell) </a:t>
            </a:r>
            <a:r>
              <a:rPr lang="en-US" sz="30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M</a:t>
            </a:r>
            <a:r>
              <a:rPr lang="en-US" sz="3000" dirty="0" smtClean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embrane</a:t>
            </a:r>
            <a:endParaRPr lang="en-US" sz="3000" dirty="0">
              <a:solidFill>
                <a:srgbClr val="000000"/>
              </a:solidFill>
              <a:latin typeface="Comic Sans MS"/>
              <a:ea typeface="ＭＳ Ｐゴシック" charset="0"/>
              <a:cs typeface="Comic Sans MS"/>
            </a:endParaRPr>
          </a:p>
        </p:txBody>
      </p:sp>
      <p:pic>
        <p:nvPicPr>
          <p:cNvPr id="1026" name="Picture 2" descr="Image result for basic cell structur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381" y="4313977"/>
            <a:ext cx="5250535" cy="2194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887476" y="6525557"/>
            <a:ext cx="65950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omic Sans MS"/>
                <a:cs typeface="Comic Sans MS"/>
              </a:rPr>
              <a:t>Caption: </a:t>
            </a:r>
            <a:r>
              <a:rPr lang="en-US" sz="800" u="sng" dirty="0" smtClean="0">
                <a:latin typeface="Comic Sans MS"/>
                <a:cs typeface="Comic Sans MS"/>
              </a:rPr>
              <a:t>Cell Types</a:t>
            </a:r>
            <a:r>
              <a:rPr lang="en-US" sz="800" dirty="0" smtClean="0">
                <a:latin typeface="Comic Sans MS"/>
                <a:cs typeface="Comic Sans MS"/>
              </a:rPr>
              <a:t> (c)Science Primer</a:t>
            </a:r>
            <a:r>
              <a:rPr lang="de-DE" sz="800" dirty="0" smtClean="0">
                <a:latin typeface="Comic Sans MS"/>
                <a:cs typeface="Comic Sans MS"/>
              </a:rPr>
              <a:t>, </a:t>
            </a:r>
            <a:r>
              <a:rPr lang="de-DE" sz="800" u="sng" dirty="0" smtClean="0">
                <a:latin typeface="Comic Sans MS"/>
                <a:cs typeface="Comic Sans MS"/>
              </a:rPr>
              <a:t>Public domain</a:t>
            </a:r>
            <a:endParaRPr lang="en-US" sz="800" u="sng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0125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04800" y="274638"/>
            <a:ext cx="87217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000" b="1" dirty="0" smtClean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CELLS</a:t>
            </a:r>
            <a:endParaRPr lang="en-US" sz="4000" b="1" dirty="0">
              <a:solidFill>
                <a:srgbClr val="000000"/>
              </a:solidFill>
              <a:latin typeface="Comic Sans MS"/>
              <a:ea typeface="ＭＳ Ｐゴシック" charset="0"/>
              <a:cs typeface="Comic Sans MS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00063" y="1417638"/>
            <a:ext cx="8077200" cy="467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3200" b="1" u="sng" dirty="0">
                <a:latin typeface="Comic Sans MS"/>
                <a:cs typeface="Comic Sans MS"/>
              </a:rPr>
              <a:t>Two types of </a:t>
            </a:r>
            <a:r>
              <a:rPr lang="en-US" sz="3200" b="1" u="sng" dirty="0" smtClean="0">
                <a:latin typeface="Comic Sans MS"/>
                <a:cs typeface="Comic Sans MS"/>
              </a:rPr>
              <a:t>cells</a:t>
            </a:r>
            <a:endParaRPr lang="en-US" sz="3200" b="1" u="sng" dirty="0">
              <a:latin typeface="Comic Sans MS"/>
              <a:cs typeface="Comic Sans MS"/>
            </a:endParaRPr>
          </a:p>
          <a:p>
            <a:pPr lvl="1">
              <a:lnSpc>
                <a:spcPct val="90000"/>
              </a:lnSpc>
              <a:spcBef>
                <a:spcPct val="60000"/>
              </a:spcBef>
            </a:pPr>
            <a:r>
              <a:rPr lang="en-US" sz="2800" b="1" dirty="0">
                <a:latin typeface="Comic Sans MS"/>
                <a:cs typeface="Comic Sans MS"/>
              </a:rPr>
              <a:t>Prokaryotes</a:t>
            </a:r>
            <a:r>
              <a:rPr lang="en-US" sz="2800" dirty="0">
                <a:latin typeface="Comic Sans MS"/>
                <a:cs typeface="Comic Sans MS"/>
              </a:rPr>
              <a:t> lack nucleus or other membrane-enclosed compartments and lack distinct organelles.</a:t>
            </a:r>
          </a:p>
          <a:p>
            <a:pPr marL="1314450" lvl="2" indent="-457200">
              <a:lnSpc>
                <a:spcPct val="90000"/>
              </a:lnSpc>
              <a:spcBef>
                <a:spcPct val="60000"/>
              </a:spcBef>
              <a:buFont typeface="Arial" charset="0"/>
              <a:buChar char="•"/>
            </a:pPr>
            <a:r>
              <a:rPr lang="en-US" sz="2800" dirty="0">
                <a:latin typeface="Comic Sans MS"/>
                <a:cs typeface="Comic Sans MS"/>
              </a:rPr>
              <a:t>Bacteria, Archaea</a:t>
            </a:r>
          </a:p>
          <a:p>
            <a:pPr lvl="1">
              <a:lnSpc>
                <a:spcPct val="90000"/>
              </a:lnSpc>
              <a:spcBef>
                <a:spcPct val="60000"/>
              </a:spcBef>
            </a:pPr>
            <a:r>
              <a:rPr lang="en-US" sz="2800" b="1" dirty="0">
                <a:latin typeface="Comic Sans MS"/>
                <a:cs typeface="Comic Sans MS"/>
              </a:rPr>
              <a:t>Eukaryotes</a:t>
            </a:r>
            <a:r>
              <a:rPr lang="en-US" sz="2800" dirty="0">
                <a:latin typeface="Comic Sans MS"/>
                <a:cs typeface="Comic Sans MS"/>
              </a:rPr>
              <a:t> have a membrane-enclosed </a:t>
            </a:r>
            <a:r>
              <a:rPr lang="en-US" sz="2800" b="1" dirty="0">
                <a:latin typeface="Comic Sans MS"/>
                <a:cs typeface="Comic Sans MS"/>
              </a:rPr>
              <a:t>nucleus</a:t>
            </a:r>
            <a:r>
              <a:rPr lang="en-US" sz="2800" dirty="0">
                <a:latin typeface="Comic Sans MS"/>
                <a:cs typeface="Comic Sans MS"/>
              </a:rPr>
              <a:t> and other </a:t>
            </a:r>
            <a:r>
              <a:rPr lang="en-US" sz="2800" b="1" dirty="0">
                <a:latin typeface="Comic Sans MS"/>
                <a:cs typeface="Comic Sans MS"/>
              </a:rPr>
              <a:t>membrane-enclosed compartments</a:t>
            </a:r>
            <a:r>
              <a:rPr lang="en-US" sz="2800" dirty="0">
                <a:latin typeface="Comic Sans MS"/>
                <a:cs typeface="Comic Sans MS"/>
              </a:rPr>
              <a:t> or </a:t>
            </a:r>
            <a:r>
              <a:rPr lang="en-US" sz="2800" b="1" dirty="0">
                <a:latin typeface="Comic Sans MS"/>
                <a:cs typeface="Comic Sans MS"/>
              </a:rPr>
              <a:t>organelles</a:t>
            </a:r>
            <a:r>
              <a:rPr lang="en-US" sz="2800" dirty="0">
                <a:latin typeface="Comic Sans MS"/>
                <a:cs typeface="Comic Sans MS"/>
              </a:rPr>
              <a:t> as well. </a:t>
            </a:r>
          </a:p>
          <a:p>
            <a:pPr marL="1314450" lvl="2" indent="-457200">
              <a:lnSpc>
                <a:spcPct val="90000"/>
              </a:lnSpc>
              <a:spcBef>
                <a:spcPct val="60000"/>
              </a:spcBef>
              <a:buFont typeface="Arial" charset="0"/>
              <a:buChar char="•"/>
            </a:pPr>
            <a:r>
              <a:rPr lang="en-US" sz="2800" dirty="0">
                <a:latin typeface="Comic Sans MS"/>
                <a:cs typeface="Comic Sans MS"/>
              </a:rPr>
              <a:t>Animals, Plants, Fungi, Protists</a:t>
            </a:r>
          </a:p>
        </p:txBody>
      </p:sp>
    </p:spTree>
    <p:extLst>
      <p:ext uri="{BB962C8B-B14F-4D97-AF65-F5344CB8AC3E}">
        <p14:creationId xmlns:p14="http://schemas.microsoft.com/office/powerpoint/2010/main" val="30125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49263" y="1676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5400" b="1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Prokaryotic Cells</a:t>
            </a: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890400" y="3429000"/>
            <a:ext cx="7467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omic Sans MS"/>
                <a:cs typeface="Comic Sans MS"/>
              </a:rPr>
              <a:t>Know the Structures and Their Functions </a:t>
            </a:r>
          </a:p>
        </p:txBody>
      </p:sp>
    </p:spTree>
    <p:extLst>
      <p:ext uri="{BB962C8B-B14F-4D97-AF65-F5344CB8AC3E}">
        <p14:creationId xmlns:p14="http://schemas.microsoft.com/office/powerpoint/2010/main" val="30125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400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Prokaryotic Cells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25253" y="1441478"/>
            <a:ext cx="8229600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Simplest organisms</a:t>
            </a: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Lack a membrane-bound nucleus</a:t>
            </a:r>
          </a:p>
          <a:p>
            <a:pPr lvl="1" eaLnBrk="1" hangingPunct="1">
              <a:spcBef>
                <a:spcPts val="700"/>
              </a:spcBef>
              <a:buFont typeface="Arial" charset="0"/>
              <a:buChar char="–"/>
            </a:pPr>
            <a:r>
              <a:rPr lang="en-US" sz="2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DNA  in the </a:t>
            </a:r>
            <a:r>
              <a:rPr lang="en-US" sz="2800" b="1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nucleoid region</a:t>
            </a:r>
          </a:p>
          <a:p>
            <a:pPr lvl="1" eaLnBrk="1" hangingPunct="1">
              <a:spcBef>
                <a:spcPts val="700"/>
              </a:spcBef>
              <a:buFont typeface="Arial" charset="0"/>
              <a:buChar char="–"/>
            </a:pPr>
            <a:r>
              <a:rPr lang="en-US" sz="2800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Bacteria have 1 circular chromosome</a:t>
            </a:r>
            <a:endParaRPr lang="en-US" sz="2800" dirty="0">
              <a:solidFill>
                <a:schemeClr val="tx1"/>
              </a:solidFill>
              <a:latin typeface="Comic Sans MS"/>
              <a:ea typeface="ＭＳ Ｐゴシック" charset="0"/>
              <a:cs typeface="Comic Sans MS"/>
            </a:endParaRP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Lacks internal membrane structures</a:t>
            </a: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Cell wall </a:t>
            </a:r>
            <a:r>
              <a:rPr lang="en-US" sz="32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outside of </a:t>
            </a:r>
            <a:r>
              <a:rPr lang="en-US" sz="3200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plasma membrane</a:t>
            </a: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Possess </a:t>
            </a:r>
            <a:r>
              <a:rPr lang="en-US" sz="3200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ribosomes: </a:t>
            </a:r>
            <a:r>
              <a:rPr lang="en-US" sz="32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protein synthesis</a:t>
            </a:r>
            <a:endParaRPr lang="en-US" sz="3200" b="1" dirty="0">
              <a:solidFill>
                <a:schemeClr val="tx1"/>
              </a:solidFill>
              <a:latin typeface="Comic Sans MS"/>
              <a:ea typeface="ＭＳ Ｐゴシック" charset="0"/>
              <a:cs typeface="Comic Sans MS"/>
            </a:endParaRP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Two Domains </a:t>
            </a:r>
            <a:r>
              <a:rPr lang="en-US" sz="32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of prokaryotes: </a:t>
            </a:r>
            <a:r>
              <a:rPr lang="en-US" sz="3200" u="sng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Archaea</a:t>
            </a:r>
            <a:r>
              <a:rPr lang="en-US" sz="32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 and </a:t>
            </a:r>
            <a:r>
              <a:rPr lang="en-US" sz="3200" u="sng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Bacteria</a:t>
            </a:r>
          </a:p>
        </p:txBody>
      </p:sp>
    </p:spTree>
    <p:extLst>
      <p:ext uri="{BB962C8B-B14F-4D97-AF65-F5344CB8AC3E}">
        <p14:creationId xmlns:p14="http://schemas.microsoft.com/office/powerpoint/2010/main" val="30125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okaryote_cel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74" y="308876"/>
            <a:ext cx="5713215" cy="640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6244476" y="1509156"/>
            <a:ext cx="2375954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>
                <a:latin typeface="Comic Sans MS"/>
                <a:cs typeface="Comic Sans MS"/>
              </a:rPr>
              <a:t>Example of </a:t>
            </a:r>
            <a:r>
              <a:rPr lang="en-US" sz="2400" b="1" dirty="0" smtClean="0">
                <a:latin typeface="Comic Sans MS"/>
                <a:cs typeface="Comic Sans MS"/>
              </a:rPr>
              <a:t>bacterial cell </a:t>
            </a:r>
            <a:r>
              <a:rPr lang="en-US" sz="2400" b="1" dirty="0">
                <a:latin typeface="Comic Sans MS"/>
                <a:cs typeface="Comic Sans MS"/>
              </a:rPr>
              <a:t>structure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63815" y="3869135"/>
            <a:ext cx="32342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omic Sans MS"/>
                <a:cs typeface="Comic Sans MS"/>
              </a:rPr>
              <a:t>Caption: </a:t>
            </a:r>
            <a:r>
              <a:rPr lang="en-US" sz="800" u="sng" dirty="0" smtClean="0">
                <a:latin typeface="Comic Sans MS"/>
                <a:cs typeface="Comic Sans MS"/>
              </a:rPr>
              <a:t>Bacillus </a:t>
            </a:r>
            <a:r>
              <a:rPr lang="en-US" sz="800" u="sng" dirty="0" err="1" smtClean="0">
                <a:latin typeface="Comic Sans MS"/>
                <a:cs typeface="Comic Sans MS"/>
              </a:rPr>
              <a:t>megaterium</a:t>
            </a:r>
            <a:r>
              <a:rPr lang="en-US" sz="800" u="sng" dirty="0" smtClean="0">
                <a:latin typeface="Comic Sans MS"/>
                <a:cs typeface="Comic Sans MS"/>
              </a:rPr>
              <a:t> </a:t>
            </a:r>
            <a:r>
              <a:rPr lang="en-US" sz="800" dirty="0" smtClean="0">
                <a:latin typeface="Comic Sans MS"/>
                <a:cs typeface="Comic Sans MS"/>
              </a:rPr>
              <a:t>(c)Marc Perkins</a:t>
            </a:r>
            <a:r>
              <a:rPr lang="de-DE" sz="800" dirty="0" smtClean="0">
                <a:latin typeface="Comic Sans MS"/>
                <a:cs typeface="Comic Sans MS"/>
              </a:rPr>
              <a:t>, </a:t>
            </a:r>
            <a:r>
              <a:rPr lang="de-DE" sz="800" u="sng" dirty="0" smtClean="0">
                <a:latin typeface="Comic Sans MS"/>
                <a:cs typeface="Comic Sans MS"/>
              </a:rPr>
              <a:t>Public domain </a:t>
            </a:r>
            <a:endParaRPr lang="en-US" sz="800" u="sng" dirty="0">
              <a:latin typeface="Comic Sans MS"/>
              <a:cs typeface="Comic Sans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584" y="67110"/>
            <a:ext cx="56778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omic Sans MS"/>
                <a:cs typeface="Comic Sans MS"/>
              </a:rPr>
              <a:t>Caption: </a:t>
            </a:r>
            <a:r>
              <a:rPr lang="en-US" sz="800" u="sng" dirty="0" smtClean="0">
                <a:latin typeface="Comic Sans MS"/>
                <a:cs typeface="Comic Sans MS"/>
              </a:rPr>
              <a:t>Cell Structure of a Gram Positive Bacterium</a:t>
            </a:r>
            <a:r>
              <a:rPr lang="en-US" sz="800" dirty="0" smtClean="0">
                <a:latin typeface="Comic Sans MS"/>
                <a:cs typeface="Comic Sans MS"/>
              </a:rPr>
              <a:t> (c)Ali </a:t>
            </a:r>
            <a:r>
              <a:rPr lang="en-US" sz="800" dirty="0" err="1" smtClean="0">
                <a:latin typeface="Comic Sans MS"/>
                <a:cs typeface="Comic Sans MS"/>
              </a:rPr>
              <a:t>Zifan</a:t>
            </a:r>
            <a:r>
              <a:rPr lang="de-DE" sz="800" dirty="0" smtClean="0">
                <a:latin typeface="Comic Sans MS"/>
                <a:cs typeface="Comic Sans MS"/>
              </a:rPr>
              <a:t>, </a:t>
            </a:r>
            <a:r>
              <a:rPr lang="de-DE" sz="800" u="sng" dirty="0" smtClean="0">
                <a:latin typeface="Comic Sans MS"/>
                <a:cs typeface="Comic Sans MS"/>
              </a:rPr>
              <a:t>Public domain </a:t>
            </a:r>
            <a:endParaRPr lang="en-US" sz="800" u="sng" dirty="0">
              <a:latin typeface="Comic Sans MS"/>
              <a:cs typeface="Comic Sans MS"/>
            </a:endParaRPr>
          </a:p>
        </p:txBody>
      </p:sp>
      <p:pic>
        <p:nvPicPr>
          <p:cNvPr id="2" name="Picture 1" descr="Bacillus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6" t="36670" r="50795" b="24306"/>
          <a:stretch/>
        </p:blipFill>
        <p:spPr>
          <a:xfrm>
            <a:off x="5963815" y="4084579"/>
            <a:ext cx="3102497" cy="2634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683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57200" y="1130300"/>
            <a:ext cx="8229600" cy="5281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spcBef>
                <a:spcPts val="700"/>
              </a:spcBef>
            </a:pPr>
            <a:r>
              <a:rPr lang="en-US" sz="2800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Bacterial Cell </a:t>
            </a:r>
            <a:r>
              <a:rPr lang="en-US" sz="2800" b="1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Walls:</a:t>
            </a:r>
            <a:endParaRPr lang="en-US" sz="2800" b="1" dirty="0">
              <a:solidFill>
                <a:schemeClr val="tx1"/>
              </a:solidFill>
              <a:latin typeface="Comic Sans MS"/>
              <a:ea typeface="ＭＳ Ｐゴシック" charset="0"/>
              <a:cs typeface="Comic Sans MS"/>
            </a:endParaRPr>
          </a:p>
          <a:p>
            <a:pPr lvl="1" eaLnBrk="1" hangingPunct="1">
              <a:spcBef>
                <a:spcPts val="700"/>
              </a:spcBef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Most bacterial cells possess a strong cell wall</a:t>
            </a:r>
          </a:p>
          <a:p>
            <a:pPr lvl="3" eaLnBrk="1" hangingPunct="1">
              <a:spcBef>
                <a:spcPts val="600"/>
              </a:spcBef>
              <a:buFont typeface="Arial" charset="0"/>
              <a:buChar char="–"/>
            </a:pPr>
            <a:r>
              <a:rPr lang="en-US" sz="2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composed of </a:t>
            </a:r>
            <a:r>
              <a:rPr lang="en-US" sz="2800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peptidoglycan</a:t>
            </a:r>
          </a:p>
          <a:p>
            <a:pPr lvl="1" eaLnBrk="1" hangingPunct="1">
              <a:spcBef>
                <a:spcPts val="700"/>
              </a:spcBef>
              <a:buFont typeface="Arial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Functions</a:t>
            </a:r>
            <a:r>
              <a:rPr lang="en-US" sz="2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 include…</a:t>
            </a:r>
          </a:p>
          <a:p>
            <a:pPr lvl="3" eaLnBrk="1" hangingPunct="1">
              <a:spcBef>
                <a:spcPts val="700"/>
              </a:spcBef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Protection</a:t>
            </a:r>
          </a:p>
          <a:p>
            <a:pPr lvl="3" eaLnBrk="1" hangingPunct="1">
              <a:spcBef>
                <a:spcPts val="700"/>
              </a:spcBef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Maintains cell shape</a:t>
            </a:r>
          </a:p>
          <a:p>
            <a:pPr lvl="3" eaLnBrk="1" hangingPunct="1">
              <a:spcBef>
                <a:spcPts val="700"/>
              </a:spcBef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Prevents excessive H</a:t>
            </a:r>
            <a:r>
              <a:rPr lang="en-US" sz="2800" baseline="-250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2</a:t>
            </a:r>
            <a:r>
              <a:rPr lang="en-US" sz="2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O uptake</a:t>
            </a:r>
          </a:p>
          <a:p>
            <a:pPr eaLnBrk="1" hangingPunct="1">
              <a:spcBef>
                <a:spcPts val="700"/>
              </a:spcBef>
              <a:buFont typeface="Arial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Capsule</a:t>
            </a:r>
            <a:r>
              <a:rPr lang="en-US" sz="2800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: </a:t>
            </a:r>
            <a:r>
              <a:rPr lang="en-US" sz="2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external </a:t>
            </a:r>
            <a:r>
              <a:rPr lang="en-US" sz="2800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gelatinous </a:t>
            </a:r>
            <a:r>
              <a:rPr lang="en-US" sz="2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covering </a:t>
            </a:r>
            <a:r>
              <a:rPr lang="en-US" sz="2800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to </a:t>
            </a:r>
            <a:r>
              <a:rPr lang="en-US" sz="2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cell wall (not always present)</a:t>
            </a:r>
            <a:endParaRPr lang="en-US" sz="2800" b="1" dirty="0">
              <a:solidFill>
                <a:schemeClr val="tx1"/>
              </a:solidFill>
              <a:latin typeface="Comic Sans MS"/>
              <a:ea typeface="ＭＳ Ｐゴシック" charset="0"/>
              <a:cs typeface="Comic Sans MS"/>
            </a:endParaRPr>
          </a:p>
          <a:p>
            <a:pPr eaLnBrk="1" hangingPunct="1">
              <a:spcBef>
                <a:spcPts val="700"/>
              </a:spcBef>
              <a:buFont typeface="Arial" charset="0"/>
              <a:buNone/>
            </a:pPr>
            <a:endParaRPr lang="en-US" sz="2800" dirty="0">
              <a:solidFill>
                <a:schemeClr val="tx1"/>
              </a:solidFill>
              <a:latin typeface="Comic Sans MS"/>
              <a:ea typeface="ＭＳ Ｐゴシック" charset="0"/>
              <a:cs typeface="Comic Sans MS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28625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400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Prokaryotic Cells</a:t>
            </a:r>
          </a:p>
        </p:txBody>
      </p:sp>
    </p:spTree>
    <p:extLst>
      <p:ext uri="{BB962C8B-B14F-4D97-AF65-F5344CB8AC3E}">
        <p14:creationId xmlns:p14="http://schemas.microsoft.com/office/powerpoint/2010/main" val="307882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334" y="1609650"/>
            <a:ext cx="866917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800" b="1" dirty="0">
                <a:latin typeface="Comic Sans MS"/>
                <a:ea typeface="ＭＳ Ｐゴシック" pitchFamily="34" charset="-128"/>
                <a:cs typeface="Comic Sans MS"/>
              </a:rPr>
              <a:t>Cells</a:t>
            </a:r>
            <a:r>
              <a:rPr lang="en-US" sz="2800" dirty="0">
                <a:latin typeface="Comic Sans MS"/>
                <a:ea typeface="ＭＳ Ｐゴシック" pitchFamily="34" charset="-128"/>
                <a:cs typeface="Comic Sans MS"/>
              </a:rPr>
              <a:t> were discovered in 1665 </a:t>
            </a:r>
          </a:p>
          <a:p>
            <a:pPr>
              <a:buFont typeface="Times New Roman" pitchFamily="18" charset="0"/>
              <a:buNone/>
              <a:defRPr/>
            </a:pPr>
            <a:r>
              <a:rPr lang="en-US" sz="2800" dirty="0">
                <a:latin typeface="Comic Sans MS"/>
                <a:ea typeface="ＭＳ Ｐゴシック" pitchFamily="34" charset="-128"/>
                <a:cs typeface="Comic Sans MS"/>
              </a:rPr>
              <a:t>     by </a:t>
            </a:r>
            <a:r>
              <a:rPr lang="en-US" sz="2800" b="1" dirty="0">
                <a:latin typeface="Comic Sans MS"/>
                <a:ea typeface="ＭＳ Ｐゴシック" pitchFamily="34" charset="-128"/>
                <a:cs typeface="Comic Sans MS"/>
              </a:rPr>
              <a:t>Robert Hooke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 b="1" dirty="0">
                <a:latin typeface="Comic Sans MS"/>
                <a:ea typeface="Microsoft YaHei" pitchFamily="34" charset="-122"/>
                <a:cs typeface="Comic Sans MS"/>
              </a:rPr>
              <a:t>Anton van Leeuwenhoek</a:t>
            </a:r>
            <a:r>
              <a:rPr lang="en-US" altLang="en-US" sz="2800" dirty="0">
                <a:latin typeface="Comic Sans MS"/>
                <a:ea typeface="Microsoft YaHei" pitchFamily="34" charset="-122"/>
                <a:cs typeface="Comic Sans MS"/>
              </a:rPr>
              <a:t>: first observed living cells, called them </a:t>
            </a:r>
            <a:r>
              <a:rPr lang="en-US" altLang="en-US" sz="2800" b="1" i="1" dirty="0">
                <a:latin typeface="Comic Sans MS"/>
                <a:ea typeface="Microsoft YaHei" pitchFamily="34" charset="-122"/>
                <a:cs typeface="Comic Sans MS"/>
              </a:rPr>
              <a:t>animalcules</a:t>
            </a:r>
            <a:r>
              <a:rPr lang="en-US" altLang="en-US" sz="2800" dirty="0">
                <a:latin typeface="Comic Sans MS"/>
                <a:ea typeface="Microsoft YaHei" pitchFamily="34" charset="-122"/>
                <a:cs typeface="Comic Sans MS"/>
              </a:rPr>
              <a:t> (little animals)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 dirty="0" err="1">
                <a:latin typeface="Comic Sans MS"/>
                <a:ea typeface="Microsoft YaHei" pitchFamily="34" charset="-122"/>
                <a:cs typeface="Comic Sans MS"/>
              </a:rPr>
              <a:t>Schleiden</a:t>
            </a:r>
            <a:r>
              <a:rPr lang="en-US" altLang="en-US" sz="2800" dirty="0">
                <a:latin typeface="Comic Sans MS"/>
                <a:ea typeface="Microsoft YaHei" pitchFamily="34" charset="-122"/>
                <a:cs typeface="Comic Sans MS"/>
              </a:rPr>
              <a:t> and Schwann proposed the </a:t>
            </a:r>
            <a:r>
              <a:rPr lang="en-US" altLang="en-US" sz="2800" b="1" dirty="0">
                <a:latin typeface="Comic Sans MS"/>
                <a:ea typeface="Microsoft YaHei" pitchFamily="34" charset="-122"/>
                <a:cs typeface="Comic Sans MS"/>
              </a:rPr>
              <a:t>Cell Theory</a:t>
            </a:r>
          </a:p>
          <a:p>
            <a:pPr>
              <a:buFont typeface="Times New Roman" pitchFamily="18" charset="0"/>
              <a:buNone/>
              <a:defRPr/>
            </a:pPr>
            <a:endParaRPr lang="en-US" sz="2800" dirty="0">
              <a:latin typeface="Comic Sans MS"/>
              <a:ea typeface="ＭＳ Ｐゴシック" pitchFamily="34" charset="-128"/>
              <a:cs typeface="Comic Sans MS"/>
            </a:endParaRPr>
          </a:p>
          <a:p>
            <a:pPr>
              <a:buFont typeface="Times New Roman" pitchFamily="18" charset="0"/>
              <a:buNone/>
              <a:defRPr/>
            </a:pPr>
            <a:endParaRPr lang="en-US" sz="2800" dirty="0">
              <a:latin typeface="Comic Sans MS"/>
              <a:ea typeface="Microsoft YaHei" pitchFamily="34" charset="-122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8307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46088" y="91097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1pPr>
            <a:lvl2pPr marL="741363" indent="-284163" eaLnBrk="0" hangingPunct="0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9pPr>
          </a:lstStyle>
          <a:p>
            <a:pPr marL="0" indent="0" eaLnBrk="1" hangingPunct="1">
              <a:buFont typeface="Times New Roman" pitchFamily="18" charset="0"/>
              <a:buNone/>
              <a:defRPr/>
            </a:pPr>
            <a:r>
              <a:rPr lang="en-US" altLang="en-US" b="1" dirty="0" smtClean="0">
                <a:solidFill>
                  <a:schemeClr val="tx1"/>
                </a:solidFill>
                <a:latin typeface="Comic Sans MS"/>
                <a:cs typeface="Comic Sans MS"/>
              </a:rPr>
              <a:t>Flagella</a:t>
            </a:r>
            <a:r>
              <a:rPr lang="en-US" altLang="en-US" dirty="0" smtClean="0">
                <a:solidFill>
                  <a:schemeClr val="tx1"/>
                </a:solidFill>
                <a:latin typeface="Comic Sans MS"/>
                <a:cs typeface="Comic Sans MS"/>
              </a:rPr>
              <a:t>: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dirty="0" smtClean="0">
                <a:solidFill>
                  <a:schemeClr val="tx1"/>
                </a:solidFill>
                <a:latin typeface="Comic Sans MS"/>
                <a:cs typeface="Comic Sans MS"/>
              </a:rPr>
              <a:t>Present in some prokaryotic cells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en-US" dirty="0" smtClean="0">
                <a:solidFill>
                  <a:schemeClr val="tx1"/>
                </a:solidFill>
                <a:latin typeface="Comic Sans MS"/>
                <a:cs typeface="Comic Sans MS"/>
              </a:rPr>
              <a:t>May be one or more or none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dirty="0" smtClean="0">
                <a:solidFill>
                  <a:schemeClr val="tx1"/>
                </a:solidFill>
                <a:latin typeface="Comic Sans MS"/>
                <a:cs typeface="Comic Sans MS"/>
              </a:rPr>
              <a:t>Used for </a:t>
            </a:r>
            <a:r>
              <a:rPr lang="en-US" altLang="en-US" b="1" dirty="0" smtClean="0">
                <a:solidFill>
                  <a:schemeClr val="tx1"/>
                </a:solidFill>
                <a:latin typeface="Comic Sans MS"/>
                <a:cs typeface="Comic Sans MS"/>
              </a:rPr>
              <a:t>locomotion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400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Prokaryotic Cells</a:t>
            </a:r>
          </a:p>
        </p:txBody>
      </p:sp>
      <p:pic>
        <p:nvPicPr>
          <p:cNvPr id="4" name="Picture 3" descr="Flagella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8" t="3553" r="3796" b="3858"/>
          <a:stretch/>
        </p:blipFill>
        <p:spPr>
          <a:xfrm>
            <a:off x="1442317" y="3283180"/>
            <a:ext cx="2556588" cy="3273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442317" y="6577052"/>
            <a:ext cx="50347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omic Sans MS"/>
                <a:cs typeface="Comic Sans MS"/>
              </a:rPr>
              <a:t>Caption: </a:t>
            </a:r>
            <a:r>
              <a:rPr lang="en-US" sz="800" u="sng" dirty="0" smtClean="0">
                <a:latin typeface="Comic Sans MS"/>
                <a:cs typeface="Comic Sans MS"/>
              </a:rPr>
              <a:t>Flagella</a:t>
            </a:r>
            <a:r>
              <a:rPr lang="en-US" sz="800" dirty="0" smtClean="0">
                <a:latin typeface="Comic Sans MS"/>
                <a:cs typeface="Comic Sans MS"/>
              </a:rPr>
              <a:t> (c)Mike Jones</a:t>
            </a:r>
            <a:r>
              <a:rPr lang="de-DE" sz="800" dirty="0" smtClean="0">
                <a:latin typeface="Comic Sans MS"/>
                <a:cs typeface="Comic Sans MS"/>
              </a:rPr>
              <a:t>, </a:t>
            </a:r>
            <a:r>
              <a:rPr lang="de-DE" sz="800" u="sng" dirty="0" smtClean="0">
                <a:latin typeface="Comic Sans MS"/>
                <a:cs typeface="Comic Sans MS"/>
              </a:rPr>
              <a:t>Public domain </a:t>
            </a:r>
            <a:endParaRPr lang="en-US" sz="800" u="sng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07882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64742" y="1123878"/>
            <a:ext cx="5221502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Rotary motion propels the cell</a:t>
            </a:r>
          </a:p>
          <a:p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3" name="Picture 2" descr="bacterial flagella structu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94" y="2679378"/>
            <a:ext cx="4848225" cy="3781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5715785" y="227763"/>
            <a:ext cx="3216693" cy="3704644"/>
            <a:chOff x="5529025" y="862733"/>
            <a:chExt cx="3216693" cy="3704644"/>
          </a:xfrm>
        </p:grpSpPr>
        <p:pic>
          <p:nvPicPr>
            <p:cNvPr id="4" name="Picture 3" descr="Flagellum-beating.pn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44815" b="15237"/>
            <a:stretch/>
          </p:blipFill>
          <p:spPr>
            <a:xfrm>
              <a:off x="5529025" y="862733"/>
              <a:ext cx="3215957" cy="37046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8181962" y="1509413"/>
              <a:ext cx="563756" cy="23083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</p:txBody>
        </p:sp>
      </p:grpSp>
      <p:sp>
        <p:nvSpPr>
          <p:cNvPr id="7" name="Right Brace 6"/>
          <p:cNvSpPr/>
          <p:nvPr/>
        </p:nvSpPr>
        <p:spPr>
          <a:xfrm>
            <a:off x="5173023" y="4504324"/>
            <a:ext cx="401552" cy="1595029"/>
          </a:xfrm>
          <a:prstGeom prst="rightBrace">
            <a:avLst>
              <a:gd name="adj1" fmla="val 0"/>
              <a:gd name="adj2" fmla="val 51670"/>
            </a:avLst>
          </a:prstGeom>
          <a:ln w="508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63580" y="5146890"/>
            <a:ext cx="1838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Basal body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28622" y="3937911"/>
            <a:ext cx="33031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omic Sans MS"/>
                <a:cs typeface="Comic Sans MS"/>
              </a:rPr>
              <a:t>Caption: </a:t>
            </a:r>
            <a:r>
              <a:rPr lang="en-US" sz="800" u="sng" dirty="0" smtClean="0">
                <a:latin typeface="Comic Sans MS"/>
                <a:cs typeface="Comic Sans MS"/>
              </a:rPr>
              <a:t>Flagellum-Beating</a:t>
            </a:r>
            <a:r>
              <a:rPr lang="en-US" sz="800" dirty="0" smtClean="0">
                <a:latin typeface="Comic Sans MS"/>
                <a:cs typeface="Comic Sans MS"/>
              </a:rPr>
              <a:t> (c)L. </a:t>
            </a:r>
            <a:r>
              <a:rPr lang="en-US" sz="800" dirty="0" err="1" smtClean="0">
                <a:latin typeface="Comic Sans MS"/>
                <a:cs typeface="Comic Sans MS"/>
              </a:rPr>
              <a:t>Kohidai</a:t>
            </a:r>
            <a:r>
              <a:rPr lang="de-DE" sz="800" dirty="0" smtClean="0">
                <a:latin typeface="Comic Sans MS"/>
                <a:cs typeface="Comic Sans MS"/>
              </a:rPr>
              <a:t>, </a:t>
            </a:r>
            <a:r>
              <a:rPr lang="de-DE" sz="800" u="sng" dirty="0" smtClean="0">
                <a:latin typeface="Comic Sans MS"/>
                <a:cs typeface="Comic Sans MS"/>
              </a:rPr>
              <a:t>Public domain</a:t>
            </a:r>
            <a:endParaRPr lang="en-US" sz="800" u="sng" dirty="0">
              <a:latin typeface="Comic Sans MS"/>
              <a:cs typeface="Comic Sans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4691" y="6415933"/>
            <a:ext cx="50347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omic Sans MS"/>
                <a:cs typeface="Comic Sans MS"/>
              </a:rPr>
              <a:t>Caption: </a:t>
            </a:r>
            <a:r>
              <a:rPr lang="en-US" sz="800" u="sng" dirty="0" smtClean="0">
                <a:latin typeface="Comic Sans MS"/>
                <a:cs typeface="Comic Sans MS"/>
              </a:rPr>
              <a:t>Bacterial Flagella</a:t>
            </a:r>
            <a:r>
              <a:rPr lang="en-US" sz="800" dirty="0" smtClean="0">
                <a:latin typeface="Comic Sans MS"/>
                <a:cs typeface="Comic Sans MS"/>
              </a:rPr>
              <a:t> (c)biologyexams4u.blogspot.in,</a:t>
            </a:r>
            <a:r>
              <a:rPr lang="de-DE" sz="800" dirty="0" smtClean="0">
                <a:latin typeface="Comic Sans MS"/>
                <a:cs typeface="Comic Sans MS"/>
              </a:rPr>
              <a:t> </a:t>
            </a:r>
            <a:r>
              <a:rPr lang="de-DE" sz="800" u="sng" dirty="0" smtClean="0">
                <a:latin typeface="Comic Sans MS"/>
                <a:cs typeface="Comic Sans MS"/>
              </a:rPr>
              <a:t>Public domain </a:t>
            </a:r>
            <a:endParaRPr lang="en-US" sz="800" u="sng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07882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49263" y="1676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5400" b="1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Eukaryotic Cells</a:t>
            </a: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943320" y="3429000"/>
            <a:ext cx="7467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omic Sans MS"/>
                <a:cs typeface="Comic Sans MS"/>
              </a:rPr>
              <a:t>Know the Structures and Their Functions </a:t>
            </a:r>
          </a:p>
        </p:txBody>
      </p:sp>
    </p:spTree>
    <p:extLst>
      <p:ext uri="{BB962C8B-B14F-4D97-AF65-F5344CB8AC3E}">
        <p14:creationId xmlns:p14="http://schemas.microsoft.com/office/powerpoint/2010/main" val="206617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400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Eukaryotic Cells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57200" y="1869138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Possess a </a:t>
            </a:r>
            <a:r>
              <a:rPr lang="en-US" sz="3200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membrane-bound nucleus</a:t>
            </a: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More </a:t>
            </a:r>
            <a:r>
              <a:rPr lang="en-US" sz="3200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complex</a:t>
            </a:r>
            <a:r>
              <a:rPr lang="en-US" sz="32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 than prokaryotic cells</a:t>
            </a: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Hallmark is </a:t>
            </a:r>
            <a:r>
              <a:rPr lang="en-US" sz="3200" b="1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compartmentalization</a:t>
            </a:r>
          </a:p>
          <a:p>
            <a:pPr lvl="2"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200" b="1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In order to be multicellular, have to be made up of eukaryotic cells</a:t>
            </a:r>
            <a:endParaRPr lang="en-US" sz="3200" b="1" dirty="0">
              <a:solidFill>
                <a:schemeClr val="tx1"/>
              </a:solidFill>
              <a:latin typeface="Comic Sans MS"/>
              <a:ea typeface="ＭＳ Ｐゴシック" charset="0"/>
              <a:cs typeface="Comic Sans MS"/>
            </a:endParaRP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Possess a </a:t>
            </a:r>
            <a:r>
              <a:rPr lang="en-US" sz="3200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cytoskeleton</a:t>
            </a:r>
            <a:r>
              <a:rPr lang="en-US" sz="32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 for </a:t>
            </a:r>
          </a:p>
          <a:p>
            <a:pPr lvl="1"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support </a:t>
            </a:r>
          </a:p>
          <a:p>
            <a:pPr lvl="1"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maintain cell structure</a:t>
            </a:r>
          </a:p>
        </p:txBody>
      </p:sp>
    </p:spTree>
    <p:extLst>
      <p:ext uri="{BB962C8B-B14F-4D97-AF65-F5344CB8AC3E}">
        <p14:creationId xmlns:p14="http://schemas.microsoft.com/office/powerpoint/2010/main" val="416460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113559" y="1268722"/>
            <a:ext cx="3026316" cy="5099421"/>
          </a:xfrm>
        </p:spPr>
        <p:txBody>
          <a:bodyPr>
            <a:noAutofit/>
          </a:bodyPr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A typical eukaryotic animal cell. </a:t>
            </a:r>
            <a:endParaRPr lang="en-US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The animal cell has </a:t>
            </a:r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lysosomes 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and centrosomes (structures not found in plant cells). 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Animal cells do not have a </a:t>
            </a:r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cell wall, chloroplasts, plastids, and a central 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vacuole.</a:t>
            </a:r>
            <a:endParaRPr lang="en-US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pic>
        <p:nvPicPr>
          <p:cNvPr id="3" name="Picture 2" descr="animal cell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33"/>
          <a:stretch/>
        </p:blipFill>
        <p:spPr>
          <a:xfrm>
            <a:off x="3462329" y="113619"/>
            <a:ext cx="5484466" cy="6287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462329" y="6393791"/>
            <a:ext cx="5644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omic Sans MS"/>
                <a:cs typeface="Comic Sans MS"/>
              </a:rPr>
              <a:t>Download for free </a:t>
            </a:r>
            <a:r>
              <a:rPr lang="en-US" sz="800" dirty="0" smtClean="0">
                <a:latin typeface="Comic Sans MS"/>
                <a:cs typeface="Comic Sans MS"/>
              </a:rPr>
              <a:t>at </a:t>
            </a:r>
            <a:r>
              <a:rPr lang="en-US" sz="800" u="sng" dirty="0">
                <a:latin typeface="Comic Sans MS"/>
                <a:cs typeface="Comic Sans MS"/>
              </a:rPr>
              <a:t>http://cnx.org/contents/185cbf87-c72e-48f5-</a:t>
            </a:r>
            <a:r>
              <a:rPr lang="en-US" sz="800" u="sng" dirty="0" smtClean="0">
                <a:latin typeface="Comic Sans MS"/>
                <a:cs typeface="Comic Sans MS"/>
              </a:rPr>
              <a:t>b51ef14f21b</a:t>
            </a:r>
          </a:p>
          <a:p>
            <a:r>
              <a:rPr lang="en-US" sz="800" u="sng" dirty="0" smtClean="0">
                <a:latin typeface="Comic Sans MS"/>
                <a:cs typeface="Comic Sans MS"/>
              </a:rPr>
              <a:t>5eabd</a:t>
            </a:r>
            <a:r>
              <a:rPr lang="en-US" sz="800" u="sng" dirty="0">
                <a:latin typeface="Comic Sans MS"/>
                <a:cs typeface="Comic Sans MS"/>
              </a:rPr>
              <a:t>@</a:t>
            </a:r>
            <a:r>
              <a:rPr lang="en-US" sz="800" u="sng" dirty="0" smtClean="0">
                <a:latin typeface="Comic Sans MS"/>
                <a:cs typeface="Comic Sans MS"/>
              </a:rPr>
              <a:t>10.61</a:t>
            </a:r>
            <a:endParaRPr lang="en-US" sz="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78272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1" descr="Figure_04_03_01ab_dnu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25" t="56427" r="-2325" b="2053"/>
          <a:stretch/>
        </p:blipFill>
        <p:spPr>
          <a:xfrm>
            <a:off x="2663603" y="839687"/>
            <a:ext cx="6550113" cy="5683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41119" y="1446576"/>
            <a:ext cx="246956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A </a:t>
            </a:r>
            <a:r>
              <a:rPr lang="en-US" sz="2000" dirty="0">
                <a:solidFill>
                  <a:srgbClr val="000000"/>
                </a:solidFill>
                <a:latin typeface="Comic Sans MS"/>
                <a:cs typeface="Comic Sans MS"/>
              </a:rPr>
              <a:t>typical eukaryotic plant cell. </a:t>
            </a:r>
            <a:endParaRPr lang="en-US" sz="2000" dirty="0" smtClean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The </a:t>
            </a:r>
            <a:r>
              <a:rPr lang="en-US" sz="2000" dirty="0">
                <a:solidFill>
                  <a:srgbClr val="000000"/>
                </a:solidFill>
                <a:latin typeface="Comic Sans MS"/>
                <a:cs typeface="Comic Sans MS"/>
              </a:rPr>
              <a:t>plant cell has a cell wall, chloroplasts, plastids, and a central 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vacuole (structures </a:t>
            </a:r>
            <a:r>
              <a:rPr lang="en-US" sz="2000" dirty="0">
                <a:solidFill>
                  <a:srgbClr val="000000"/>
                </a:solidFill>
                <a:latin typeface="Comic Sans MS"/>
                <a:cs typeface="Comic Sans MS"/>
              </a:rPr>
              <a:t>not found in animal 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cells).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Plant </a:t>
            </a:r>
            <a:r>
              <a:rPr lang="en-US" sz="2000" dirty="0">
                <a:solidFill>
                  <a:srgbClr val="000000"/>
                </a:solidFill>
                <a:latin typeface="Comic Sans MS"/>
                <a:cs typeface="Comic Sans MS"/>
              </a:rPr>
              <a:t>cells do not have lysosomes or centrosomes.</a:t>
            </a:r>
          </a:p>
          <a:p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759152" y="6496293"/>
            <a:ext cx="64545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omic Sans MS"/>
                <a:cs typeface="Comic Sans MS"/>
              </a:rPr>
              <a:t>Download for free at </a:t>
            </a:r>
            <a:r>
              <a:rPr lang="en-US" sz="800" u="sng" dirty="0">
                <a:latin typeface="Comic Sans MS"/>
                <a:cs typeface="Comic Sans MS"/>
              </a:rPr>
              <a:t>http://</a:t>
            </a:r>
            <a:r>
              <a:rPr lang="en-US" sz="800" u="sng" dirty="0" smtClean="0">
                <a:latin typeface="Comic Sans MS"/>
                <a:cs typeface="Comic Sans MS"/>
              </a:rPr>
              <a:t>cnx.org/contents/185cbf87-c72e-48f5-b51ef14f21b5eabd@10.61</a:t>
            </a:r>
            <a:endParaRPr lang="en-US" sz="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58808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800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Nucleus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99007" y="1408113"/>
            <a:ext cx="8593137" cy="519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spcBef>
                <a:spcPts val="700"/>
              </a:spcBef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Storage of cell’s genetic information</a:t>
            </a:r>
          </a:p>
          <a:p>
            <a:pPr eaLnBrk="1" hangingPunct="1">
              <a:spcBef>
                <a:spcPts val="700"/>
              </a:spcBef>
              <a:buFont typeface="Arial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Nucleolus</a:t>
            </a:r>
            <a:r>
              <a:rPr lang="en-US" sz="2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 – region where </a:t>
            </a:r>
            <a:r>
              <a:rPr lang="en-US" sz="2800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ribosomal</a:t>
            </a:r>
            <a:r>
              <a:rPr lang="en-US" sz="2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RNA (rRNA)</a:t>
            </a:r>
            <a:r>
              <a:rPr lang="en-US" sz="2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 synthesis takes place</a:t>
            </a:r>
          </a:p>
          <a:p>
            <a:pPr eaLnBrk="1" hangingPunct="1">
              <a:spcBef>
                <a:spcPts val="700"/>
              </a:spcBef>
              <a:buFont typeface="Arial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Nuclear envelope</a:t>
            </a:r>
          </a:p>
          <a:p>
            <a:pPr lvl="1" eaLnBrk="1" hangingPunct="1">
              <a:spcBef>
                <a:spcPts val="600"/>
              </a:spcBef>
              <a:buFont typeface="Arial" charset="0"/>
              <a:buChar char="–"/>
            </a:pPr>
            <a:r>
              <a:rPr lang="en-US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2 phospholipid bilayers</a:t>
            </a:r>
          </a:p>
          <a:p>
            <a:pPr lvl="1" eaLnBrk="1" hangingPunct="1">
              <a:spcBef>
                <a:spcPts val="600"/>
              </a:spcBef>
              <a:buFont typeface="Arial" charset="0"/>
              <a:buChar char="–"/>
            </a:pPr>
            <a:r>
              <a:rPr lang="en-US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Nuclear pores </a:t>
            </a:r>
            <a:r>
              <a:rPr lang="en-US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– control passage in and out</a:t>
            </a:r>
          </a:p>
          <a:p>
            <a:pPr eaLnBrk="1" hangingPunct="1">
              <a:spcBef>
                <a:spcPts val="700"/>
              </a:spcBef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In eukaryotes, the </a:t>
            </a:r>
            <a:r>
              <a:rPr lang="en-US" sz="2800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DNA is divided into multiple linear chromosomes</a:t>
            </a:r>
          </a:p>
          <a:p>
            <a:pPr eaLnBrk="1" hangingPunct="1">
              <a:spcBef>
                <a:spcPts val="600"/>
              </a:spcBef>
              <a:buFont typeface="Arial" charset="0"/>
              <a:buNone/>
            </a:pPr>
            <a:endParaRPr lang="en-US" dirty="0">
              <a:solidFill>
                <a:schemeClr val="tx1"/>
              </a:solidFill>
              <a:latin typeface="Comic Sans MS"/>
              <a:ea typeface="ＭＳ Ｐゴシック" charset="0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48823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Figure_04_03_04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06" r="-27706"/>
          <a:stretch>
            <a:fillRect/>
          </a:stretch>
        </p:blipFill>
        <p:spPr>
          <a:xfrm>
            <a:off x="794999" y="657049"/>
            <a:ext cx="7435772" cy="3227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41514" y="4518519"/>
            <a:ext cx="8926286" cy="2222958"/>
          </a:xfrm>
        </p:spPr>
        <p:txBody>
          <a:bodyPr>
            <a:noAutofit/>
          </a:bodyPr>
          <a:lstStyle/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sz="1650" dirty="0">
                <a:latin typeface="Comic Sans MS"/>
                <a:cs typeface="Comic Sans MS"/>
              </a:rPr>
              <a:t>The nucleus stores chromatin (DNA plus proteins) in a gel-like substance </a:t>
            </a:r>
            <a:r>
              <a:rPr lang="en-US" sz="1650" dirty="0" smtClean="0">
                <a:latin typeface="Comic Sans MS"/>
                <a:cs typeface="Comic Sans MS"/>
              </a:rPr>
              <a:t>called the </a:t>
            </a:r>
            <a:r>
              <a:rPr lang="en-US" sz="1650" dirty="0">
                <a:latin typeface="Comic Sans MS"/>
                <a:cs typeface="Comic Sans MS"/>
              </a:rPr>
              <a:t>nucleoplasm. </a:t>
            </a:r>
            <a:endParaRPr lang="en-US" sz="1650" dirty="0" smtClean="0">
              <a:latin typeface="Comic Sans MS"/>
              <a:cs typeface="Comic Sans MS"/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sz="1650" dirty="0" smtClean="0">
                <a:latin typeface="Comic Sans MS"/>
                <a:cs typeface="Comic Sans MS"/>
              </a:rPr>
              <a:t>The </a:t>
            </a:r>
            <a:r>
              <a:rPr lang="en-US" sz="1650" dirty="0">
                <a:latin typeface="Comic Sans MS"/>
                <a:cs typeface="Comic Sans MS"/>
              </a:rPr>
              <a:t>nucleolus is a condensed region of chromatin where ribosome </a:t>
            </a:r>
            <a:r>
              <a:rPr lang="en-US" sz="1650" dirty="0" smtClean="0">
                <a:latin typeface="Comic Sans MS"/>
                <a:cs typeface="Comic Sans MS"/>
              </a:rPr>
              <a:t>synthesis occurs</a:t>
            </a:r>
            <a:r>
              <a:rPr lang="en-US" sz="1650" dirty="0">
                <a:latin typeface="Comic Sans MS"/>
                <a:cs typeface="Comic Sans MS"/>
              </a:rPr>
              <a:t>. </a:t>
            </a:r>
            <a:endParaRPr lang="en-US" sz="1650" dirty="0" smtClean="0">
              <a:latin typeface="Comic Sans MS"/>
              <a:cs typeface="Comic Sans MS"/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sz="1650" dirty="0" smtClean="0">
                <a:latin typeface="Comic Sans MS"/>
                <a:cs typeface="Comic Sans MS"/>
              </a:rPr>
              <a:t>The </a:t>
            </a:r>
            <a:r>
              <a:rPr lang="en-US" sz="1650" dirty="0">
                <a:latin typeface="Comic Sans MS"/>
                <a:cs typeface="Comic Sans MS"/>
              </a:rPr>
              <a:t>boundary of the nucleus is called the nuclear envelope. It consists of two </a:t>
            </a:r>
            <a:r>
              <a:rPr lang="en-US" sz="1650" dirty="0" smtClean="0">
                <a:latin typeface="Comic Sans MS"/>
                <a:cs typeface="Comic Sans MS"/>
              </a:rPr>
              <a:t>phospholipid bilayers</a:t>
            </a:r>
            <a:r>
              <a:rPr lang="en-US" sz="1650" dirty="0">
                <a:latin typeface="Comic Sans MS"/>
                <a:cs typeface="Comic Sans MS"/>
              </a:rPr>
              <a:t>: an outer membrane and an inner membrane. The nuclear membrane is continuous with </a:t>
            </a:r>
            <a:r>
              <a:rPr lang="en-US" sz="1650" dirty="0" smtClean="0">
                <a:latin typeface="Comic Sans MS"/>
                <a:cs typeface="Comic Sans MS"/>
              </a:rPr>
              <a:t>the endoplasmic </a:t>
            </a:r>
            <a:r>
              <a:rPr lang="en-US" sz="1650" dirty="0">
                <a:latin typeface="Comic Sans MS"/>
                <a:cs typeface="Comic Sans MS"/>
              </a:rPr>
              <a:t>reticulum. </a:t>
            </a:r>
            <a:endParaRPr lang="en-US" sz="1650" dirty="0" smtClean="0">
              <a:latin typeface="Comic Sans MS"/>
              <a:cs typeface="Comic Sans MS"/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sz="1650" dirty="0" smtClean="0">
                <a:latin typeface="Comic Sans MS"/>
                <a:cs typeface="Comic Sans MS"/>
              </a:rPr>
              <a:t>Nuclear </a:t>
            </a:r>
            <a:r>
              <a:rPr lang="en-US" sz="1650" dirty="0">
                <a:latin typeface="Comic Sans MS"/>
                <a:cs typeface="Comic Sans MS"/>
              </a:rPr>
              <a:t>pores allow substances to enter and exit the nucleus</a:t>
            </a:r>
            <a:r>
              <a:rPr lang="en-US" sz="1650" dirty="0" smtClean="0">
                <a:latin typeface="Comic Sans MS"/>
                <a:cs typeface="Comic Sans MS"/>
              </a:rPr>
              <a:t>.</a:t>
            </a:r>
            <a:endParaRPr lang="en-US" sz="1650" dirty="0">
              <a:latin typeface="Comic Sans MS"/>
              <a:cs typeface="Comic Sans MS"/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1814315" y="2448889"/>
            <a:ext cx="15541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000" dirty="0" smtClean="0">
                <a:solidFill>
                  <a:srgbClr val="3366FF"/>
                </a:solidFill>
                <a:latin typeface="Comic Sans MS"/>
                <a:cs typeface="Comic Sans MS"/>
              </a:rPr>
              <a:t>(DNA </a:t>
            </a:r>
            <a:r>
              <a:rPr lang="en-US" sz="1000" dirty="0">
                <a:solidFill>
                  <a:srgbClr val="3366FF"/>
                </a:solidFill>
                <a:latin typeface="Comic Sans MS"/>
                <a:cs typeface="Comic Sans MS"/>
              </a:rPr>
              <a:t>+ </a:t>
            </a:r>
            <a:r>
              <a:rPr lang="en-US" sz="1000" dirty="0" smtClean="0">
                <a:solidFill>
                  <a:srgbClr val="3366FF"/>
                </a:solidFill>
                <a:latin typeface="Comic Sans MS"/>
                <a:cs typeface="Comic Sans MS"/>
              </a:rPr>
              <a:t>protein)</a:t>
            </a:r>
            <a:endParaRPr lang="en-US" sz="1000" dirty="0">
              <a:solidFill>
                <a:srgbClr val="3366FF"/>
              </a:solidFill>
              <a:latin typeface="Comic Sans MS"/>
              <a:cs typeface="Comic Sans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96924" y="4032423"/>
            <a:ext cx="6564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omic Sans MS"/>
                <a:cs typeface="Comic Sans MS"/>
              </a:rPr>
              <a:t>Download for free at </a:t>
            </a:r>
            <a:r>
              <a:rPr lang="en-US" sz="800" u="sng" dirty="0">
                <a:latin typeface="Comic Sans MS"/>
                <a:cs typeface="Comic Sans MS"/>
              </a:rPr>
              <a:t>http://cnx.org/contents/185cbf87-c72e-48f5-</a:t>
            </a:r>
            <a:r>
              <a:rPr lang="en-US" sz="800" u="sng" dirty="0" smtClean="0">
                <a:latin typeface="Comic Sans MS"/>
                <a:cs typeface="Comic Sans MS"/>
              </a:rPr>
              <a:t>b51e</a:t>
            </a:r>
          </a:p>
          <a:p>
            <a:r>
              <a:rPr lang="en-US" sz="800" u="sng" dirty="0" smtClean="0">
                <a:latin typeface="Comic Sans MS"/>
                <a:cs typeface="Comic Sans MS"/>
              </a:rPr>
              <a:t>-</a:t>
            </a:r>
            <a:r>
              <a:rPr lang="en-US" sz="800" u="sng" dirty="0">
                <a:latin typeface="Comic Sans MS"/>
                <a:cs typeface="Comic Sans MS"/>
              </a:rPr>
              <a:t>f14f21b5eabd@</a:t>
            </a:r>
            <a:r>
              <a:rPr lang="en-US" sz="800" u="sng" dirty="0" smtClean="0">
                <a:latin typeface="Comic Sans MS"/>
                <a:cs typeface="Comic Sans MS"/>
              </a:rPr>
              <a:t>10.61</a:t>
            </a:r>
            <a:endParaRPr lang="en-US" sz="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65347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Figure_04_03_06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162" r="-43162"/>
          <a:stretch>
            <a:fillRect/>
          </a:stretch>
        </p:blipFill>
        <p:spPr>
          <a:xfrm>
            <a:off x="1504345" y="332882"/>
            <a:ext cx="8062913" cy="3500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89163" y="4394580"/>
            <a:ext cx="8809587" cy="2291420"/>
          </a:xfrm>
        </p:spPr>
        <p:txBody>
          <a:bodyPr>
            <a:normAutofit lnSpcReduction="10000"/>
          </a:bodyPr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ClrTx/>
              <a:buFont typeface="Arial"/>
              <a:buChar char="•"/>
            </a:pPr>
            <a:r>
              <a:rPr lang="en-US" sz="2200" dirty="0">
                <a:latin typeface="Comic Sans MS"/>
                <a:cs typeface="Comic Sans MS"/>
              </a:rPr>
              <a:t>Ribosomes are made up of a large subunit (top) and a small subunit (bottom). </a:t>
            </a:r>
            <a:endParaRPr lang="en-US" sz="2200" dirty="0" smtClean="0">
              <a:latin typeface="Comic Sans MS"/>
              <a:cs typeface="Comic Sans MS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Tx/>
              <a:buFont typeface="Arial"/>
              <a:buChar char="•"/>
            </a:pPr>
            <a:r>
              <a:rPr lang="en-US" sz="2200" dirty="0" smtClean="0">
                <a:latin typeface="Comic Sans MS"/>
                <a:cs typeface="Comic Sans MS"/>
              </a:rPr>
              <a:t>During protein </a:t>
            </a:r>
            <a:r>
              <a:rPr lang="en-US" sz="2200" dirty="0">
                <a:latin typeface="Comic Sans MS"/>
                <a:cs typeface="Comic Sans MS"/>
              </a:rPr>
              <a:t>synthesis, ribosomes assemble amino acids into </a:t>
            </a:r>
            <a:r>
              <a:rPr lang="en-US" sz="2200" dirty="0" smtClean="0">
                <a:latin typeface="Comic Sans MS"/>
                <a:cs typeface="Comic Sans MS"/>
              </a:rPr>
              <a:t>proteins.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Tx/>
              <a:buFont typeface="Arial"/>
              <a:buChar char="•"/>
            </a:pPr>
            <a:r>
              <a:rPr lang="en-US" sz="2200" dirty="0" smtClean="0">
                <a:latin typeface="Comic Sans MS"/>
                <a:ea typeface="ＭＳ Ｐゴシック" charset="0"/>
                <a:cs typeface="Comic Sans MS"/>
              </a:rPr>
              <a:t>Found </a:t>
            </a:r>
            <a:r>
              <a:rPr lang="en-US" sz="2200" dirty="0">
                <a:latin typeface="Comic Sans MS"/>
                <a:ea typeface="ＭＳ Ｐゴシック" charset="0"/>
                <a:cs typeface="Comic Sans MS"/>
              </a:rPr>
              <a:t>in all cell types in all 3 </a:t>
            </a:r>
            <a:r>
              <a:rPr lang="en-US" sz="2200" dirty="0" smtClean="0">
                <a:latin typeface="Comic Sans MS"/>
                <a:ea typeface="ＭＳ Ｐゴシック" charset="0"/>
                <a:cs typeface="Comic Sans MS"/>
              </a:rPr>
              <a:t>domains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Tx/>
              <a:buFont typeface="Arial"/>
              <a:buChar char="•"/>
            </a:pPr>
            <a:r>
              <a:rPr lang="en-US" sz="2200" dirty="0" smtClean="0">
                <a:latin typeface="Comic Sans MS"/>
                <a:ea typeface="ＭＳ Ｐゴシック" charset="0"/>
                <a:cs typeface="Comic Sans MS"/>
              </a:rPr>
              <a:t>May be found free in the nucleus or attached to the endoplasmic reticulum</a:t>
            </a:r>
            <a:endParaRPr lang="en-US" sz="2200" dirty="0">
              <a:latin typeface="Comic Sans MS"/>
              <a:ea typeface="ＭＳ Ｐゴシック" charset="0"/>
              <a:cs typeface="Comic Sans MS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53652" y="3862963"/>
            <a:ext cx="6564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omic Sans MS"/>
                <a:cs typeface="Comic Sans MS"/>
              </a:rPr>
              <a:t>Download for free at </a:t>
            </a:r>
            <a:r>
              <a:rPr lang="en-US" sz="800" u="sng" dirty="0">
                <a:latin typeface="Comic Sans MS"/>
                <a:cs typeface="Comic Sans MS"/>
              </a:rPr>
              <a:t>http://cnx.org/contents/185cbf87-c72e-</a:t>
            </a:r>
            <a:r>
              <a:rPr lang="en-US" sz="800" u="sng" dirty="0" smtClean="0">
                <a:latin typeface="Comic Sans MS"/>
                <a:cs typeface="Comic Sans MS"/>
              </a:rPr>
              <a:t>48</a:t>
            </a:r>
          </a:p>
          <a:p>
            <a:r>
              <a:rPr lang="en-US" sz="800" u="sng" dirty="0" smtClean="0">
                <a:latin typeface="Comic Sans MS"/>
                <a:cs typeface="Comic Sans MS"/>
              </a:rPr>
              <a:t>f5</a:t>
            </a:r>
            <a:r>
              <a:rPr lang="en-US" sz="800" u="sng" dirty="0">
                <a:latin typeface="Comic Sans MS"/>
                <a:cs typeface="Comic Sans MS"/>
              </a:rPr>
              <a:t>-</a:t>
            </a:r>
            <a:r>
              <a:rPr lang="en-US" sz="800" u="sng" dirty="0" smtClean="0">
                <a:latin typeface="Comic Sans MS"/>
                <a:cs typeface="Comic Sans MS"/>
              </a:rPr>
              <a:t>b51e</a:t>
            </a:r>
            <a:r>
              <a:rPr lang="en-US" sz="800" u="sng" dirty="0">
                <a:latin typeface="Comic Sans MS"/>
                <a:cs typeface="Comic Sans MS"/>
              </a:rPr>
              <a:t>-f14f21b5eabd@</a:t>
            </a:r>
            <a:r>
              <a:rPr lang="en-US" sz="800" u="sng" dirty="0" smtClean="0">
                <a:latin typeface="Comic Sans MS"/>
                <a:cs typeface="Comic Sans MS"/>
              </a:rPr>
              <a:t>10.61</a:t>
            </a:r>
            <a:endParaRPr lang="en-US" sz="800" dirty="0">
              <a:latin typeface="Comic Sans MS"/>
              <a:cs typeface="Comic Sans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9163" y="1032849"/>
            <a:ext cx="29338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Comic Sans MS" panose="030F0702030302020204" pitchFamily="66" charset="0"/>
              </a:rPr>
              <a:t>Ribosomes</a:t>
            </a:r>
            <a:endParaRPr lang="en-US" sz="4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51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400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Endomembrane System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39738" y="1429869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1pPr>
            <a:lvl2pPr eaLnBrk="0" hangingPunct="0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9pPr>
          </a:lstStyle>
          <a:p>
            <a:pPr eaLnBrk="1" hangingPunct="1">
              <a:buFont typeface="Arial" charset="0"/>
              <a:buChar char="•"/>
              <a:defRPr/>
            </a:pPr>
            <a:r>
              <a:rPr lang="en-US" altLang="en-US" sz="3000" dirty="0" smtClean="0">
                <a:latin typeface="Comic Sans MS"/>
                <a:cs typeface="Comic Sans MS"/>
              </a:rPr>
              <a:t>Series of </a:t>
            </a:r>
            <a:r>
              <a:rPr lang="en-US" altLang="en-US" sz="3000" b="1" dirty="0" smtClean="0">
                <a:latin typeface="Comic Sans MS"/>
                <a:cs typeface="Comic Sans MS"/>
              </a:rPr>
              <a:t>internal</a:t>
            </a:r>
            <a:r>
              <a:rPr lang="en-US" altLang="en-US" sz="3000" dirty="0" smtClean="0">
                <a:latin typeface="Comic Sans MS"/>
                <a:cs typeface="Comic Sans MS"/>
              </a:rPr>
              <a:t> membranes throughout the cytoplasm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sz="3000" dirty="0" smtClean="0">
                <a:latin typeface="Comic Sans MS"/>
                <a:cs typeface="Comic Sans MS"/>
              </a:rPr>
              <a:t>Members include:</a:t>
            </a:r>
          </a:p>
          <a:p>
            <a:pPr lvl="1" eaLnBrk="1" hangingPunct="1">
              <a:spcBef>
                <a:spcPts val="800"/>
              </a:spcBef>
              <a:buFont typeface="Arial" charset="0"/>
              <a:buChar char="•"/>
              <a:defRPr/>
            </a:pPr>
            <a:r>
              <a:rPr lang="en-US" altLang="en-US" sz="3000" b="1" dirty="0" smtClean="0">
                <a:latin typeface="Comic Sans MS"/>
                <a:cs typeface="Comic Sans MS"/>
              </a:rPr>
              <a:t>Endoplasmic reticulum</a:t>
            </a:r>
          </a:p>
          <a:p>
            <a:pPr lvl="1" eaLnBrk="1" hangingPunct="1">
              <a:spcBef>
                <a:spcPts val="800"/>
              </a:spcBef>
              <a:buFont typeface="Arial" charset="0"/>
              <a:buChar char="•"/>
              <a:defRPr/>
            </a:pPr>
            <a:r>
              <a:rPr lang="en-US" altLang="en-US" sz="3000" b="1" dirty="0" smtClean="0">
                <a:latin typeface="Comic Sans MS"/>
                <a:cs typeface="Comic Sans MS"/>
              </a:rPr>
              <a:t>Golgi apparatus</a:t>
            </a:r>
          </a:p>
          <a:p>
            <a:pPr lvl="1" eaLnBrk="1" hangingPunct="1">
              <a:spcBef>
                <a:spcPts val="800"/>
              </a:spcBef>
              <a:buFont typeface="Arial" charset="0"/>
              <a:buChar char="•"/>
              <a:defRPr/>
            </a:pPr>
            <a:r>
              <a:rPr lang="en-US" altLang="en-US" sz="3000" b="1" dirty="0" smtClean="0">
                <a:latin typeface="Comic Sans MS"/>
                <a:cs typeface="Comic Sans MS"/>
              </a:rPr>
              <a:t>Lysosomes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000" dirty="0" smtClean="0">
                <a:latin typeface="Comic Sans MS"/>
                <a:cs typeface="Comic Sans MS"/>
              </a:rPr>
              <a:t>Cell Material flows through this system, proteins and lipids synthesized, modified and transported </a:t>
            </a:r>
          </a:p>
        </p:txBody>
      </p:sp>
    </p:spTree>
    <p:extLst>
      <p:ext uri="{BB962C8B-B14F-4D97-AF65-F5344CB8AC3E}">
        <p14:creationId xmlns:p14="http://schemas.microsoft.com/office/powerpoint/2010/main" val="291906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72864" y="1005858"/>
            <a:ext cx="7482624" cy="1901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2763" indent="-512763" eaLnBrk="0" hangingPunct="0">
              <a:tabLst>
                <a:tab pos="1082675" algn="l"/>
                <a:tab pos="1997075" algn="l"/>
                <a:tab pos="2911475" algn="l"/>
                <a:tab pos="3825875" algn="l"/>
                <a:tab pos="4740275" algn="l"/>
                <a:tab pos="5654675" algn="l"/>
                <a:tab pos="6569075" algn="l"/>
                <a:tab pos="7483475" algn="l"/>
                <a:tab pos="8397875" algn="l"/>
                <a:tab pos="9312275" algn="l"/>
                <a:tab pos="1022667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1082675" algn="l"/>
                <a:tab pos="1997075" algn="l"/>
                <a:tab pos="2911475" algn="l"/>
                <a:tab pos="3825875" algn="l"/>
                <a:tab pos="4740275" algn="l"/>
                <a:tab pos="5654675" algn="l"/>
                <a:tab pos="6569075" algn="l"/>
                <a:tab pos="7483475" algn="l"/>
                <a:tab pos="8397875" algn="l"/>
                <a:tab pos="9312275" algn="l"/>
                <a:tab pos="1022667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1082675" algn="l"/>
                <a:tab pos="1997075" algn="l"/>
                <a:tab pos="2911475" algn="l"/>
                <a:tab pos="3825875" algn="l"/>
                <a:tab pos="4740275" algn="l"/>
                <a:tab pos="5654675" algn="l"/>
                <a:tab pos="6569075" algn="l"/>
                <a:tab pos="7483475" algn="l"/>
                <a:tab pos="8397875" algn="l"/>
                <a:tab pos="9312275" algn="l"/>
                <a:tab pos="1022667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1082675" algn="l"/>
                <a:tab pos="1997075" algn="l"/>
                <a:tab pos="2911475" algn="l"/>
                <a:tab pos="3825875" algn="l"/>
                <a:tab pos="4740275" algn="l"/>
                <a:tab pos="5654675" algn="l"/>
                <a:tab pos="6569075" algn="l"/>
                <a:tab pos="7483475" algn="l"/>
                <a:tab pos="8397875" algn="l"/>
                <a:tab pos="9312275" algn="l"/>
                <a:tab pos="1022667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1082675" algn="l"/>
                <a:tab pos="1997075" algn="l"/>
                <a:tab pos="2911475" algn="l"/>
                <a:tab pos="3825875" algn="l"/>
                <a:tab pos="4740275" algn="l"/>
                <a:tab pos="5654675" algn="l"/>
                <a:tab pos="6569075" algn="l"/>
                <a:tab pos="7483475" algn="l"/>
                <a:tab pos="8397875" algn="l"/>
                <a:tab pos="9312275" algn="l"/>
                <a:tab pos="1022667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082675" algn="l"/>
                <a:tab pos="1997075" algn="l"/>
                <a:tab pos="2911475" algn="l"/>
                <a:tab pos="3825875" algn="l"/>
                <a:tab pos="4740275" algn="l"/>
                <a:tab pos="5654675" algn="l"/>
                <a:tab pos="6569075" algn="l"/>
                <a:tab pos="7483475" algn="l"/>
                <a:tab pos="8397875" algn="l"/>
                <a:tab pos="9312275" algn="l"/>
                <a:tab pos="1022667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082675" algn="l"/>
                <a:tab pos="1997075" algn="l"/>
                <a:tab pos="2911475" algn="l"/>
                <a:tab pos="3825875" algn="l"/>
                <a:tab pos="4740275" algn="l"/>
                <a:tab pos="5654675" algn="l"/>
                <a:tab pos="6569075" algn="l"/>
                <a:tab pos="7483475" algn="l"/>
                <a:tab pos="8397875" algn="l"/>
                <a:tab pos="9312275" algn="l"/>
                <a:tab pos="1022667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082675" algn="l"/>
                <a:tab pos="1997075" algn="l"/>
                <a:tab pos="2911475" algn="l"/>
                <a:tab pos="3825875" algn="l"/>
                <a:tab pos="4740275" algn="l"/>
                <a:tab pos="5654675" algn="l"/>
                <a:tab pos="6569075" algn="l"/>
                <a:tab pos="7483475" algn="l"/>
                <a:tab pos="8397875" algn="l"/>
                <a:tab pos="9312275" algn="l"/>
                <a:tab pos="1022667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082675" algn="l"/>
                <a:tab pos="1997075" algn="l"/>
                <a:tab pos="2911475" algn="l"/>
                <a:tab pos="3825875" algn="l"/>
                <a:tab pos="4740275" algn="l"/>
                <a:tab pos="5654675" algn="l"/>
                <a:tab pos="6569075" algn="l"/>
                <a:tab pos="7483475" algn="l"/>
                <a:tab pos="8397875" algn="l"/>
                <a:tab pos="9312275" algn="l"/>
                <a:tab pos="1022667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spcBef>
                <a:spcPts val="800"/>
              </a:spcBef>
              <a:buFont typeface="Times New Roman" charset="0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All organisms are composed of cells</a:t>
            </a:r>
          </a:p>
          <a:p>
            <a:pPr eaLnBrk="1" hangingPunct="1">
              <a:spcBef>
                <a:spcPts val="800"/>
              </a:spcBef>
              <a:buFont typeface="Times New Roman" charset="0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Cells are the smallest living things</a:t>
            </a:r>
          </a:p>
          <a:p>
            <a:pPr eaLnBrk="1" hangingPunct="1">
              <a:spcBef>
                <a:spcPts val="800"/>
              </a:spcBef>
              <a:buFont typeface="Times New Roman" charset="0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Cells arise only </a:t>
            </a:r>
            <a:r>
              <a:rPr lang="en-US" sz="2800" dirty="0" smtClean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from pre</a:t>
            </a:r>
            <a:r>
              <a:rPr lang="en-US" sz="28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-existing cells</a:t>
            </a:r>
          </a:p>
          <a:p>
            <a:pPr eaLnBrk="1" hangingPunct="1">
              <a:spcBef>
                <a:spcPts val="800"/>
              </a:spcBef>
              <a:buFont typeface="Arial" charset="0"/>
              <a:buNone/>
            </a:pPr>
            <a:endParaRPr lang="en-US" sz="2800" dirty="0">
              <a:solidFill>
                <a:srgbClr val="000000"/>
              </a:solidFill>
              <a:latin typeface="Comic Sans MS"/>
              <a:ea typeface="ＭＳ Ｐゴシック" charset="0"/>
              <a:cs typeface="Comic Sans MS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95275" y="7012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400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Cell Theory</a:t>
            </a:r>
          </a:p>
        </p:txBody>
      </p:sp>
      <p:pic>
        <p:nvPicPr>
          <p:cNvPr id="7" name="Picture 6" descr="Schleiden and Schwan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689" y="2677124"/>
            <a:ext cx="4646876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063139" y="6358103"/>
            <a:ext cx="50347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omic Sans MS"/>
                <a:cs typeface="Comic Sans MS"/>
              </a:rPr>
              <a:t>Caption: </a:t>
            </a:r>
            <a:r>
              <a:rPr lang="en-US" sz="800" u="sng" dirty="0" smtClean="0">
                <a:latin typeface="Comic Sans MS"/>
                <a:cs typeface="Comic Sans MS"/>
              </a:rPr>
              <a:t>The Cell In Development And Inheritance  </a:t>
            </a:r>
            <a:r>
              <a:rPr lang="en-US" sz="800" dirty="0" smtClean="0">
                <a:latin typeface="Comic Sans MS"/>
                <a:cs typeface="Comic Sans MS"/>
              </a:rPr>
              <a:t>(c)Edmund B. Wilson</a:t>
            </a:r>
            <a:r>
              <a:rPr lang="de-DE" sz="800" dirty="0" smtClean="0">
                <a:latin typeface="Comic Sans MS"/>
                <a:cs typeface="Comic Sans MS"/>
              </a:rPr>
              <a:t>, </a:t>
            </a:r>
            <a:r>
              <a:rPr lang="de-DE" sz="800" u="sng" dirty="0" smtClean="0">
                <a:latin typeface="Comic Sans MS"/>
                <a:cs typeface="Comic Sans MS"/>
              </a:rPr>
              <a:t>Public domain </a:t>
            </a:r>
            <a:endParaRPr lang="en-US" sz="800" u="sng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2025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14313" y="161953"/>
            <a:ext cx="5658921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Endoplasmic Reticulum</a:t>
            </a:r>
          </a:p>
          <a:p>
            <a:endParaRPr lang="en-US" b="1" dirty="0">
              <a:latin typeface="Comic Sans MS"/>
              <a:cs typeface="Comic Sans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313" y="806452"/>
            <a:ext cx="8689234" cy="2647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Bef>
                <a:spcPts val="700"/>
              </a:spcBef>
              <a:buFont typeface="Arial" panose="020B0604020202020204" pitchFamily="34" charset="0"/>
              <a:buChar char="•"/>
              <a:defRPr/>
            </a:pPr>
            <a:r>
              <a:rPr lang="en-US" sz="2600" b="1" dirty="0">
                <a:latin typeface="Comic Sans MS"/>
                <a:ea typeface="ＭＳ Ｐゴシック" pitchFamily="34" charset="-128"/>
                <a:cs typeface="Comic Sans MS"/>
              </a:rPr>
              <a:t>Rough endoplasmic reticulum (RER)</a:t>
            </a:r>
          </a:p>
          <a:p>
            <a:pPr lvl="1">
              <a:spcBef>
                <a:spcPts val="600"/>
              </a:spcBef>
              <a:buFont typeface="Arial" charset="0"/>
              <a:buChar char="–"/>
              <a:defRPr/>
            </a:pPr>
            <a:r>
              <a:rPr lang="en-US" sz="2600" dirty="0">
                <a:latin typeface="Comic Sans MS"/>
                <a:ea typeface="ＭＳ Ｐゴシック" pitchFamily="34" charset="-128"/>
                <a:cs typeface="Comic Sans MS"/>
              </a:rPr>
              <a:t>Attachment of </a:t>
            </a:r>
            <a:r>
              <a:rPr lang="en-US" sz="2600" b="1" dirty="0">
                <a:latin typeface="Comic Sans MS"/>
                <a:ea typeface="ＭＳ Ｐゴシック" pitchFamily="34" charset="-128"/>
                <a:cs typeface="Comic Sans MS"/>
              </a:rPr>
              <a:t>ribosomes</a:t>
            </a:r>
            <a:r>
              <a:rPr lang="en-US" sz="2600" dirty="0">
                <a:latin typeface="Comic Sans MS"/>
                <a:ea typeface="ＭＳ Ｐゴシック" pitchFamily="34" charset="-128"/>
                <a:cs typeface="Comic Sans MS"/>
              </a:rPr>
              <a:t> to the membrane gives a rough appearance</a:t>
            </a:r>
          </a:p>
          <a:p>
            <a:pPr lvl="1">
              <a:spcBef>
                <a:spcPts val="600"/>
              </a:spcBef>
              <a:buFont typeface="Arial" charset="0"/>
              <a:buChar char="–"/>
              <a:defRPr/>
            </a:pPr>
            <a:r>
              <a:rPr lang="en-US" sz="2600" b="1" dirty="0">
                <a:latin typeface="Comic Sans MS"/>
                <a:ea typeface="ＭＳ Ｐゴシック" pitchFamily="34" charset="-128"/>
                <a:cs typeface="Comic Sans MS"/>
              </a:rPr>
              <a:t>Synthesis of proteins </a:t>
            </a:r>
            <a:r>
              <a:rPr lang="en-US" sz="2600" dirty="0">
                <a:latin typeface="Comic Sans MS"/>
                <a:ea typeface="ＭＳ Ｐゴシック" pitchFamily="34" charset="-128"/>
                <a:cs typeface="Comic Sans MS"/>
              </a:rPr>
              <a:t>to be secreted, sent to lysosomes or plasma membrane</a:t>
            </a:r>
          </a:p>
          <a:p>
            <a:pPr>
              <a:buFont typeface="Times New Roman" pitchFamily="18" charset="0"/>
              <a:buNone/>
              <a:defRPr/>
            </a:pPr>
            <a:endParaRPr lang="en-US" sz="2600" dirty="0">
              <a:latin typeface="Comic Sans MS"/>
              <a:ea typeface="Microsoft YaHei" pitchFamily="34" charset="-122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51634" y="6227009"/>
            <a:ext cx="2293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omic Sans MS"/>
                <a:cs typeface="Comic Sans MS"/>
              </a:rPr>
              <a:t>Caption: </a:t>
            </a:r>
            <a:r>
              <a:rPr lang="en-US" sz="800" u="sng" dirty="0" smtClean="0">
                <a:latin typeface="Comic Sans MS"/>
                <a:cs typeface="Comic Sans MS"/>
              </a:rPr>
              <a:t>Endomembrane System Diagram</a:t>
            </a:r>
            <a:r>
              <a:rPr lang="en-US" sz="800" dirty="0" smtClean="0">
                <a:latin typeface="Comic Sans MS"/>
                <a:cs typeface="Comic Sans MS"/>
              </a:rPr>
              <a:t> (c)Mariana Ruiz</a:t>
            </a:r>
            <a:r>
              <a:rPr lang="de-DE" sz="800" dirty="0" smtClean="0">
                <a:latin typeface="Comic Sans MS"/>
                <a:cs typeface="Comic Sans MS"/>
              </a:rPr>
              <a:t>, </a:t>
            </a:r>
            <a:r>
              <a:rPr lang="de-DE" sz="800" u="sng" dirty="0" smtClean="0">
                <a:latin typeface="Comic Sans MS"/>
                <a:cs typeface="Comic Sans MS"/>
              </a:rPr>
              <a:t>Public domain </a:t>
            </a:r>
            <a:endParaRPr lang="en-US" sz="800" u="sng" dirty="0">
              <a:latin typeface="Comic Sans MS"/>
              <a:cs typeface="Comic Sans MS"/>
            </a:endParaRPr>
          </a:p>
        </p:txBody>
      </p:sp>
      <p:pic>
        <p:nvPicPr>
          <p:cNvPr id="8" name="Picture 7" descr="Endomembrane_system_diagram_e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754" y="3090345"/>
            <a:ext cx="4664131" cy="3703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808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8600" y="1155047"/>
            <a:ext cx="8229600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spcBef>
                <a:spcPts val="700"/>
              </a:spcBef>
              <a:buFont typeface="Arial" charset="0"/>
              <a:buChar char="•"/>
            </a:pPr>
            <a:r>
              <a:rPr lang="en-US" sz="2600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Smooth endoplasmic reticulum (SER)</a:t>
            </a:r>
          </a:p>
          <a:p>
            <a:pPr lvl="1" eaLnBrk="1" hangingPunct="1">
              <a:spcBef>
                <a:spcPts val="600"/>
              </a:spcBef>
              <a:buFont typeface="Arial" charset="0"/>
              <a:buChar char="–"/>
            </a:pPr>
            <a:r>
              <a:rPr lang="en-US" sz="26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Relatively few bound ribosomes</a:t>
            </a:r>
          </a:p>
          <a:p>
            <a:pPr lvl="1" eaLnBrk="1" hangingPunct="1">
              <a:spcBef>
                <a:spcPts val="600"/>
              </a:spcBef>
              <a:buFont typeface="Arial" charset="0"/>
              <a:buChar char="–"/>
            </a:pPr>
            <a:r>
              <a:rPr lang="en-US" sz="26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Variety of functions: synthesize lipids, store Ca</a:t>
            </a:r>
            <a:r>
              <a:rPr lang="en-US" sz="2600" baseline="300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2+</a:t>
            </a:r>
            <a:r>
              <a:rPr lang="en-US" sz="26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, detoxification</a:t>
            </a:r>
          </a:p>
          <a:p>
            <a:pPr eaLnBrk="1" hangingPunct="1">
              <a:spcBef>
                <a:spcPts val="700"/>
              </a:spcBef>
              <a:buFont typeface="Arial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Ratio of RER to SER depends on cell’s function</a:t>
            </a:r>
          </a:p>
          <a:p>
            <a:pPr lvl="1" eaLnBrk="1" hangingPunct="1">
              <a:spcBef>
                <a:spcPts val="700"/>
              </a:spcBef>
              <a:buFont typeface="Arial" charset="0"/>
              <a:buNone/>
            </a:pPr>
            <a:endParaRPr lang="en-US" sz="2600" dirty="0">
              <a:solidFill>
                <a:schemeClr val="tx1"/>
              </a:solidFill>
              <a:latin typeface="Comic Sans MS"/>
              <a:ea typeface="ＭＳ Ｐゴシック" charset="0"/>
              <a:cs typeface="Comic Sans MS"/>
            </a:endParaRP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228600" y="170162"/>
            <a:ext cx="5658921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Endoplasmic Reticulum</a:t>
            </a:r>
          </a:p>
          <a:p>
            <a:endParaRPr lang="en-US" b="1" dirty="0">
              <a:latin typeface="Comic Sans MS"/>
              <a:cs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6507" y="6547242"/>
            <a:ext cx="43120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omic Sans MS"/>
                <a:cs typeface="Comic Sans MS"/>
              </a:rPr>
              <a:t>Caption: </a:t>
            </a:r>
            <a:r>
              <a:rPr lang="en-US" sz="800" u="sng" dirty="0" smtClean="0">
                <a:latin typeface="Comic Sans MS"/>
                <a:cs typeface="Comic Sans MS"/>
              </a:rPr>
              <a:t>Endoplasmic Reticulum</a:t>
            </a:r>
            <a:r>
              <a:rPr lang="en-US" sz="800" dirty="0" smtClean="0">
                <a:latin typeface="Comic Sans MS"/>
                <a:cs typeface="Comic Sans MS"/>
              </a:rPr>
              <a:t> (c)</a:t>
            </a:r>
            <a:r>
              <a:rPr lang="en-US" sz="800" dirty="0" err="1" smtClean="0">
                <a:latin typeface="Comic Sans MS"/>
                <a:cs typeface="Comic Sans MS"/>
              </a:rPr>
              <a:t>BruceBlaus</a:t>
            </a:r>
            <a:r>
              <a:rPr lang="de-DE" sz="800" dirty="0" smtClean="0">
                <a:latin typeface="Comic Sans MS"/>
                <a:cs typeface="Comic Sans MS"/>
              </a:rPr>
              <a:t>, </a:t>
            </a:r>
            <a:r>
              <a:rPr lang="de-DE" sz="800" u="sng" dirty="0" smtClean="0">
                <a:latin typeface="Comic Sans MS"/>
                <a:cs typeface="Comic Sans MS"/>
              </a:rPr>
              <a:t>Public domain </a:t>
            </a:r>
            <a:endParaRPr lang="en-US" sz="800" u="sng" dirty="0">
              <a:latin typeface="Comic Sans MS"/>
              <a:cs typeface="Comic Sans MS"/>
            </a:endParaRPr>
          </a:p>
        </p:txBody>
      </p:sp>
      <p:pic>
        <p:nvPicPr>
          <p:cNvPr id="4" name="Picture 3" descr="Blausen_0350_EndoplasmicReticulum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94"/>
          <a:stretch/>
        </p:blipFill>
        <p:spPr>
          <a:xfrm>
            <a:off x="2273084" y="3549519"/>
            <a:ext cx="4508575" cy="301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399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400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Golgi Apparatus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88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Flattened stacks of interconnected membranes (Golgi bodies)</a:t>
            </a: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Functions in </a:t>
            </a:r>
            <a:r>
              <a:rPr lang="en-US" sz="3200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packaging</a:t>
            </a:r>
            <a:r>
              <a:rPr lang="en-US" sz="32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 and </a:t>
            </a:r>
            <a:r>
              <a:rPr lang="en-US" sz="3200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distribution</a:t>
            </a:r>
            <a:r>
              <a:rPr lang="en-US" sz="32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 of molecules </a:t>
            </a: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200" b="1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Vesicles</a:t>
            </a:r>
            <a:r>
              <a:rPr lang="en-US" sz="3200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transport molecules to destination</a:t>
            </a:r>
          </a:p>
          <a:p>
            <a:pPr eaLnBrk="1" hangingPunct="1">
              <a:spcBef>
                <a:spcPts val="800"/>
              </a:spcBef>
              <a:buFont typeface="Arial" charset="0"/>
              <a:buNone/>
            </a:pPr>
            <a:endParaRPr lang="en-US" sz="3200" dirty="0">
              <a:solidFill>
                <a:schemeClr val="tx1"/>
              </a:solidFill>
              <a:latin typeface="Comic Sans MS"/>
              <a:ea typeface="ＭＳ Ｐゴシック" charset="0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73832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lgi Apparatu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72" y="945443"/>
            <a:ext cx="3986783" cy="2990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Human_leukocyte,_showing_golgi_-_TEM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7"/>
          <a:stretch/>
        </p:blipFill>
        <p:spPr>
          <a:xfrm>
            <a:off x="4906147" y="975330"/>
            <a:ext cx="3705412" cy="2637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50687" y="4742200"/>
            <a:ext cx="8681645" cy="1278728"/>
          </a:xfrm>
        </p:spPr>
        <p:txBody>
          <a:bodyPr>
            <a:noAutofit/>
          </a:bodyPr>
          <a:lstStyle/>
          <a:p>
            <a:pPr marL="342900" indent="-342900">
              <a:buClrTx/>
              <a:buFont typeface="Arial"/>
              <a:buChar char="•"/>
            </a:pPr>
            <a:r>
              <a:rPr lang="en-US" sz="2200" dirty="0">
                <a:latin typeface="Comic Sans MS"/>
                <a:cs typeface="Comic Sans MS"/>
              </a:rPr>
              <a:t>The Golgi apparatus in this white blood cell is visible as a stack of semicircular, </a:t>
            </a:r>
            <a:r>
              <a:rPr lang="en-US" sz="2200" dirty="0" smtClean="0">
                <a:latin typeface="Comic Sans MS"/>
                <a:cs typeface="Comic Sans MS"/>
              </a:rPr>
              <a:t>flattened rings </a:t>
            </a:r>
            <a:r>
              <a:rPr lang="en-US" sz="2200" dirty="0">
                <a:latin typeface="Comic Sans MS"/>
                <a:cs typeface="Comic Sans MS"/>
              </a:rPr>
              <a:t>in the lower portion of the </a:t>
            </a:r>
            <a:r>
              <a:rPr lang="en-US" sz="2200" dirty="0" smtClean="0">
                <a:latin typeface="Comic Sans MS"/>
                <a:cs typeface="Comic Sans MS"/>
              </a:rPr>
              <a:t>image.</a:t>
            </a:r>
          </a:p>
          <a:p>
            <a:pPr marL="342900" indent="-342900">
              <a:buClrTx/>
              <a:buFont typeface="Arial"/>
              <a:buChar char="•"/>
            </a:pPr>
            <a:r>
              <a:rPr lang="en-US" sz="2200" dirty="0" smtClean="0">
                <a:latin typeface="Comic Sans MS"/>
                <a:cs typeface="Comic Sans MS"/>
              </a:rPr>
              <a:t>Several </a:t>
            </a:r>
            <a:r>
              <a:rPr lang="en-US" sz="2200" dirty="0">
                <a:latin typeface="Comic Sans MS"/>
                <a:cs typeface="Comic Sans MS"/>
              </a:rPr>
              <a:t>vesicles can be seen near the Golgi apparatus</a:t>
            </a:r>
            <a:r>
              <a:rPr lang="en-US" sz="2200" dirty="0" smtClean="0">
                <a:latin typeface="Comic Sans MS"/>
                <a:cs typeface="Comic Sans MS"/>
              </a:rPr>
              <a:t>.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431400" y="1931926"/>
            <a:ext cx="216187" cy="881912"/>
          </a:xfrm>
          <a:prstGeom prst="straightConnector1">
            <a:avLst/>
          </a:prstGeom>
          <a:ln w="38100">
            <a:solidFill>
              <a:srgbClr val="FF068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711790" y="1407484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/>
                <a:cs typeface="Comic Sans MS"/>
              </a:rPr>
              <a:t>Golgi apparatus</a:t>
            </a:r>
            <a:endParaRPr lang="en-US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7840" y="3922780"/>
            <a:ext cx="36208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omic Sans MS"/>
                <a:cs typeface="Comic Sans MS"/>
              </a:rPr>
              <a:t>Caption: </a:t>
            </a:r>
            <a:r>
              <a:rPr lang="en-US" sz="800" u="sng" dirty="0" smtClean="0">
                <a:latin typeface="Comic Sans MS"/>
                <a:cs typeface="Comic Sans MS"/>
              </a:rPr>
              <a:t>Golgi Apparatus</a:t>
            </a:r>
            <a:r>
              <a:rPr lang="en-US" sz="800" dirty="0" smtClean="0">
                <a:latin typeface="Comic Sans MS"/>
                <a:cs typeface="Comic Sans MS"/>
              </a:rPr>
              <a:t> (c)Britannica</a:t>
            </a:r>
            <a:r>
              <a:rPr lang="de-DE" sz="800" dirty="0" smtClean="0">
                <a:latin typeface="Comic Sans MS"/>
                <a:cs typeface="Comic Sans MS"/>
              </a:rPr>
              <a:t>, </a:t>
            </a:r>
            <a:r>
              <a:rPr lang="de-DE" sz="800" u="sng" dirty="0" smtClean="0">
                <a:latin typeface="Comic Sans MS"/>
                <a:cs typeface="Comic Sans MS"/>
              </a:rPr>
              <a:t>Public domain</a:t>
            </a:r>
            <a:endParaRPr lang="en-US" sz="800" u="sng" dirty="0">
              <a:latin typeface="Comic Sans MS"/>
              <a:cs typeface="Comic Sans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06147" y="3612448"/>
            <a:ext cx="3710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omic Sans MS"/>
                <a:cs typeface="Comic Sans MS"/>
              </a:rPr>
              <a:t>Download for free at </a:t>
            </a:r>
            <a:r>
              <a:rPr lang="en-US" sz="800" u="sng" dirty="0">
                <a:latin typeface="Comic Sans MS"/>
                <a:cs typeface="Comic Sans MS"/>
              </a:rPr>
              <a:t>http://cnx.org/contents/185cbf87-c72e-48f5-</a:t>
            </a:r>
            <a:r>
              <a:rPr lang="en-US" sz="800" u="sng" dirty="0" smtClean="0">
                <a:latin typeface="Comic Sans MS"/>
                <a:cs typeface="Comic Sans MS"/>
              </a:rPr>
              <a:t>b51e</a:t>
            </a:r>
            <a:r>
              <a:rPr lang="en-US" sz="800" u="sng" dirty="0">
                <a:latin typeface="Comic Sans MS"/>
                <a:cs typeface="Comic Sans MS"/>
              </a:rPr>
              <a:t>-f14f21b5eabd@</a:t>
            </a:r>
            <a:r>
              <a:rPr lang="en-US" sz="800" u="sng" dirty="0" smtClean="0">
                <a:latin typeface="Comic Sans MS"/>
                <a:cs typeface="Comic Sans MS"/>
              </a:rPr>
              <a:t>10.61</a:t>
            </a:r>
          </a:p>
          <a:p>
            <a:endParaRPr lang="en-US" sz="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8180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" y="214312"/>
            <a:ext cx="9001125" cy="6429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973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400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Lysosomes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Membrane-bounded </a:t>
            </a:r>
            <a:r>
              <a:rPr lang="en-US" sz="3200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digestive vesicles</a:t>
            </a: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Arise from Golgi apparatus</a:t>
            </a: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200" b="1" i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Enzymes</a:t>
            </a:r>
            <a:r>
              <a:rPr lang="en-US" sz="32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 in lysosomes</a:t>
            </a:r>
          </a:p>
          <a:p>
            <a:pPr lvl="1"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breakdown macromolecules</a:t>
            </a:r>
          </a:p>
          <a:p>
            <a:pPr lvl="1"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destroy cells or foreign matter taken in by </a:t>
            </a:r>
            <a:r>
              <a:rPr lang="en-US" sz="3200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phagocytosis</a:t>
            </a:r>
          </a:p>
        </p:txBody>
      </p:sp>
    </p:spTree>
    <p:extLst>
      <p:ext uri="{BB962C8B-B14F-4D97-AF65-F5344CB8AC3E}">
        <p14:creationId xmlns:p14="http://schemas.microsoft.com/office/powerpoint/2010/main" val="85038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Figure_04_04_04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94" r="-3578"/>
          <a:stretch/>
        </p:blipFill>
        <p:spPr>
          <a:xfrm>
            <a:off x="1643091" y="368490"/>
            <a:ext cx="5762284" cy="3887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02675" y="4843982"/>
            <a:ext cx="8582037" cy="1736170"/>
          </a:xfrm>
        </p:spPr>
        <p:txBody>
          <a:bodyPr>
            <a:noAutofit/>
          </a:bodyPr>
          <a:lstStyle/>
          <a:p>
            <a:pPr marL="342900" indent="-342900">
              <a:buClrTx/>
              <a:buFont typeface="Arial"/>
              <a:buChar char="•"/>
            </a:pPr>
            <a:r>
              <a:rPr lang="en-US" sz="2200" dirty="0">
                <a:latin typeface="Comic Sans MS"/>
                <a:cs typeface="Comic Sans MS"/>
              </a:rPr>
              <a:t>A macrophage has engulfed (phagocytized) a potentially pathogenic bacterium and then fuses with a lysosomes within the cell to destroy the pathogen. </a:t>
            </a:r>
            <a:endParaRPr lang="en-US" sz="2200" dirty="0" smtClean="0">
              <a:latin typeface="Comic Sans MS"/>
              <a:cs typeface="Comic Sans MS"/>
            </a:endParaRPr>
          </a:p>
          <a:p>
            <a:pPr marL="342900" indent="-342900">
              <a:buClrTx/>
              <a:buFont typeface="Arial"/>
              <a:buChar char="•"/>
            </a:pPr>
            <a:r>
              <a:rPr lang="en-US" sz="2200" dirty="0" smtClean="0">
                <a:latin typeface="Comic Sans MS"/>
                <a:cs typeface="Comic Sans MS"/>
              </a:rPr>
              <a:t>Other </a:t>
            </a:r>
            <a:r>
              <a:rPr lang="en-US" sz="2200" dirty="0">
                <a:latin typeface="Comic Sans MS"/>
                <a:cs typeface="Comic Sans MS"/>
              </a:rPr>
              <a:t>organelles are present in the cell but for simplicity are not shown.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40140" y="4253342"/>
            <a:ext cx="4720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omic Sans MS"/>
                <a:cs typeface="Comic Sans MS"/>
              </a:rPr>
              <a:t>Download for free at </a:t>
            </a:r>
            <a:r>
              <a:rPr lang="en-US" sz="800" u="sng" dirty="0">
                <a:latin typeface="Comic Sans MS"/>
                <a:cs typeface="Comic Sans MS"/>
              </a:rPr>
              <a:t>http://cnx.org/contents/185cbf87-c72e-</a:t>
            </a:r>
            <a:r>
              <a:rPr lang="en-US" sz="800" u="sng" dirty="0" smtClean="0">
                <a:latin typeface="Comic Sans MS"/>
                <a:cs typeface="Comic Sans MS"/>
              </a:rPr>
              <a:t>48f5</a:t>
            </a:r>
          </a:p>
          <a:p>
            <a:r>
              <a:rPr lang="en-US" sz="800" u="sng" dirty="0" smtClean="0">
                <a:latin typeface="Comic Sans MS"/>
                <a:cs typeface="Comic Sans MS"/>
              </a:rPr>
              <a:t>-b51e</a:t>
            </a:r>
            <a:r>
              <a:rPr lang="en-US" sz="800" u="sng" dirty="0">
                <a:latin typeface="Comic Sans MS"/>
                <a:cs typeface="Comic Sans MS"/>
              </a:rPr>
              <a:t>-f14f21b5eabd@</a:t>
            </a:r>
            <a:r>
              <a:rPr lang="en-US" sz="800" u="sng" dirty="0" smtClean="0">
                <a:latin typeface="Comic Sans MS"/>
                <a:cs typeface="Comic Sans MS"/>
              </a:rPr>
              <a:t>10.61</a:t>
            </a:r>
            <a:endParaRPr lang="en-US" sz="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06416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55613" y="104590"/>
            <a:ext cx="8229600" cy="88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400" b="1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Vacuoles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09915" y="811308"/>
            <a:ext cx="573132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marL="971550" indent="-51435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Membrane-bounded structures in plants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Various functions depending on the cell type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There are different types of vacuoles:</a:t>
            </a:r>
          </a:p>
          <a:p>
            <a:pPr lvl="1" eaLnBrk="1" hangingPunct="1">
              <a:lnSpc>
                <a:spcPct val="90000"/>
              </a:lnSpc>
              <a:spcBef>
                <a:spcPts val="700"/>
              </a:spcBef>
              <a:buFont typeface="Arial" charset="0"/>
              <a:buAutoNum type="arabicPeriod"/>
            </a:pPr>
            <a:r>
              <a:rPr lang="en-US" sz="2000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Central vacuole: </a:t>
            </a:r>
            <a:r>
              <a:rPr lang="en-US" sz="20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plant cells</a:t>
            </a:r>
          </a:p>
          <a:p>
            <a:pPr lvl="1" eaLnBrk="1" hangingPunct="1">
              <a:lnSpc>
                <a:spcPct val="90000"/>
              </a:lnSpc>
              <a:spcBef>
                <a:spcPts val="700"/>
              </a:spcBef>
              <a:buFont typeface="Arial" charset="0"/>
              <a:buAutoNum type="arabicPeriod"/>
            </a:pPr>
            <a:r>
              <a:rPr lang="en-US" sz="2000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Contractile vacuole: </a:t>
            </a:r>
            <a:r>
              <a:rPr lang="en-US" sz="20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some fungi and </a:t>
            </a:r>
            <a:r>
              <a:rPr lang="en-US" sz="2000" dirty="0" err="1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protists</a:t>
            </a:r>
            <a:endParaRPr lang="en-US" sz="2000" dirty="0">
              <a:solidFill>
                <a:schemeClr val="tx1"/>
              </a:solidFill>
              <a:latin typeface="Comic Sans MS"/>
              <a:ea typeface="ＭＳ Ｐゴシック" charset="0"/>
              <a:cs typeface="Comic Sans MS"/>
            </a:endParaRPr>
          </a:p>
          <a:p>
            <a:pPr lvl="1" eaLnBrk="1" hangingPunct="1">
              <a:lnSpc>
                <a:spcPct val="90000"/>
              </a:lnSpc>
              <a:spcBef>
                <a:spcPts val="700"/>
              </a:spcBef>
              <a:buFont typeface="Arial" charset="0"/>
              <a:buAutoNum type="arabicPeriod"/>
            </a:pPr>
            <a:r>
              <a:rPr lang="en-US" sz="2000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Storage vacuoles</a:t>
            </a:r>
          </a:p>
        </p:txBody>
      </p:sp>
      <p:sp>
        <p:nvSpPr>
          <p:cNvPr id="4" name="TextBox 20"/>
          <p:cNvSpPr txBox="1">
            <a:spLocks noChangeArrowheads="1"/>
          </p:cNvSpPr>
          <p:nvPr/>
        </p:nvSpPr>
        <p:spPr bwMode="auto">
          <a:xfrm>
            <a:off x="2775470" y="4028522"/>
            <a:ext cx="21818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/>
                <a:cs typeface="Comic Sans MS"/>
              </a:rPr>
              <a:t>Central Vacuole</a:t>
            </a:r>
          </a:p>
          <a:p>
            <a:r>
              <a:rPr lang="en-US" sz="2000" dirty="0" smtClean="0">
                <a:latin typeface="Comic Sans MS"/>
                <a:cs typeface="Comic Sans MS"/>
              </a:rPr>
              <a:t>in </a:t>
            </a:r>
            <a:r>
              <a:rPr lang="en-US" sz="2000" dirty="0">
                <a:latin typeface="Comic Sans MS"/>
                <a:cs typeface="Comic Sans MS"/>
              </a:rPr>
              <a:t>plants, helps </a:t>
            </a:r>
            <a:r>
              <a:rPr lang="en-US" sz="2000" dirty="0" smtClean="0">
                <a:solidFill>
                  <a:schemeClr val="tx1"/>
                </a:solidFill>
                <a:latin typeface="Comic Sans MS"/>
                <a:cs typeface="Comic Sans MS"/>
              </a:rPr>
              <a:t>maintain </a:t>
            </a:r>
            <a:r>
              <a:rPr lang="en-US" sz="2000" b="1" dirty="0">
                <a:solidFill>
                  <a:srgbClr val="0000FF"/>
                </a:solidFill>
                <a:latin typeface="Comic Sans MS"/>
                <a:cs typeface="Comic Sans MS"/>
              </a:rPr>
              <a:t>turgor pressure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75470" y="6427113"/>
            <a:ext cx="50347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omic Sans MS"/>
                <a:cs typeface="Comic Sans MS"/>
              </a:rPr>
              <a:t>Caption: </a:t>
            </a:r>
            <a:r>
              <a:rPr lang="en-US" sz="800" u="sng" dirty="0" smtClean="0">
                <a:latin typeface="Comic Sans MS"/>
                <a:cs typeface="Comic Sans MS"/>
              </a:rPr>
              <a:t>Large Central Vacuole</a:t>
            </a:r>
            <a:r>
              <a:rPr lang="en-US" sz="800" dirty="0" smtClean="0">
                <a:latin typeface="Comic Sans MS"/>
                <a:cs typeface="Comic Sans MS"/>
              </a:rPr>
              <a:t> (c) Kelvin13</a:t>
            </a:r>
            <a:r>
              <a:rPr lang="de-DE" sz="800" dirty="0" smtClean="0">
                <a:latin typeface="Comic Sans MS"/>
                <a:cs typeface="Comic Sans MS"/>
              </a:rPr>
              <a:t>, </a:t>
            </a:r>
            <a:r>
              <a:rPr lang="de-DE" sz="800" u="sng" dirty="0" smtClean="0">
                <a:latin typeface="Comic Sans MS"/>
                <a:cs typeface="Comic Sans MS"/>
              </a:rPr>
              <a:t>Public domain </a:t>
            </a:r>
            <a:endParaRPr lang="en-US" sz="800" u="sng" dirty="0">
              <a:latin typeface="Comic Sans MS"/>
              <a:cs typeface="Comic Sans M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0" r="56022" b="8968"/>
          <a:stretch/>
        </p:blipFill>
        <p:spPr>
          <a:xfrm>
            <a:off x="5794873" y="1899015"/>
            <a:ext cx="2890340" cy="3983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402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20723" y="1800532"/>
            <a:ext cx="8062912" cy="1166382"/>
          </a:xfrm>
        </p:spPr>
        <p:txBody>
          <a:bodyPr>
            <a:normAutofit fontScale="85000" lnSpcReduction="20000"/>
          </a:bodyPr>
          <a:lstStyle/>
          <a:p>
            <a:r>
              <a:rPr lang="en-US" sz="4400" dirty="0" smtClean="0">
                <a:latin typeface="Comic Sans MS" panose="030F0702030302020204" pitchFamily="66" charset="0"/>
              </a:rPr>
              <a:t>Cytoskeleton</a:t>
            </a:r>
          </a:p>
          <a:p>
            <a:r>
              <a:rPr lang="en-US" dirty="0">
                <a:latin typeface="Comic Sans MS" panose="030F0702030302020204" pitchFamily="66" charset="0"/>
              </a:rPr>
              <a:t>	</a:t>
            </a:r>
            <a:r>
              <a:rPr lang="en-US" dirty="0" smtClean="0">
                <a:latin typeface="Comic Sans MS" panose="030F0702030302020204" pitchFamily="66" charset="0"/>
              </a:rPr>
              <a:t>Eukaryotic cells need a cytoskeleton to help with structure, organization of organelles, and movement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2133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Figure_04_05_02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73" r="-3073"/>
          <a:stretch>
            <a:fillRect/>
          </a:stretch>
        </p:blipFill>
        <p:spPr>
          <a:xfrm>
            <a:off x="4821472" y="994354"/>
            <a:ext cx="4030663" cy="5256213"/>
          </a:xfr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68938" y="721103"/>
            <a:ext cx="8229600" cy="508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marL="0" indent="0" eaLnBrk="1" hangingPunct="1"/>
            <a:r>
              <a:rPr lang="en-US" sz="2800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Microfilaments </a:t>
            </a:r>
            <a:r>
              <a:rPr lang="en-US" sz="2800" b="1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of the cytoskeleton</a:t>
            </a:r>
            <a:endParaRPr lang="en-US" sz="2800" b="1" dirty="0" smtClean="0">
              <a:solidFill>
                <a:schemeClr val="tx1"/>
              </a:solidFill>
              <a:latin typeface="Comic Sans MS"/>
              <a:ea typeface="ＭＳ Ｐゴシック" charset="0"/>
              <a:cs typeface="Comic Sans MS"/>
            </a:endParaRPr>
          </a:p>
          <a:p>
            <a:pPr marL="0" indent="0" eaLnBrk="1" hangingPunct="1"/>
            <a:r>
              <a:rPr lang="en-US" sz="2800" b="1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(</a:t>
            </a:r>
            <a:r>
              <a:rPr lang="en-US" sz="2800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actin filaments</a:t>
            </a:r>
            <a:r>
              <a:rPr lang="en-US" sz="2800" b="1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)</a:t>
            </a:r>
          </a:p>
          <a:p>
            <a:pPr marL="0" indent="0" eaLnBrk="1" hangingPunct="1"/>
            <a:endParaRPr lang="en-US" dirty="0" smtClean="0">
              <a:solidFill>
                <a:schemeClr val="tx1"/>
              </a:solidFill>
              <a:latin typeface="Comic Sans MS"/>
              <a:ea typeface="ＭＳ Ｐゴシック" charset="0"/>
              <a:cs typeface="Comic Sans MS"/>
            </a:endParaRPr>
          </a:p>
          <a:p>
            <a:pPr marL="342900" indent="-342900" eaLnBrk="1" hangingPunct="1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Two </a:t>
            </a:r>
            <a:r>
              <a:rPr lang="en-US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protein chains loosely </a:t>
            </a:r>
            <a:endParaRPr lang="en-US" dirty="0" smtClean="0">
              <a:solidFill>
                <a:schemeClr val="tx1"/>
              </a:solidFill>
              <a:latin typeface="Comic Sans MS"/>
              <a:ea typeface="ＭＳ Ｐゴシック" charset="0"/>
              <a:cs typeface="Comic Sans MS"/>
            </a:endParaRPr>
          </a:p>
          <a:p>
            <a:pPr marL="0" indent="0" eaLnBrk="1" hangingPunct="1"/>
            <a:r>
              <a:rPr lang="en-US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twined together</a:t>
            </a:r>
          </a:p>
          <a:p>
            <a:pPr marL="0" indent="0" eaLnBrk="1" hangingPunct="1"/>
            <a:endParaRPr lang="en-US" dirty="0">
              <a:solidFill>
                <a:schemeClr val="tx1"/>
              </a:solidFill>
              <a:latin typeface="Comic Sans MS"/>
              <a:ea typeface="ＭＳ Ｐゴシック" charset="0"/>
              <a:cs typeface="Comic Sans MS"/>
            </a:endParaRPr>
          </a:p>
          <a:p>
            <a:pPr marL="342900" indent="-342900" eaLnBrk="1" hangingPunct="1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Movements </a:t>
            </a:r>
            <a:r>
              <a:rPr lang="en-US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like contraction, </a:t>
            </a:r>
            <a:endParaRPr lang="en-US" dirty="0" smtClean="0">
              <a:solidFill>
                <a:schemeClr val="tx1"/>
              </a:solidFill>
              <a:latin typeface="Comic Sans MS"/>
              <a:ea typeface="ＭＳ Ｐゴシック" charset="0"/>
              <a:cs typeface="Comic Sans MS"/>
            </a:endParaRPr>
          </a:p>
          <a:p>
            <a:pPr marL="0" indent="0" eaLnBrk="1" hangingPunct="1"/>
            <a:r>
              <a:rPr lang="en-US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crawling</a:t>
            </a:r>
            <a:r>
              <a:rPr lang="en-US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, “pinching”</a:t>
            </a: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542393" y="4063319"/>
            <a:ext cx="3005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Amoeboid </a:t>
            </a:r>
            <a:r>
              <a:rPr lang="en-US" dirty="0">
                <a:solidFill>
                  <a:srgbClr val="FF0000"/>
                </a:solidFill>
                <a:latin typeface="Comic Sans MS"/>
                <a:cs typeface="Comic Sans MS"/>
              </a:rPr>
              <a:t>Movement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45526" y="6250567"/>
            <a:ext cx="41135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/>
                <a:cs typeface="Comic Sans MS"/>
              </a:rPr>
              <a:t>Download for free at </a:t>
            </a:r>
            <a:r>
              <a:rPr lang="en-US" sz="1100" u="sng" dirty="0">
                <a:latin typeface="Comic Sans MS"/>
                <a:cs typeface="Comic Sans MS"/>
              </a:rPr>
              <a:t>http://cnx.org/contents/185cbf87-</a:t>
            </a:r>
            <a:r>
              <a:rPr lang="en-US" sz="1100" u="sng" dirty="0" smtClean="0">
                <a:latin typeface="Comic Sans MS"/>
                <a:cs typeface="Comic Sans MS"/>
              </a:rPr>
              <a:t>c</a:t>
            </a:r>
          </a:p>
          <a:p>
            <a:r>
              <a:rPr lang="en-US" sz="1100" u="sng" dirty="0" smtClean="0">
                <a:latin typeface="Comic Sans MS"/>
                <a:cs typeface="Comic Sans MS"/>
              </a:rPr>
              <a:t>72e</a:t>
            </a:r>
            <a:r>
              <a:rPr lang="en-US" sz="1100" u="sng" dirty="0">
                <a:latin typeface="Comic Sans MS"/>
                <a:cs typeface="Comic Sans MS"/>
              </a:rPr>
              <a:t>-48f5-</a:t>
            </a:r>
            <a:r>
              <a:rPr lang="en-US" sz="1100" u="sng" dirty="0" smtClean="0">
                <a:latin typeface="Comic Sans MS"/>
                <a:cs typeface="Comic Sans MS"/>
              </a:rPr>
              <a:t>b51e</a:t>
            </a:r>
            <a:r>
              <a:rPr lang="en-US" sz="1100" u="sng" dirty="0">
                <a:latin typeface="Comic Sans MS"/>
                <a:cs typeface="Comic Sans MS"/>
              </a:rPr>
              <a:t>-f14f21b5eabd@</a:t>
            </a:r>
            <a:r>
              <a:rPr lang="en-US" sz="1100" u="sng" dirty="0" smtClean="0">
                <a:latin typeface="Comic Sans MS"/>
                <a:cs typeface="Comic Sans MS"/>
              </a:rPr>
              <a:t>10.61</a:t>
            </a:r>
            <a:endParaRPr lang="en-US" sz="1100" dirty="0">
              <a:latin typeface="Comic Sans MS"/>
              <a:cs typeface="Comic Sans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329" y="6381344"/>
            <a:ext cx="50347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omic Sans MS"/>
                <a:cs typeface="Comic Sans MS"/>
              </a:rPr>
              <a:t>Caption: </a:t>
            </a:r>
            <a:r>
              <a:rPr lang="en-US" sz="1100" u="sng" dirty="0" smtClean="0">
                <a:latin typeface="Comic Sans MS"/>
                <a:cs typeface="Comic Sans MS"/>
              </a:rPr>
              <a:t>Amoeba </a:t>
            </a:r>
            <a:r>
              <a:rPr lang="en-US" sz="1100" u="sng" dirty="0" err="1" smtClean="0">
                <a:latin typeface="Comic Sans MS"/>
                <a:cs typeface="Comic Sans MS"/>
              </a:rPr>
              <a:t>proteus</a:t>
            </a:r>
            <a:r>
              <a:rPr lang="en-US" sz="1100" dirty="0" smtClean="0">
                <a:latin typeface="Comic Sans MS"/>
                <a:cs typeface="Comic Sans MS"/>
              </a:rPr>
              <a:t> (c)Norbert </a:t>
            </a:r>
            <a:r>
              <a:rPr lang="en-US" sz="1100" dirty="0" err="1" smtClean="0">
                <a:latin typeface="Comic Sans MS"/>
                <a:cs typeface="Comic Sans MS"/>
              </a:rPr>
              <a:t>Hulsman</a:t>
            </a:r>
            <a:r>
              <a:rPr lang="de-DE" sz="1100" dirty="0" smtClean="0">
                <a:latin typeface="Comic Sans MS"/>
                <a:cs typeface="Comic Sans MS"/>
              </a:rPr>
              <a:t>, </a:t>
            </a:r>
          </a:p>
          <a:p>
            <a:r>
              <a:rPr lang="de-DE" sz="1100" u="sng" dirty="0" smtClean="0">
                <a:latin typeface="Comic Sans MS"/>
                <a:cs typeface="Comic Sans MS"/>
              </a:rPr>
              <a:t>Public domain; </a:t>
            </a:r>
            <a:endParaRPr lang="en-US" sz="1100" u="sng" dirty="0">
              <a:latin typeface="Comic Sans MS"/>
              <a:cs typeface="Comic Sans MS"/>
            </a:endParaRPr>
          </a:p>
        </p:txBody>
      </p:sp>
      <p:pic>
        <p:nvPicPr>
          <p:cNvPr id="3" name="Picture 2" descr="Amoeb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52" y="4416779"/>
            <a:ext cx="3118110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93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54411" y="888242"/>
            <a:ext cx="8229600" cy="5091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1pPr>
            <a:lvl2pPr marL="741363" indent="-284163" eaLnBrk="0" hangingPunct="0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9pPr>
          </a:lstStyle>
          <a:p>
            <a:pPr marL="0" indent="0" eaLnBrk="1" hangingPunct="1">
              <a:buFont typeface="Times New Roman" pitchFamily="18" charset="0"/>
              <a:buNone/>
              <a:defRPr/>
            </a:pPr>
            <a:r>
              <a:rPr lang="en-US" altLang="en-US" dirty="0" smtClean="0">
                <a:solidFill>
                  <a:schemeClr val="tx1"/>
                </a:solidFill>
                <a:latin typeface="Comic Sans MS"/>
                <a:cs typeface="Comic Sans MS"/>
              </a:rPr>
              <a:t>Cell size is </a:t>
            </a:r>
            <a:r>
              <a:rPr lang="en-US" altLang="en-US" b="1" dirty="0" smtClean="0">
                <a:solidFill>
                  <a:schemeClr val="tx1"/>
                </a:solidFill>
                <a:latin typeface="Comic Sans MS"/>
                <a:cs typeface="Comic Sans MS"/>
              </a:rPr>
              <a:t>limited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dirty="0" smtClean="0">
                <a:solidFill>
                  <a:schemeClr val="tx1"/>
                </a:solidFill>
                <a:latin typeface="Comic Sans MS"/>
                <a:cs typeface="Comic Sans MS"/>
              </a:rPr>
              <a:t>Most cells are relatively small</a:t>
            </a:r>
          </a:p>
          <a:p>
            <a:pPr lvl="1" eaLnBrk="1" hangingPunct="1">
              <a:spcBef>
                <a:spcPts val="800"/>
              </a:spcBef>
              <a:buFont typeface="Arial" charset="0"/>
              <a:buChar char="•"/>
              <a:defRPr/>
            </a:pPr>
            <a:r>
              <a:rPr lang="en-US" altLang="en-US" dirty="0" smtClean="0">
                <a:solidFill>
                  <a:schemeClr val="tx1"/>
                </a:solidFill>
                <a:latin typeface="Comic Sans MS"/>
                <a:cs typeface="Comic Sans MS"/>
              </a:rPr>
              <a:t>Think about how things get in and out of cell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dirty="0" smtClean="0">
                <a:solidFill>
                  <a:schemeClr val="tx1"/>
                </a:solidFill>
                <a:latin typeface="Comic Sans MS"/>
                <a:cs typeface="Comic Sans MS"/>
              </a:rPr>
              <a:t>Rate of </a:t>
            </a:r>
            <a:r>
              <a:rPr lang="en-US" altLang="en-US" b="1" dirty="0" smtClean="0">
                <a:solidFill>
                  <a:schemeClr val="tx1"/>
                </a:solidFill>
                <a:latin typeface="Comic Sans MS"/>
                <a:cs typeface="Comic Sans MS"/>
              </a:rPr>
              <a:t>diffusion</a:t>
            </a:r>
            <a:r>
              <a:rPr lang="en-US" altLang="en-US" dirty="0" smtClean="0">
                <a:solidFill>
                  <a:schemeClr val="tx1"/>
                </a:solidFill>
                <a:latin typeface="Comic Sans MS"/>
                <a:cs typeface="Comic Sans MS"/>
              </a:rPr>
              <a:t> affected by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en-US" dirty="0" smtClean="0">
                <a:solidFill>
                  <a:schemeClr val="tx1"/>
                </a:solidFill>
                <a:latin typeface="Comic Sans MS"/>
                <a:cs typeface="Comic Sans MS"/>
              </a:rPr>
              <a:t>Surface area available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en-US" dirty="0" smtClean="0">
                <a:solidFill>
                  <a:schemeClr val="tx1"/>
                </a:solidFill>
                <a:latin typeface="Comic Sans MS"/>
                <a:cs typeface="Comic Sans MS"/>
              </a:rPr>
              <a:t>Temperature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en-US" dirty="0" smtClean="0">
                <a:solidFill>
                  <a:schemeClr val="tx1"/>
                </a:solidFill>
                <a:latin typeface="Comic Sans MS"/>
                <a:cs typeface="Comic Sans MS"/>
              </a:rPr>
              <a:t>Concentration gradient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en-US" dirty="0" smtClean="0">
                <a:solidFill>
                  <a:schemeClr val="tx1"/>
                </a:solidFill>
                <a:latin typeface="Comic Sans MS"/>
                <a:cs typeface="Comic Sans MS"/>
              </a:rPr>
              <a:t>Distance </a:t>
            </a:r>
          </a:p>
        </p:txBody>
      </p:sp>
    </p:spTree>
    <p:extLst>
      <p:ext uri="{BB962C8B-B14F-4D97-AF65-F5344CB8AC3E}">
        <p14:creationId xmlns:p14="http://schemas.microsoft.com/office/powerpoint/2010/main" val="384263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Figure_04_05_03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788" b="-51788"/>
          <a:stretch>
            <a:fillRect/>
          </a:stretch>
        </p:blipFill>
        <p:spPr>
          <a:xfrm>
            <a:off x="546845" y="614392"/>
            <a:ext cx="8062913" cy="3500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90510" y="3760699"/>
            <a:ext cx="8674195" cy="285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marL="0" indent="0" eaLnBrk="1" hangingPunct="1">
              <a:spcBef>
                <a:spcPts val="700"/>
              </a:spcBef>
            </a:pPr>
            <a:r>
              <a:rPr lang="en-US" sz="2800" b="1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Intermediate </a:t>
            </a:r>
            <a:r>
              <a:rPr lang="en-US" sz="2800" b="1" dirty="0" smtClean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filaments of the cytoskeleton</a:t>
            </a:r>
            <a:endParaRPr lang="en-US" sz="2800" b="1" dirty="0">
              <a:solidFill>
                <a:srgbClr val="0000FF"/>
              </a:solidFill>
              <a:latin typeface="Comic Sans MS"/>
              <a:ea typeface="ＭＳ Ｐゴシック" charset="0"/>
              <a:cs typeface="Comic Sans MS"/>
            </a:endParaRPr>
          </a:p>
          <a:p>
            <a:pPr lvl="1" eaLnBrk="1" hangingPunct="1">
              <a:spcBef>
                <a:spcPts val="600"/>
              </a:spcBef>
              <a:buFont typeface="Arial" charset="0"/>
              <a:buChar char="–"/>
            </a:pPr>
            <a:r>
              <a:rPr lang="en-US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Between the size of actin filaments and </a:t>
            </a:r>
            <a:r>
              <a:rPr lang="en-US" dirty="0" smtClean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microtubules</a:t>
            </a:r>
          </a:p>
          <a:p>
            <a:pPr lvl="1" eaLnBrk="1" hangingPunct="1">
              <a:spcBef>
                <a:spcPts val="600"/>
              </a:spcBef>
              <a:buFont typeface="Arial" charset="0"/>
              <a:buChar char="–"/>
            </a:pPr>
            <a:r>
              <a:rPr lang="en-US" dirty="0" smtClean="0">
                <a:solidFill>
                  <a:schemeClr val="tx1"/>
                </a:solidFill>
                <a:latin typeface="Comic Sans MS"/>
                <a:cs typeface="Comic Sans MS"/>
              </a:rPr>
              <a:t>Consists </a:t>
            </a:r>
            <a:r>
              <a:rPr lang="en-US" dirty="0">
                <a:solidFill>
                  <a:schemeClr val="tx1"/>
                </a:solidFill>
                <a:latin typeface="Comic Sans MS"/>
                <a:cs typeface="Comic Sans MS"/>
              </a:rPr>
              <a:t>of several intertwined strands of fibrous </a:t>
            </a:r>
            <a:r>
              <a:rPr lang="en-US" dirty="0" smtClean="0">
                <a:solidFill>
                  <a:schemeClr val="tx1"/>
                </a:solidFill>
                <a:latin typeface="Comic Sans MS"/>
                <a:cs typeface="Comic Sans MS"/>
              </a:rPr>
              <a:t>proteins</a:t>
            </a:r>
            <a:endParaRPr lang="en-US" dirty="0">
              <a:solidFill>
                <a:srgbClr val="000000"/>
              </a:solidFill>
              <a:latin typeface="Comic Sans MS"/>
              <a:ea typeface="ＭＳ Ｐゴシック" charset="0"/>
              <a:cs typeface="Comic Sans MS"/>
            </a:endParaRPr>
          </a:p>
          <a:p>
            <a:pPr lvl="1" eaLnBrk="1" hangingPunct="1">
              <a:spcBef>
                <a:spcPts val="600"/>
              </a:spcBef>
              <a:buFont typeface="Arial" charset="0"/>
              <a:buChar char="–"/>
            </a:pPr>
            <a:r>
              <a:rPr lang="en-US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Very stable</a:t>
            </a:r>
            <a:r>
              <a:rPr lang="en-US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 – usually not broken down</a:t>
            </a:r>
          </a:p>
          <a:p>
            <a:pPr lvl="1" eaLnBrk="1" hangingPunct="1">
              <a:spcBef>
                <a:spcPts val="600"/>
              </a:spcBef>
              <a:buFont typeface="Arial" charset="0"/>
              <a:buChar char="–"/>
            </a:pPr>
            <a:r>
              <a:rPr lang="en-US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Example: Keratin</a:t>
            </a:r>
          </a:p>
          <a:p>
            <a:pPr lvl="1" eaLnBrk="1" hangingPunct="1">
              <a:spcBef>
                <a:spcPts val="600"/>
              </a:spcBef>
              <a:buFont typeface="Arial" charset="0"/>
              <a:buNone/>
            </a:pPr>
            <a:endParaRPr lang="en-US" dirty="0">
              <a:solidFill>
                <a:srgbClr val="000000"/>
              </a:solidFill>
              <a:latin typeface="Comic Sans MS"/>
              <a:ea typeface="ＭＳ Ｐゴシック" charset="0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607" y="3213075"/>
            <a:ext cx="65643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/>
                <a:cs typeface="Comic Sans MS"/>
              </a:rPr>
              <a:t>Download for free at </a:t>
            </a:r>
            <a:r>
              <a:rPr lang="en-US" sz="1100" u="sng" dirty="0">
                <a:latin typeface="Comic Sans MS"/>
                <a:cs typeface="Comic Sans MS"/>
              </a:rPr>
              <a:t>http://cnx.org/contents/185cbf87-c72e-48f5-</a:t>
            </a:r>
            <a:r>
              <a:rPr lang="en-US" sz="1100" u="sng" dirty="0" smtClean="0">
                <a:latin typeface="Comic Sans MS"/>
                <a:cs typeface="Comic Sans MS"/>
              </a:rPr>
              <a:t>b51e</a:t>
            </a:r>
            <a:r>
              <a:rPr lang="en-US" sz="1100" u="sng" dirty="0">
                <a:latin typeface="Comic Sans MS"/>
                <a:cs typeface="Comic Sans MS"/>
              </a:rPr>
              <a:t>-f14f21b5eabd@</a:t>
            </a:r>
            <a:r>
              <a:rPr lang="en-US" sz="1100" u="sng" dirty="0" smtClean="0">
                <a:latin typeface="Comic Sans MS"/>
                <a:cs typeface="Comic Sans MS"/>
              </a:rPr>
              <a:t>10.61</a:t>
            </a:r>
            <a:endParaRPr lang="en-US" sz="11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76059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Figure_04_05_04ab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334" r="-11334"/>
          <a:stretch>
            <a:fillRect/>
          </a:stretch>
        </p:blipFill>
        <p:spPr>
          <a:xfrm>
            <a:off x="862559" y="958035"/>
            <a:ext cx="7372578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09176" y="4487988"/>
            <a:ext cx="8740589" cy="229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marL="0" indent="0" eaLnBrk="1" hangingPunct="1">
              <a:spcBef>
                <a:spcPts val="700"/>
              </a:spcBef>
            </a:pPr>
            <a:r>
              <a:rPr lang="en-US" sz="2800" b="1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Microtubules of the cytoskeleton</a:t>
            </a:r>
            <a:endParaRPr lang="en-US" sz="2800" b="1" dirty="0">
              <a:solidFill>
                <a:schemeClr val="tx1"/>
              </a:solidFill>
              <a:latin typeface="Comic Sans MS"/>
              <a:ea typeface="ＭＳ Ｐゴシック" charset="0"/>
              <a:cs typeface="Comic Sans MS"/>
            </a:endParaRPr>
          </a:p>
          <a:p>
            <a:pPr lvl="1" eaLnBrk="1" hangingPunct="1">
              <a:spcBef>
                <a:spcPts val="600"/>
              </a:spcBef>
              <a:buFont typeface="Arial" charset="0"/>
              <a:buChar char="–"/>
            </a:pPr>
            <a:r>
              <a:rPr lang="en-US" sz="2200" b="1" i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Largest</a:t>
            </a:r>
            <a:r>
              <a:rPr lang="en-US" sz="22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 of the cytoskeletal </a:t>
            </a:r>
            <a:r>
              <a:rPr lang="en-US" sz="2200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elements</a:t>
            </a:r>
            <a:endParaRPr lang="en-US" sz="2200" dirty="0">
              <a:solidFill>
                <a:schemeClr val="tx1"/>
              </a:solidFill>
              <a:latin typeface="Comic Sans MS"/>
              <a:ea typeface="ＭＳ Ｐゴシック" charset="0"/>
              <a:cs typeface="Comic Sans MS"/>
            </a:endParaRPr>
          </a:p>
          <a:p>
            <a:pPr lvl="1" eaLnBrk="1" hangingPunct="1">
              <a:spcBef>
                <a:spcPts val="600"/>
              </a:spcBef>
              <a:buFont typeface="Arial" charset="0"/>
              <a:buChar char="–"/>
            </a:pPr>
            <a:r>
              <a:rPr lang="en-US" sz="2200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Hollow dimers </a:t>
            </a:r>
            <a:r>
              <a:rPr lang="en-US" sz="22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of </a:t>
            </a:r>
            <a:r>
              <a:rPr lang="en-US" sz="2200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α-</a:t>
            </a:r>
            <a:r>
              <a:rPr lang="en-US" sz="22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 and </a:t>
            </a:r>
            <a:r>
              <a:rPr lang="en-US" sz="2200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β-tubulin subunits</a:t>
            </a:r>
          </a:p>
          <a:p>
            <a:pPr lvl="1" eaLnBrk="1" hangingPunct="1">
              <a:spcBef>
                <a:spcPts val="600"/>
              </a:spcBef>
              <a:buFont typeface="Arial" charset="0"/>
              <a:buChar char="–"/>
            </a:pPr>
            <a:r>
              <a:rPr lang="en-US" sz="22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Facilitate movement of cell and materials within </a:t>
            </a:r>
            <a:r>
              <a:rPr lang="en-US" sz="2200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cell</a:t>
            </a:r>
          </a:p>
          <a:p>
            <a:pPr lvl="1" eaLnBrk="1" hangingPunct="1">
              <a:spcBef>
                <a:spcPts val="600"/>
              </a:spcBef>
              <a:buFont typeface="Arial" charset="0"/>
              <a:buChar char="–"/>
            </a:pPr>
            <a:r>
              <a:rPr lang="en-US" sz="2200" dirty="0">
                <a:solidFill>
                  <a:schemeClr val="tx1"/>
                </a:solidFill>
                <a:latin typeface="Comic Sans MS"/>
                <a:cs typeface="Comic Sans MS"/>
              </a:rPr>
              <a:t>The left image shows the molecular structure of the tube.</a:t>
            </a:r>
          </a:p>
          <a:p>
            <a:pPr lvl="1" eaLnBrk="1" hangingPunct="1">
              <a:spcBef>
                <a:spcPts val="600"/>
              </a:spcBef>
              <a:buFont typeface="Arial" charset="0"/>
              <a:buChar char="–"/>
            </a:pPr>
            <a:endParaRPr lang="en-US" dirty="0">
              <a:solidFill>
                <a:schemeClr val="tx1"/>
              </a:solidFill>
              <a:latin typeface="Comic Sans MS"/>
              <a:ea typeface="ＭＳ Ｐゴシック" charset="0"/>
              <a:cs typeface="Comic Sans MS"/>
            </a:endParaRPr>
          </a:p>
          <a:p>
            <a:pPr lvl="1" eaLnBrk="1" hangingPunct="1">
              <a:spcBef>
                <a:spcPts val="600"/>
              </a:spcBef>
              <a:buFont typeface="Arial" charset="0"/>
              <a:buNone/>
            </a:pPr>
            <a:endParaRPr lang="en-US" dirty="0">
              <a:solidFill>
                <a:schemeClr val="tx1"/>
              </a:solidFill>
              <a:latin typeface="Comic Sans MS"/>
              <a:ea typeface="ＭＳ Ｐゴシック" charset="0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7812" y="4145262"/>
            <a:ext cx="65643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/>
                <a:cs typeface="Comic Sans MS"/>
              </a:rPr>
              <a:t>Download for free at </a:t>
            </a:r>
            <a:r>
              <a:rPr lang="en-US" sz="1100" u="sng" dirty="0">
                <a:latin typeface="Comic Sans MS"/>
                <a:cs typeface="Comic Sans MS"/>
              </a:rPr>
              <a:t>http://cnx.org/contents/185cbf87-c72e-48f5-</a:t>
            </a:r>
            <a:r>
              <a:rPr lang="en-US" sz="1100" u="sng" dirty="0" smtClean="0">
                <a:latin typeface="Comic Sans MS"/>
                <a:cs typeface="Comic Sans MS"/>
              </a:rPr>
              <a:t>b51e</a:t>
            </a:r>
            <a:r>
              <a:rPr lang="en-US" sz="1100" u="sng" dirty="0">
                <a:latin typeface="Comic Sans MS"/>
                <a:cs typeface="Comic Sans MS"/>
              </a:rPr>
              <a:t>-f14f21b5eabd@</a:t>
            </a:r>
            <a:r>
              <a:rPr lang="en-US" sz="1100" u="sng" dirty="0" smtClean="0">
                <a:latin typeface="Comic Sans MS"/>
                <a:cs typeface="Comic Sans MS"/>
              </a:rPr>
              <a:t>10.61</a:t>
            </a:r>
            <a:endParaRPr lang="en-US" sz="11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63688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400" b="1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Centrosomes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Region surrounding </a:t>
            </a:r>
            <a:r>
              <a:rPr lang="en-US" sz="3200" b="1" i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centrioles</a:t>
            </a:r>
            <a:r>
              <a:rPr lang="en-US" sz="32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 in almost all animal cells</a:t>
            </a: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Microtubule</a:t>
            </a:r>
            <a:r>
              <a:rPr lang="en-US" sz="32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-organizing center</a:t>
            </a:r>
          </a:p>
          <a:p>
            <a:pPr lvl="1" eaLnBrk="1" hangingPunct="1">
              <a:spcBef>
                <a:spcPts val="700"/>
              </a:spcBef>
              <a:buFont typeface="Arial" charset="0"/>
              <a:buChar char="–"/>
            </a:pPr>
            <a:r>
              <a:rPr lang="en-US" sz="2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Can nucleate the assembly of microtubules</a:t>
            </a: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Animal cells and most </a:t>
            </a:r>
            <a:r>
              <a:rPr lang="en-US" sz="3200" dirty="0" err="1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protists</a:t>
            </a:r>
            <a:r>
              <a:rPr lang="en-US" sz="32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 have </a:t>
            </a:r>
            <a:r>
              <a:rPr lang="en-US" sz="3200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centrioles</a:t>
            </a:r>
            <a:r>
              <a:rPr lang="en-US" sz="32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 – pair of organelles</a:t>
            </a: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Organize microtubules for </a:t>
            </a:r>
            <a:r>
              <a:rPr lang="en-US" sz="3200" b="1" i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cell division</a:t>
            </a: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Plants and fungi usually lack centrioles</a:t>
            </a:r>
          </a:p>
          <a:p>
            <a:pPr eaLnBrk="1" hangingPunct="1">
              <a:spcBef>
                <a:spcPts val="800"/>
              </a:spcBef>
              <a:buFont typeface="Arial" charset="0"/>
              <a:buNone/>
            </a:pPr>
            <a:endParaRPr lang="en-US" sz="3200" dirty="0">
              <a:solidFill>
                <a:schemeClr val="tx1"/>
              </a:solidFill>
              <a:latin typeface="Comic Sans MS"/>
              <a:ea typeface="ＭＳ Ｐゴシック" charset="0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7093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Figure_04_03_08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29" r="-2566"/>
          <a:stretch/>
        </p:blipFill>
        <p:spPr>
          <a:xfrm>
            <a:off x="1277931" y="341194"/>
            <a:ext cx="6198416" cy="3592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40463" y="4478602"/>
            <a:ext cx="8179649" cy="2181815"/>
          </a:xfrm>
        </p:spPr>
        <p:txBody>
          <a:bodyPr>
            <a:noAutofit/>
          </a:bodyPr>
          <a:lstStyle/>
          <a:p>
            <a:pPr marL="342900" indent="-342900">
              <a:buClrTx/>
              <a:buFont typeface="Arial"/>
              <a:buChar char="•"/>
            </a:pPr>
            <a:r>
              <a:rPr lang="en-US" dirty="0">
                <a:latin typeface="Comic Sans MS"/>
                <a:cs typeface="Comic Sans MS"/>
              </a:rPr>
              <a:t>The centrosome consists of two centrioles that lie at right angles to each other. </a:t>
            </a:r>
            <a:endParaRPr lang="en-US" dirty="0" smtClean="0">
              <a:latin typeface="Comic Sans MS"/>
              <a:cs typeface="Comic Sans MS"/>
            </a:endParaRPr>
          </a:p>
          <a:p>
            <a:pPr marL="342900" indent="-342900">
              <a:buClrTx/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Each centriole is a cylinder made up of nine triplets of microtubules. </a:t>
            </a:r>
          </a:p>
          <a:p>
            <a:pPr marL="342900" indent="-342900">
              <a:buClrTx/>
              <a:buFont typeface="Arial"/>
              <a:buChar char="•"/>
            </a:pPr>
            <a:r>
              <a:rPr lang="en-US" dirty="0" err="1" smtClean="0">
                <a:latin typeface="Comic Sans MS"/>
                <a:cs typeface="Comic Sans MS"/>
              </a:rPr>
              <a:t>Nontubulin</a:t>
            </a:r>
            <a:r>
              <a:rPr lang="en-US" dirty="0" smtClean="0">
                <a:latin typeface="Comic Sans MS"/>
                <a:cs typeface="Comic Sans MS"/>
              </a:rPr>
              <a:t> proteins (indicated by the green lines) hold the microtubule triplets together.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7996" y="3915592"/>
            <a:ext cx="6564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/>
                <a:cs typeface="Comic Sans MS"/>
              </a:rPr>
              <a:t>Download for free at </a:t>
            </a:r>
            <a:r>
              <a:rPr lang="en-US" sz="1100" u="sng" dirty="0">
                <a:latin typeface="Comic Sans MS"/>
                <a:cs typeface="Comic Sans MS"/>
              </a:rPr>
              <a:t>http://cnx.org/contents/185cbf87-c72e-48f5-</a:t>
            </a:r>
            <a:r>
              <a:rPr lang="en-US" sz="1100" u="sng" dirty="0" smtClean="0">
                <a:latin typeface="Comic Sans MS"/>
                <a:cs typeface="Comic Sans MS"/>
              </a:rPr>
              <a:t>b51</a:t>
            </a:r>
          </a:p>
          <a:p>
            <a:r>
              <a:rPr lang="en-US" sz="1100" u="sng" dirty="0" smtClean="0">
                <a:latin typeface="Comic Sans MS"/>
                <a:cs typeface="Comic Sans MS"/>
              </a:rPr>
              <a:t>e</a:t>
            </a:r>
            <a:r>
              <a:rPr lang="en-US" sz="1100" u="sng" dirty="0">
                <a:latin typeface="Comic Sans MS"/>
                <a:cs typeface="Comic Sans MS"/>
              </a:rPr>
              <a:t>-</a:t>
            </a:r>
            <a:r>
              <a:rPr lang="en-US" sz="1100" u="sng" dirty="0" smtClean="0">
                <a:latin typeface="Comic Sans MS"/>
                <a:cs typeface="Comic Sans MS"/>
              </a:rPr>
              <a:t>f14f21b5eabd</a:t>
            </a:r>
            <a:r>
              <a:rPr lang="en-US" sz="1100" u="sng" dirty="0">
                <a:latin typeface="Comic Sans MS"/>
                <a:cs typeface="Comic Sans MS"/>
              </a:rPr>
              <a:t>@</a:t>
            </a:r>
            <a:r>
              <a:rPr lang="en-US" sz="1100" u="sng" dirty="0" smtClean="0">
                <a:latin typeface="Comic Sans MS"/>
                <a:cs typeface="Comic Sans MS"/>
              </a:rPr>
              <a:t>10.61</a:t>
            </a:r>
            <a:endParaRPr lang="en-US" sz="11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27889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400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Cell Movement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98823" y="1417638"/>
            <a:ext cx="8531411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Essentially all cell motion is tied to the movement of actin filaments, microtubules, or both</a:t>
            </a: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Some cells crawl using actin microfilaments</a:t>
            </a: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Flagella</a:t>
            </a:r>
            <a:r>
              <a:rPr lang="en-US" sz="32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 and </a:t>
            </a:r>
            <a:r>
              <a:rPr lang="en-US" sz="3200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cilia</a:t>
            </a:r>
            <a:r>
              <a:rPr lang="en-US" sz="32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 have 9 + 2 arrangement of </a:t>
            </a:r>
            <a:r>
              <a:rPr lang="en-US" sz="3200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microtubules</a:t>
            </a:r>
          </a:p>
          <a:p>
            <a:pPr lvl="1" eaLnBrk="1" hangingPunct="1">
              <a:spcBef>
                <a:spcPts val="700"/>
              </a:spcBef>
              <a:buFont typeface="Arial" charset="0"/>
              <a:buChar char="–"/>
            </a:pPr>
            <a:r>
              <a:rPr lang="en-US" sz="2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Not like prokaryotic flagella</a:t>
            </a:r>
          </a:p>
          <a:p>
            <a:pPr lvl="1" eaLnBrk="1" hangingPunct="1">
              <a:spcBef>
                <a:spcPts val="700"/>
              </a:spcBef>
              <a:buFont typeface="Arial" charset="0"/>
              <a:buChar char="–"/>
            </a:pPr>
            <a:r>
              <a:rPr lang="en-US" sz="2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Cilia are shorter and more numerous</a:t>
            </a:r>
          </a:p>
        </p:txBody>
      </p:sp>
    </p:spTree>
    <p:extLst>
      <p:ext uri="{BB962C8B-B14F-4D97-AF65-F5344CB8AC3E}">
        <p14:creationId xmlns:p14="http://schemas.microsoft.com/office/powerpoint/2010/main" val="257682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Figure_04_05_05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621" r="-40621"/>
          <a:stretch>
            <a:fillRect/>
          </a:stretch>
        </p:blipFill>
        <p:spPr>
          <a:xfrm>
            <a:off x="-714804" y="910411"/>
            <a:ext cx="5735969" cy="2489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5519482"/>
            <a:ext cx="8062912" cy="1113915"/>
          </a:xfrm>
        </p:spPr>
        <p:txBody>
          <a:bodyPr>
            <a:normAutofit/>
          </a:bodyPr>
          <a:lstStyle/>
          <a:p>
            <a:pPr marL="342900" indent="-342900">
              <a:buClrTx/>
              <a:buFont typeface="Arial"/>
              <a:buChar char="•"/>
            </a:pPr>
            <a:r>
              <a:rPr lang="en-US" dirty="0">
                <a:latin typeface="Comic Sans MS"/>
                <a:cs typeface="Comic Sans MS"/>
              </a:rPr>
              <a:t>This transmission electron micrograph of two flagella shows the 9 + 2 array </a:t>
            </a:r>
            <a:r>
              <a:rPr lang="en-US" dirty="0" smtClean="0">
                <a:latin typeface="Comic Sans MS"/>
                <a:cs typeface="Comic Sans MS"/>
              </a:rPr>
              <a:t>of microtubules</a:t>
            </a:r>
            <a:r>
              <a:rPr lang="en-US" dirty="0">
                <a:latin typeface="Comic Sans MS"/>
                <a:cs typeface="Comic Sans MS"/>
              </a:rPr>
              <a:t>: nine microtubule doublets surround a single microtubule doublet. </a:t>
            </a:r>
            <a:endParaRPr lang="en-US" dirty="0" smtClean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637764"/>
            <a:ext cx="6564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omic Sans MS"/>
                <a:cs typeface="Comic Sans MS"/>
              </a:rPr>
              <a:t>Download for free at </a:t>
            </a:r>
            <a:r>
              <a:rPr lang="en-US" sz="800" u="sng" dirty="0">
                <a:latin typeface="Comic Sans MS"/>
                <a:cs typeface="Comic Sans MS"/>
              </a:rPr>
              <a:t>http://cnx.org/contents/185cbf87-c72e-</a:t>
            </a:r>
            <a:r>
              <a:rPr lang="en-US" sz="800" u="sng" dirty="0" smtClean="0">
                <a:latin typeface="Comic Sans MS"/>
                <a:cs typeface="Comic Sans MS"/>
              </a:rPr>
              <a:t>48f5</a:t>
            </a:r>
          </a:p>
          <a:p>
            <a:r>
              <a:rPr lang="en-US" sz="800" u="sng" dirty="0" smtClean="0">
                <a:latin typeface="Comic Sans MS"/>
                <a:cs typeface="Comic Sans MS"/>
              </a:rPr>
              <a:t>-b51e</a:t>
            </a:r>
            <a:r>
              <a:rPr lang="en-US" sz="800" u="sng" dirty="0">
                <a:latin typeface="Comic Sans MS"/>
                <a:cs typeface="Comic Sans MS"/>
              </a:rPr>
              <a:t>-f14f21b5eabd@</a:t>
            </a:r>
            <a:r>
              <a:rPr lang="en-US" sz="800" u="sng" dirty="0" smtClean="0">
                <a:latin typeface="Comic Sans MS"/>
                <a:cs typeface="Comic Sans MS"/>
              </a:rPr>
              <a:t>10.61</a:t>
            </a:r>
          </a:p>
          <a:p>
            <a:endParaRPr lang="en-US" sz="800" dirty="0">
              <a:latin typeface="Comic Sans MS"/>
              <a:cs typeface="Comic Sans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56"/>
          <a:stretch/>
        </p:blipFill>
        <p:spPr>
          <a:xfrm>
            <a:off x="4510902" y="417385"/>
            <a:ext cx="4239489" cy="4509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768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794108" y="771504"/>
            <a:ext cx="7763063" cy="51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1pPr>
            <a:lvl2pPr marL="741363" indent="-284163" eaLnBrk="0" hangingPunct="0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9pPr>
          </a:lstStyle>
          <a:p>
            <a:pPr marL="0" indent="0" eaLnBrk="1" hangingPunct="1">
              <a:buFont typeface="Times New Roman" pitchFamily="18" charset="0"/>
              <a:buNone/>
              <a:defRPr/>
            </a:pPr>
            <a:r>
              <a:rPr lang="en-US" altLang="en-US" sz="36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Eukaryotic Cell Walls</a:t>
            </a:r>
          </a:p>
          <a:p>
            <a:pPr marL="0" indent="0" eaLnBrk="1" hangingPunct="1">
              <a:buFont typeface="Times New Roman" pitchFamily="18" charset="0"/>
              <a:buNone/>
              <a:defRPr/>
            </a:pPr>
            <a:endParaRPr lang="en-US" altLang="en-US" sz="2800" b="1" dirty="0" smtClean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>
                <a:solidFill>
                  <a:schemeClr val="tx1"/>
                </a:solidFill>
                <a:latin typeface="Comic Sans MS"/>
                <a:cs typeface="Comic Sans MS"/>
              </a:rPr>
              <a:t>Plants, fungi, and many </a:t>
            </a:r>
            <a:r>
              <a:rPr lang="en-US" altLang="en-US" sz="2800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protists</a:t>
            </a:r>
            <a:endParaRPr lang="en-US" altLang="en-US" sz="2800" dirty="0" smtClean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>
                <a:solidFill>
                  <a:schemeClr val="tx1"/>
                </a:solidFill>
                <a:latin typeface="Comic Sans MS"/>
                <a:cs typeface="Comic Sans MS"/>
              </a:rPr>
              <a:t>Different from </a:t>
            </a:r>
            <a:r>
              <a:rPr lang="en-US" altLang="en-US" sz="2800" dirty="0" smtClean="0">
                <a:solidFill>
                  <a:schemeClr val="tx1"/>
                </a:solidFill>
                <a:latin typeface="Comic Sans MS"/>
                <a:cs typeface="Comic Sans MS"/>
              </a:rPr>
              <a:t>prokaryote cell wall</a:t>
            </a:r>
            <a:endParaRPr lang="en-US" altLang="en-US" sz="2800" dirty="0" smtClean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Plants</a:t>
            </a:r>
            <a:r>
              <a:rPr lang="en-US" altLang="en-US" sz="2800" dirty="0" smtClean="0">
                <a:solidFill>
                  <a:schemeClr val="tx1"/>
                </a:solidFill>
                <a:latin typeface="Comic Sans MS"/>
                <a:cs typeface="Comic Sans MS"/>
              </a:rPr>
              <a:t> and </a:t>
            </a:r>
            <a:r>
              <a:rPr lang="en-US" altLang="en-US" sz="2800" b="1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protists</a:t>
            </a:r>
            <a:r>
              <a:rPr lang="en-US" altLang="en-US" sz="2800" dirty="0" smtClean="0">
                <a:solidFill>
                  <a:schemeClr val="tx1"/>
                </a:solidFill>
                <a:latin typeface="Comic Sans MS"/>
                <a:cs typeface="Comic Sans MS"/>
              </a:rPr>
              <a:t>: </a:t>
            </a:r>
            <a:r>
              <a:rPr lang="en-US" altLang="en-US" sz="2800" b="1" i="1" dirty="0" smtClean="0">
                <a:solidFill>
                  <a:schemeClr val="tx1"/>
                </a:solidFill>
                <a:latin typeface="Comic Sans MS"/>
                <a:cs typeface="Comic Sans MS"/>
              </a:rPr>
              <a:t>cellulose</a:t>
            </a:r>
            <a:r>
              <a:rPr lang="en-US" altLang="en-US" sz="2800" dirty="0" smtClean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Fungi</a:t>
            </a:r>
            <a:r>
              <a:rPr lang="en-US" altLang="en-US" sz="2800" dirty="0" smtClean="0">
                <a:solidFill>
                  <a:schemeClr val="tx1"/>
                </a:solidFill>
                <a:latin typeface="Comic Sans MS"/>
                <a:cs typeface="Comic Sans MS"/>
              </a:rPr>
              <a:t>: </a:t>
            </a:r>
            <a:r>
              <a:rPr lang="en-US" altLang="en-US" sz="2800" b="1" i="1" dirty="0" smtClean="0">
                <a:solidFill>
                  <a:schemeClr val="tx1"/>
                </a:solidFill>
                <a:latin typeface="Comic Sans MS"/>
                <a:cs typeface="Comic Sans MS"/>
              </a:rPr>
              <a:t>chitin</a:t>
            </a:r>
          </a:p>
          <a:p>
            <a:pPr eaLnBrk="1" hangingPunct="1">
              <a:spcBef>
                <a:spcPts val="700"/>
              </a:spcBef>
              <a:buFont typeface="Arial" charset="0"/>
              <a:buNone/>
              <a:defRPr/>
            </a:pPr>
            <a:endParaRPr lang="en-US" altLang="en-US" sz="2800" dirty="0" smtClean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78890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25188" y="54357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4400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Extracellular Matrix (ECM)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82600" y="1686577"/>
            <a:ext cx="8229600" cy="439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Animal cells lack cell walls</a:t>
            </a: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Secrete an elaborate mixture of </a:t>
            </a:r>
            <a:r>
              <a:rPr lang="en-US" sz="2800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glycoproteins</a:t>
            </a:r>
            <a:r>
              <a:rPr lang="en-US" sz="2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 (protein with sugar -“</a:t>
            </a:r>
            <a:r>
              <a:rPr lang="en-US" altLang="ja-JP" sz="2800" i="1" dirty="0" err="1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glyco</a:t>
            </a:r>
            <a:r>
              <a:rPr lang="en-US" sz="2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”</a:t>
            </a:r>
            <a:r>
              <a:rPr lang="en-US" altLang="ja-JP" sz="2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 - attached) into the space around them</a:t>
            </a: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Collagen</a:t>
            </a:r>
            <a:r>
              <a:rPr lang="en-US" sz="2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 may be abundant</a:t>
            </a: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Form a protective layer over the cell surface</a:t>
            </a: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2800" b="1" dirty="0" err="1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Integrins</a:t>
            </a:r>
            <a:r>
              <a:rPr lang="en-US" sz="2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 link ECM to cell’s cytoskeleton</a:t>
            </a:r>
          </a:p>
          <a:p>
            <a:pPr lvl="1" eaLnBrk="1" hangingPunct="1">
              <a:spcBef>
                <a:spcPts val="700"/>
              </a:spcBef>
              <a:buFont typeface="Arial" charset="0"/>
              <a:buChar char="–"/>
            </a:pPr>
            <a:r>
              <a:rPr lang="en-US" sz="2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Influence cell behavior</a:t>
            </a:r>
          </a:p>
          <a:p>
            <a:pPr eaLnBrk="1" hangingPunct="1">
              <a:spcBef>
                <a:spcPts val="800"/>
              </a:spcBef>
              <a:buFont typeface="Arial" charset="0"/>
              <a:buNone/>
            </a:pPr>
            <a:endParaRPr lang="en-US" sz="2800" dirty="0">
              <a:solidFill>
                <a:schemeClr val="tx1"/>
              </a:solidFill>
              <a:latin typeface="Comic Sans MS"/>
              <a:ea typeface="ＭＳ Ｐゴシック" charset="0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28891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Figure_04_06_01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63" b="-800"/>
          <a:stretch/>
        </p:blipFill>
        <p:spPr>
          <a:xfrm>
            <a:off x="194039" y="545774"/>
            <a:ext cx="5066146" cy="5650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5368916" y="1107617"/>
            <a:ext cx="3670493" cy="5256973"/>
          </a:xfrm>
        </p:spPr>
        <p:txBody>
          <a:bodyPr>
            <a:noAutofit/>
          </a:bodyPr>
          <a:lstStyle/>
          <a:p>
            <a:pPr marL="342900" indent="-342900">
              <a:buClrTx/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Comic Sans MS"/>
                <a:cs typeface="Comic Sans MS"/>
              </a:rPr>
              <a:t>The extracellular matrix consists of </a:t>
            </a:r>
            <a:r>
              <a:rPr lang="en-US" sz="2400" dirty="0" smtClean="0">
                <a:solidFill>
                  <a:srgbClr val="000000"/>
                </a:solidFill>
                <a:latin typeface="Comic Sans MS"/>
                <a:cs typeface="Comic Sans MS"/>
              </a:rPr>
              <a:t>a network </a:t>
            </a:r>
            <a:r>
              <a:rPr lang="en-US" sz="2400" dirty="0">
                <a:solidFill>
                  <a:srgbClr val="000000"/>
                </a:solidFill>
                <a:latin typeface="Comic Sans MS"/>
                <a:cs typeface="Comic Sans MS"/>
              </a:rPr>
              <a:t>of proteins and carbohydrates.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967" y="6143510"/>
            <a:ext cx="6564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omic Sans MS"/>
                <a:cs typeface="Comic Sans MS"/>
              </a:rPr>
              <a:t>Download for free at </a:t>
            </a:r>
            <a:r>
              <a:rPr lang="en-US" sz="800" u="sng" dirty="0">
                <a:latin typeface="Comic Sans MS"/>
                <a:cs typeface="Comic Sans MS"/>
              </a:rPr>
              <a:t>http://cnx.org/contents/185cbf87-c72e-48f5-</a:t>
            </a:r>
            <a:r>
              <a:rPr lang="en-US" sz="800" u="sng" dirty="0" smtClean="0">
                <a:latin typeface="Comic Sans MS"/>
                <a:cs typeface="Comic Sans MS"/>
              </a:rPr>
              <a:t>b51e</a:t>
            </a:r>
            <a:r>
              <a:rPr lang="en-US" sz="800" u="sng" dirty="0">
                <a:latin typeface="Comic Sans MS"/>
                <a:cs typeface="Comic Sans MS"/>
              </a:rPr>
              <a:t>-</a:t>
            </a:r>
            <a:r>
              <a:rPr lang="en-US" sz="800" u="sng" dirty="0" smtClean="0">
                <a:latin typeface="Comic Sans MS"/>
                <a:cs typeface="Comic Sans MS"/>
              </a:rPr>
              <a:t>f1</a:t>
            </a:r>
          </a:p>
          <a:p>
            <a:r>
              <a:rPr lang="en-US" sz="800" u="sng" dirty="0" smtClean="0">
                <a:latin typeface="Comic Sans MS"/>
                <a:cs typeface="Comic Sans MS"/>
              </a:rPr>
              <a:t>4f21b5eabd</a:t>
            </a:r>
            <a:r>
              <a:rPr lang="en-US" sz="800" u="sng" dirty="0">
                <a:latin typeface="Comic Sans MS"/>
                <a:cs typeface="Comic Sans MS"/>
              </a:rPr>
              <a:t>@</a:t>
            </a:r>
            <a:r>
              <a:rPr lang="en-US" sz="800" u="sng" dirty="0" smtClean="0">
                <a:latin typeface="Comic Sans MS"/>
                <a:cs typeface="Comic Sans MS"/>
              </a:rPr>
              <a:t>10.61</a:t>
            </a:r>
            <a:endParaRPr lang="en-US" sz="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78142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457200" y="36284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400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Cell-to-cell interactions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57200" y="1820491"/>
            <a:ext cx="7780559" cy="3722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marL="457200" indent="-457200" eaLnBrk="1" hangingPunct="1">
              <a:spcBef>
                <a:spcPts val="800"/>
              </a:spcBef>
              <a:buFont typeface="Arial"/>
              <a:buChar char="•"/>
            </a:pPr>
            <a:r>
              <a:rPr lang="en-US" sz="32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Surface proteins give cells identity</a:t>
            </a:r>
          </a:p>
          <a:p>
            <a:pPr lvl="1" eaLnBrk="1" hangingPunct="1">
              <a:spcBef>
                <a:spcPts val="700"/>
              </a:spcBef>
              <a:buFont typeface="Arial" charset="0"/>
              <a:buChar char="–"/>
            </a:pPr>
            <a:r>
              <a:rPr lang="en-US" sz="2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Cells make contact, “read” each other, and react</a:t>
            </a:r>
          </a:p>
          <a:p>
            <a:pPr lvl="1" eaLnBrk="1" hangingPunct="1">
              <a:spcBef>
                <a:spcPts val="700"/>
              </a:spcBef>
              <a:buFont typeface="Arial" charset="0"/>
              <a:buChar char="–"/>
            </a:pPr>
            <a:r>
              <a:rPr lang="en-US" sz="2800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Glycolipids: </a:t>
            </a:r>
            <a:r>
              <a:rPr lang="en-US" sz="2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(lipids with carbohydrate head) most </a:t>
            </a:r>
            <a:r>
              <a:rPr lang="en-US" sz="2800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tissue-specific cell surface markers</a:t>
            </a:r>
          </a:p>
          <a:p>
            <a:pPr lvl="1" eaLnBrk="1" hangingPunct="1">
              <a:spcBef>
                <a:spcPts val="700"/>
              </a:spcBef>
              <a:buFont typeface="Arial" charset="0"/>
              <a:buChar char="–"/>
            </a:pPr>
            <a:r>
              <a:rPr lang="en-US" sz="2800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MHC proteins</a:t>
            </a:r>
            <a:r>
              <a:rPr lang="en-US" sz="2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: recognition of “self” and “</a:t>
            </a:r>
            <a:r>
              <a:rPr lang="en-US" sz="2800" dirty="0" err="1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nonself</a:t>
            </a:r>
            <a:r>
              <a:rPr lang="en-US" sz="2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” cells by the immune system</a:t>
            </a:r>
          </a:p>
          <a:p>
            <a:pPr lvl="1" eaLnBrk="1" hangingPunct="1">
              <a:spcBef>
                <a:spcPts val="700"/>
              </a:spcBef>
              <a:buFont typeface="Arial" charset="0"/>
              <a:buNone/>
            </a:pPr>
            <a:endParaRPr lang="en-US" sz="2800" dirty="0">
              <a:solidFill>
                <a:schemeClr val="tx1"/>
              </a:solidFill>
              <a:latin typeface="Comic Sans MS"/>
              <a:ea typeface="ＭＳ Ｐゴシック" charset="0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03793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04825" y="982639"/>
            <a:ext cx="8229600" cy="5308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spcBef>
                <a:spcPts val="800"/>
              </a:spcBef>
            </a:pPr>
            <a:r>
              <a:rPr lang="en-US" sz="3200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Surface area-to-volume ratio</a:t>
            </a: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Small cells have an advantage over large cells</a:t>
            </a: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As cells get larger volume increases more rapidly than its surface area</a:t>
            </a:r>
          </a:p>
          <a:p>
            <a:pPr eaLnBrk="1" hangingPunct="1">
              <a:spcBef>
                <a:spcPts val="800"/>
              </a:spcBef>
            </a:pPr>
            <a:r>
              <a:rPr lang="en-US" sz="32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If Cell radius increases by 10 times…</a:t>
            </a:r>
          </a:p>
          <a:p>
            <a:pPr lvl="1"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Surface area increases by 100 times</a:t>
            </a:r>
          </a:p>
          <a:p>
            <a:pPr lvl="1"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Volume increases by 1000 times</a:t>
            </a:r>
            <a:r>
              <a:rPr lang="en-US" sz="3200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!</a:t>
            </a:r>
          </a:p>
          <a:p>
            <a:pPr lvl="3"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As cell grows, surface/volume ratio DECREASES</a:t>
            </a:r>
            <a:endParaRPr lang="en-US" sz="3200" dirty="0">
              <a:solidFill>
                <a:schemeClr val="tx1"/>
              </a:solidFill>
              <a:latin typeface="Comic Sans MS"/>
              <a:ea typeface="ＭＳ Ｐゴシック" charset="0"/>
              <a:cs typeface="Comic Sans MS"/>
            </a:endParaRPr>
          </a:p>
          <a:p>
            <a:pPr eaLnBrk="1" hangingPunct="1">
              <a:spcBef>
                <a:spcPts val="800"/>
              </a:spcBef>
            </a:pPr>
            <a:endParaRPr lang="en-US" sz="3200" dirty="0">
              <a:solidFill>
                <a:schemeClr val="tx1"/>
              </a:solidFill>
              <a:latin typeface="Comic Sans MS"/>
              <a:ea typeface="ＭＳ Ｐゴシック" charset="0"/>
              <a:cs typeface="Comic Sans MS"/>
            </a:endParaRPr>
          </a:p>
          <a:p>
            <a:pPr eaLnBrk="1" hangingPunct="1">
              <a:spcBef>
                <a:spcPts val="800"/>
              </a:spcBef>
            </a:pPr>
            <a:endParaRPr lang="en-US" sz="3200" dirty="0">
              <a:solidFill>
                <a:schemeClr val="tx1"/>
              </a:solidFill>
              <a:latin typeface="Comic Sans MS"/>
              <a:ea typeface="ＭＳ Ｐゴシック" charset="0"/>
              <a:cs typeface="Comic Sans MS"/>
            </a:endParaRPr>
          </a:p>
          <a:p>
            <a:pPr eaLnBrk="1" hangingPunct="1">
              <a:spcBef>
                <a:spcPts val="800"/>
              </a:spcBef>
              <a:buFont typeface="Arial" charset="0"/>
              <a:buNone/>
            </a:pPr>
            <a:endParaRPr lang="en-US" sz="3200" dirty="0">
              <a:solidFill>
                <a:schemeClr val="tx1"/>
              </a:solidFill>
              <a:latin typeface="Comic Sans MS"/>
              <a:ea typeface="ＭＳ Ｐゴシック" charset="0"/>
              <a:cs typeface="Comic Sans MS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47675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400" b="1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Cell Theory</a:t>
            </a:r>
          </a:p>
        </p:txBody>
      </p:sp>
    </p:spTree>
    <p:extLst>
      <p:ext uri="{BB962C8B-B14F-4D97-AF65-F5344CB8AC3E}">
        <p14:creationId xmlns:p14="http://schemas.microsoft.com/office/powerpoint/2010/main" val="183638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400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Cell Connections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57200" y="1417638"/>
            <a:ext cx="8229600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spcBef>
                <a:spcPts val="700"/>
              </a:spcBef>
            </a:pPr>
            <a:r>
              <a:rPr lang="en-US" sz="2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3 categories based on function</a:t>
            </a:r>
          </a:p>
          <a:p>
            <a:pPr eaLnBrk="1" hangingPunct="1">
              <a:spcBef>
                <a:spcPts val="700"/>
              </a:spcBef>
              <a:buFont typeface="Arial" charset="0"/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 Tight </a:t>
            </a:r>
            <a:r>
              <a:rPr lang="en-US" sz="2800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junction</a:t>
            </a:r>
          </a:p>
          <a:p>
            <a:pPr lvl="1" eaLnBrk="1" hangingPunct="1">
              <a:spcBef>
                <a:spcPts val="600"/>
              </a:spcBef>
              <a:buFont typeface="Arial" charset="0"/>
              <a:buChar char="–"/>
            </a:pPr>
            <a:r>
              <a:rPr lang="en-US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Connect the plasma membranes of adjacent cells in a sheet – </a:t>
            </a:r>
            <a:r>
              <a:rPr lang="en-US" b="1" i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no leakage</a:t>
            </a:r>
          </a:p>
          <a:p>
            <a:pPr eaLnBrk="1" hangingPunct="1">
              <a:spcBef>
                <a:spcPts val="700"/>
              </a:spcBef>
              <a:buFont typeface="Arial" charset="0"/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 Anchoring </a:t>
            </a:r>
            <a:r>
              <a:rPr lang="en-US" sz="2800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junction</a:t>
            </a:r>
          </a:p>
          <a:p>
            <a:pPr lvl="1" eaLnBrk="1" hangingPunct="1">
              <a:spcBef>
                <a:spcPts val="600"/>
              </a:spcBef>
              <a:buFont typeface="Arial" charset="0"/>
              <a:buChar char="–"/>
            </a:pPr>
            <a:r>
              <a:rPr lang="en-US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Mechanically attaches cytoskeletons of neighboring cells (</a:t>
            </a:r>
            <a:r>
              <a:rPr lang="en-US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desmosomes</a:t>
            </a:r>
            <a:r>
              <a:rPr lang="en-US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)</a:t>
            </a:r>
          </a:p>
          <a:p>
            <a:pPr eaLnBrk="1" hangingPunct="1">
              <a:spcBef>
                <a:spcPts val="700"/>
              </a:spcBef>
              <a:buFont typeface="Arial" charset="0"/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 Communicating </a:t>
            </a:r>
            <a:r>
              <a:rPr lang="en-US" sz="2800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junction</a:t>
            </a:r>
            <a:r>
              <a:rPr lang="en-US" sz="2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	</a:t>
            </a:r>
          </a:p>
          <a:p>
            <a:pPr lvl="1" eaLnBrk="1" hangingPunct="1">
              <a:spcBef>
                <a:spcPts val="600"/>
              </a:spcBef>
              <a:buFont typeface="Arial" charset="0"/>
              <a:buChar char="–"/>
            </a:pPr>
            <a:r>
              <a:rPr lang="en-US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Chemical or electrical signal passes directly from one cell to an adjacent one (</a:t>
            </a:r>
            <a:r>
              <a:rPr lang="en-US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gap junction, </a:t>
            </a:r>
            <a:r>
              <a:rPr lang="en-US" b="1" dirty="0" err="1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plasmodesmata</a:t>
            </a:r>
            <a:r>
              <a:rPr lang="en-US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)</a:t>
            </a:r>
          </a:p>
          <a:p>
            <a:pPr lvl="1" eaLnBrk="1" hangingPunct="1">
              <a:spcBef>
                <a:spcPts val="600"/>
              </a:spcBef>
              <a:buFont typeface="Arial" charset="0"/>
              <a:buNone/>
            </a:pPr>
            <a:endParaRPr lang="en-US" dirty="0">
              <a:solidFill>
                <a:schemeClr val="tx1"/>
              </a:solidFill>
              <a:latin typeface="Comic Sans MS"/>
              <a:ea typeface="ＭＳ Ｐゴシック" charset="0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35522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Figure_04_06_03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481" r="-45481"/>
          <a:stretch>
            <a:fillRect/>
          </a:stretch>
        </p:blipFill>
        <p:spPr>
          <a:xfrm>
            <a:off x="1170439" y="995880"/>
            <a:ext cx="6803123" cy="2953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62616" y="4711115"/>
            <a:ext cx="8568580" cy="1944235"/>
          </a:xfrm>
        </p:spPr>
        <p:txBody>
          <a:bodyPr>
            <a:noAutofit/>
          </a:bodyPr>
          <a:lstStyle/>
          <a:p>
            <a:pPr marL="342900" lvl="1" indent="-342900">
              <a:spcAft>
                <a:spcPts val="600"/>
              </a:spcAft>
              <a:buClrTx/>
              <a:buFont typeface="Arial"/>
              <a:buChar char="•"/>
            </a:pPr>
            <a:r>
              <a:rPr lang="en-US" u="sng" dirty="0">
                <a:latin typeface="Comic Sans MS"/>
                <a:cs typeface="Comic Sans MS"/>
              </a:rPr>
              <a:t>Tight junctions </a:t>
            </a:r>
            <a:r>
              <a:rPr lang="en-US" dirty="0">
                <a:latin typeface="Comic Sans MS"/>
                <a:cs typeface="Comic Sans MS"/>
              </a:rPr>
              <a:t>form watertight connections between adjacent animal cells. </a:t>
            </a:r>
            <a:endParaRPr lang="en-US" dirty="0" smtClean="0">
              <a:latin typeface="Comic Sans MS"/>
              <a:cs typeface="Comic Sans MS"/>
            </a:endParaRPr>
          </a:p>
          <a:p>
            <a:pPr marL="342900" lvl="1" indent="-342900">
              <a:spcAft>
                <a:spcPts val="600"/>
              </a:spcAft>
              <a:buClrTx/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Proteins create </a:t>
            </a:r>
            <a:r>
              <a:rPr lang="en-US" dirty="0">
                <a:latin typeface="Comic Sans MS"/>
                <a:cs typeface="Comic Sans MS"/>
              </a:rPr>
              <a:t>tight junction adherence. </a:t>
            </a:r>
            <a:endParaRPr lang="en-US" dirty="0" smtClean="0">
              <a:latin typeface="Comic Sans MS"/>
              <a:cs typeface="Comic Sans MS"/>
            </a:endParaRPr>
          </a:p>
          <a:p>
            <a:pPr marL="342900" lvl="1" indent="-342900">
              <a:spcAft>
                <a:spcPts val="600"/>
              </a:spcAft>
              <a:buClrTx/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Connect </a:t>
            </a:r>
            <a:r>
              <a:rPr lang="en-US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the plasma membranes of adjacent cells in a sheet – </a:t>
            </a:r>
            <a:r>
              <a:rPr lang="en-US" b="1" i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no </a:t>
            </a:r>
            <a:r>
              <a:rPr lang="en-US" b="1" i="1" dirty="0" smtClean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leakage.</a:t>
            </a:r>
            <a:endParaRPr lang="en-US" dirty="0" smtClean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3063" y="3926492"/>
            <a:ext cx="4529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omic Sans MS"/>
                <a:cs typeface="Comic Sans MS"/>
              </a:rPr>
              <a:t>Download for free at </a:t>
            </a:r>
            <a:r>
              <a:rPr lang="en-US" sz="800" u="sng" dirty="0">
                <a:latin typeface="Comic Sans MS"/>
                <a:cs typeface="Comic Sans MS"/>
              </a:rPr>
              <a:t>http://cnx.org/contents/</a:t>
            </a:r>
            <a:r>
              <a:rPr lang="en-US" sz="800" u="sng" dirty="0" smtClean="0">
                <a:latin typeface="Comic Sans MS"/>
                <a:cs typeface="Comic Sans MS"/>
              </a:rPr>
              <a:t>185cbf</a:t>
            </a:r>
          </a:p>
          <a:p>
            <a:r>
              <a:rPr lang="en-US" sz="800" u="sng" dirty="0" smtClean="0">
                <a:latin typeface="Comic Sans MS"/>
                <a:cs typeface="Comic Sans MS"/>
              </a:rPr>
              <a:t>87</a:t>
            </a:r>
            <a:r>
              <a:rPr lang="en-US" sz="800" u="sng" dirty="0">
                <a:latin typeface="Comic Sans MS"/>
                <a:cs typeface="Comic Sans MS"/>
              </a:rPr>
              <a:t>-</a:t>
            </a:r>
            <a:r>
              <a:rPr lang="en-US" sz="800" u="sng" dirty="0" smtClean="0">
                <a:latin typeface="Comic Sans MS"/>
                <a:cs typeface="Comic Sans MS"/>
              </a:rPr>
              <a:t>c72e</a:t>
            </a:r>
            <a:r>
              <a:rPr lang="en-US" sz="800" u="sng" dirty="0">
                <a:latin typeface="Comic Sans MS"/>
                <a:cs typeface="Comic Sans MS"/>
              </a:rPr>
              <a:t>-</a:t>
            </a:r>
            <a:r>
              <a:rPr lang="en-US" sz="800" u="sng" dirty="0" smtClean="0">
                <a:latin typeface="Comic Sans MS"/>
                <a:cs typeface="Comic Sans MS"/>
              </a:rPr>
              <a:t>48f5</a:t>
            </a:r>
            <a:r>
              <a:rPr lang="en-US" sz="800" u="sng" dirty="0">
                <a:latin typeface="Comic Sans MS"/>
                <a:cs typeface="Comic Sans MS"/>
              </a:rPr>
              <a:t>-</a:t>
            </a:r>
            <a:r>
              <a:rPr lang="en-US" sz="800" u="sng" dirty="0" smtClean="0">
                <a:latin typeface="Comic Sans MS"/>
                <a:cs typeface="Comic Sans MS"/>
              </a:rPr>
              <a:t>b51e</a:t>
            </a:r>
            <a:r>
              <a:rPr lang="en-US" sz="800" u="sng" dirty="0">
                <a:latin typeface="Comic Sans MS"/>
                <a:cs typeface="Comic Sans MS"/>
              </a:rPr>
              <a:t>-f14f21b5eabd@</a:t>
            </a:r>
            <a:r>
              <a:rPr lang="en-US" sz="800" u="sng" dirty="0" smtClean="0">
                <a:latin typeface="Comic Sans MS"/>
                <a:cs typeface="Comic Sans MS"/>
              </a:rPr>
              <a:t>10.61</a:t>
            </a:r>
          </a:p>
          <a:p>
            <a:endParaRPr lang="en-US" sz="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19093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Figure_04_06_04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544" r="-28544"/>
          <a:stretch>
            <a:fillRect/>
          </a:stretch>
        </p:blipFill>
        <p:spPr>
          <a:xfrm>
            <a:off x="511248" y="968860"/>
            <a:ext cx="8062913" cy="3500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1303" y="5235464"/>
            <a:ext cx="8433409" cy="1381604"/>
          </a:xfrm>
        </p:spPr>
        <p:txBody>
          <a:bodyPr>
            <a:normAutofit lnSpcReduction="10000"/>
          </a:bodyPr>
          <a:lstStyle/>
          <a:p>
            <a:pPr marL="342900" indent="-342900">
              <a:buClrTx/>
              <a:buFont typeface="Arial"/>
              <a:buChar char="•"/>
            </a:pPr>
            <a:r>
              <a:rPr lang="en-US" dirty="0">
                <a:latin typeface="Comic Sans MS"/>
                <a:cs typeface="Comic Sans MS"/>
              </a:rPr>
              <a:t>A </a:t>
            </a:r>
            <a:r>
              <a:rPr lang="en-US" dirty="0" smtClean="0">
                <a:latin typeface="Comic Sans MS"/>
                <a:cs typeface="Comic Sans MS"/>
              </a:rPr>
              <a:t>desmosome (anchoring junction) </a:t>
            </a:r>
            <a:r>
              <a:rPr lang="en-US" dirty="0">
                <a:latin typeface="Comic Sans MS"/>
                <a:cs typeface="Comic Sans MS"/>
              </a:rPr>
              <a:t>forms a very strong spot weld between cells. </a:t>
            </a:r>
            <a:endParaRPr lang="en-US" dirty="0" smtClean="0">
              <a:latin typeface="Comic Sans MS"/>
              <a:cs typeface="Comic Sans MS"/>
            </a:endParaRPr>
          </a:p>
          <a:p>
            <a:pPr marL="342900" indent="-342900">
              <a:buClrTx/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It </a:t>
            </a:r>
            <a:r>
              <a:rPr lang="en-US" dirty="0">
                <a:latin typeface="Comic Sans MS"/>
                <a:cs typeface="Comic Sans MS"/>
              </a:rPr>
              <a:t>is created by the </a:t>
            </a:r>
            <a:r>
              <a:rPr lang="en-US" dirty="0" smtClean="0">
                <a:latin typeface="Comic Sans MS"/>
                <a:cs typeface="Comic Sans MS"/>
              </a:rPr>
              <a:t>linkage of </a:t>
            </a:r>
            <a:r>
              <a:rPr lang="en-US" dirty="0" err="1">
                <a:latin typeface="Comic Sans MS"/>
                <a:cs typeface="Comic Sans MS"/>
              </a:rPr>
              <a:t>cadherins</a:t>
            </a:r>
            <a:r>
              <a:rPr lang="en-US" dirty="0">
                <a:latin typeface="Comic Sans MS"/>
                <a:cs typeface="Comic Sans MS"/>
              </a:rPr>
              <a:t> and intermediate </a:t>
            </a:r>
            <a:r>
              <a:rPr lang="en-US" dirty="0" smtClean="0">
                <a:latin typeface="Comic Sans MS"/>
                <a:cs typeface="Comic Sans MS"/>
              </a:rPr>
              <a:t>filaments (attaches cytoskeletons of neighboring cells).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69947" y="4452802"/>
            <a:ext cx="5629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omic Sans MS"/>
                <a:cs typeface="Comic Sans MS"/>
              </a:rPr>
              <a:t>Download for free at </a:t>
            </a:r>
            <a:r>
              <a:rPr lang="en-US" sz="800" u="sng" dirty="0">
                <a:latin typeface="Comic Sans MS"/>
                <a:cs typeface="Comic Sans MS"/>
              </a:rPr>
              <a:t>http://cnx.org/contents/185cbf87-c72e-48f5-</a:t>
            </a:r>
            <a:r>
              <a:rPr lang="en-US" sz="800" u="sng" dirty="0" smtClean="0">
                <a:latin typeface="Comic Sans MS"/>
                <a:cs typeface="Comic Sans MS"/>
              </a:rPr>
              <a:t>b51e</a:t>
            </a:r>
            <a:r>
              <a:rPr lang="en-US" sz="800" u="sng" dirty="0">
                <a:latin typeface="Comic Sans MS"/>
                <a:cs typeface="Comic Sans MS"/>
              </a:rPr>
              <a:t>-</a:t>
            </a:r>
            <a:r>
              <a:rPr lang="en-US" sz="800" u="sng" dirty="0" smtClean="0">
                <a:latin typeface="Comic Sans MS"/>
                <a:cs typeface="Comic Sans MS"/>
              </a:rPr>
              <a:t>f14</a:t>
            </a:r>
          </a:p>
          <a:p>
            <a:r>
              <a:rPr lang="en-US" sz="800" u="sng" dirty="0" smtClean="0">
                <a:latin typeface="Comic Sans MS"/>
                <a:cs typeface="Comic Sans MS"/>
              </a:rPr>
              <a:t>f21b5eabd</a:t>
            </a:r>
            <a:r>
              <a:rPr lang="en-US" sz="800" u="sng" dirty="0">
                <a:latin typeface="Comic Sans MS"/>
                <a:cs typeface="Comic Sans MS"/>
              </a:rPr>
              <a:t>@</a:t>
            </a:r>
            <a:r>
              <a:rPr lang="en-US" sz="800" u="sng" dirty="0" smtClean="0">
                <a:latin typeface="Comic Sans MS"/>
                <a:cs typeface="Comic Sans MS"/>
              </a:rPr>
              <a:t>10.61</a:t>
            </a:r>
          </a:p>
          <a:p>
            <a:endParaRPr lang="en-US" sz="800" dirty="0">
              <a:latin typeface="Comic Sans MS"/>
              <a:cs typeface="Comic Sans MS"/>
            </a:endParaRPr>
          </a:p>
          <a:p>
            <a:endParaRPr lang="en-US" sz="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14286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Figure_04_06_02.jpg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91" r="-11191"/>
          <a:stretch>
            <a:fillRect/>
          </a:stretch>
        </p:blipFill>
        <p:spPr>
          <a:xfrm>
            <a:off x="457199" y="988690"/>
            <a:ext cx="8062913" cy="3500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95056" y="5009471"/>
            <a:ext cx="8473996" cy="1725996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ClrTx/>
              <a:buFont typeface="Arial"/>
              <a:buChar char="•"/>
            </a:pPr>
            <a:r>
              <a:rPr lang="en-US" dirty="0">
                <a:latin typeface="Comic Sans MS"/>
                <a:cs typeface="Comic Sans MS"/>
              </a:rPr>
              <a:t>A </a:t>
            </a:r>
            <a:r>
              <a:rPr lang="en-US" dirty="0" err="1" smtClean="0">
                <a:latin typeface="Comic Sans MS"/>
                <a:cs typeface="Comic Sans MS"/>
              </a:rPr>
              <a:t>plasmodesma</a:t>
            </a:r>
            <a:r>
              <a:rPr lang="en-US" dirty="0" smtClean="0">
                <a:latin typeface="Comic Sans MS"/>
                <a:cs typeface="Comic Sans MS"/>
              </a:rPr>
              <a:t> (communicating junction) </a:t>
            </a:r>
            <a:r>
              <a:rPr lang="en-US" dirty="0">
                <a:latin typeface="Comic Sans MS"/>
                <a:cs typeface="Comic Sans MS"/>
              </a:rPr>
              <a:t>is a channel between the cell walls of two adjacent plant </a:t>
            </a:r>
            <a:r>
              <a:rPr lang="en-US" dirty="0" smtClean="0">
                <a:latin typeface="Comic Sans MS"/>
                <a:cs typeface="Comic Sans MS"/>
              </a:rPr>
              <a:t>cells. </a:t>
            </a:r>
          </a:p>
          <a:p>
            <a:pPr marL="342900" indent="-342900">
              <a:buClrTx/>
              <a:buFont typeface="Arial"/>
              <a:buChar char="•"/>
            </a:pPr>
            <a:r>
              <a:rPr lang="en-US" dirty="0" err="1" smtClean="0">
                <a:latin typeface="Comic Sans MS"/>
                <a:cs typeface="Comic Sans MS"/>
              </a:rPr>
              <a:t>Plasmodesmata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>
                <a:latin typeface="Comic Sans MS"/>
                <a:cs typeface="Comic Sans MS"/>
              </a:rPr>
              <a:t>allow materials to pass from the cytoplasm of one plant cell to the cytoplasm of </a:t>
            </a:r>
            <a:r>
              <a:rPr lang="en-US" dirty="0" smtClean="0">
                <a:latin typeface="Comic Sans MS"/>
                <a:cs typeface="Comic Sans MS"/>
              </a:rPr>
              <a:t>an </a:t>
            </a:r>
            <a:r>
              <a:rPr lang="fr-FR" dirty="0" smtClean="0">
                <a:latin typeface="Comic Sans MS"/>
                <a:cs typeface="Comic Sans MS"/>
              </a:rPr>
              <a:t>adjacent </a:t>
            </a:r>
            <a:r>
              <a:rPr lang="fr-FR" dirty="0" err="1">
                <a:latin typeface="Comic Sans MS"/>
                <a:cs typeface="Comic Sans MS"/>
              </a:rPr>
              <a:t>cell</a:t>
            </a:r>
            <a:r>
              <a:rPr lang="fr-FR" dirty="0" smtClean="0">
                <a:latin typeface="Comic Sans MS"/>
                <a:cs typeface="Comic Sans MS"/>
              </a:rPr>
              <a:t>. </a:t>
            </a:r>
          </a:p>
          <a:p>
            <a:pPr marL="342900" indent="-342900">
              <a:buClrTx/>
              <a:buFont typeface="Arial"/>
              <a:buChar char="•"/>
            </a:pPr>
            <a:r>
              <a:rPr lang="en-US" dirty="0" smtClean="0">
                <a:latin typeface="Comic Sans MS"/>
                <a:ea typeface="ＭＳ Ｐゴシック" charset="0"/>
                <a:cs typeface="Comic Sans MS"/>
              </a:rPr>
              <a:t>Chemical </a:t>
            </a:r>
            <a:r>
              <a:rPr lang="en-US" dirty="0">
                <a:latin typeface="Comic Sans MS"/>
                <a:ea typeface="ＭＳ Ｐゴシック" charset="0"/>
                <a:cs typeface="Comic Sans MS"/>
              </a:rPr>
              <a:t>or electrical </a:t>
            </a:r>
            <a:r>
              <a:rPr lang="en-US" dirty="0" smtClean="0">
                <a:latin typeface="Comic Sans MS"/>
                <a:ea typeface="ＭＳ Ｐゴシック" charset="0"/>
                <a:cs typeface="Comic Sans MS"/>
              </a:rPr>
              <a:t>signals pass </a:t>
            </a:r>
            <a:r>
              <a:rPr lang="en-US" dirty="0">
                <a:latin typeface="Comic Sans MS"/>
                <a:ea typeface="ＭＳ Ｐゴシック" charset="0"/>
                <a:cs typeface="Comic Sans MS"/>
              </a:rPr>
              <a:t>directly from one cell to an adjacent </a:t>
            </a:r>
            <a:r>
              <a:rPr lang="en-US" dirty="0" smtClean="0">
                <a:latin typeface="Comic Sans MS"/>
                <a:ea typeface="ＭＳ Ｐゴシック" charset="0"/>
                <a:cs typeface="Comic Sans MS"/>
              </a:rPr>
              <a:t>one.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5132" y="4469502"/>
            <a:ext cx="65643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/>
                <a:cs typeface="Comic Sans MS"/>
              </a:rPr>
              <a:t>Download for free at </a:t>
            </a:r>
            <a:r>
              <a:rPr lang="en-US" sz="1100" u="sng" dirty="0">
                <a:latin typeface="Comic Sans MS"/>
                <a:cs typeface="Comic Sans MS"/>
              </a:rPr>
              <a:t>http://cnx.org/contents/185cbf87-c72e-48f5-</a:t>
            </a:r>
            <a:r>
              <a:rPr lang="en-US" sz="1100" u="sng" dirty="0" smtClean="0">
                <a:latin typeface="Comic Sans MS"/>
                <a:cs typeface="Comic Sans MS"/>
              </a:rPr>
              <a:t>b51e</a:t>
            </a:r>
            <a:r>
              <a:rPr lang="en-US" sz="1100" u="sng" dirty="0">
                <a:latin typeface="Comic Sans MS"/>
                <a:cs typeface="Comic Sans MS"/>
              </a:rPr>
              <a:t>-f14f21b5eabd@</a:t>
            </a:r>
            <a:r>
              <a:rPr lang="en-US" sz="1100" u="sng" dirty="0" smtClean="0">
                <a:latin typeface="Comic Sans MS"/>
                <a:cs typeface="Comic Sans MS"/>
              </a:rPr>
              <a:t>10.61</a:t>
            </a:r>
            <a:endParaRPr lang="en-US" sz="11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36224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Figure_04_06_05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76" r="-20076"/>
          <a:stretch>
            <a:fillRect/>
          </a:stretch>
        </p:blipFill>
        <p:spPr>
          <a:xfrm>
            <a:off x="457200" y="1141990"/>
            <a:ext cx="8062913" cy="3500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95055" y="5237963"/>
            <a:ext cx="8582090" cy="1422845"/>
          </a:xfrm>
        </p:spPr>
        <p:txBody>
          <a:bodyPr>
            <a:normAutofit fontScale="92500"/>
          </a:bodyPr>
          <a:lstStyle/>
          <a:p>
            <a:pPr marL="342900" indent="-342900">
              <a:buClrTx/>
              <a:buFont typeface="Arial"/>
              <a:buChar char="•"/>
            </a:pPr>
            <a:r>
              <a:rPr lang="en-US" dirty="0">
                <a:latin typeface="Comic Sans MS"/>
                <a:cs typeface="Comic Sans MS"/>
              </a:rPr>
              <a:t>A gap </a:t>
            </a:r>
            <a:r>
              <a:rPr lang="en-US" dirty="0" smtClean="0">
                <a:latin typeface="Comic Sans MS"/>
                <a:cs typeface="Comic Sans MS"/>
              </a:rPr>
              <a:t>junction (communicating junction) </a:t>
            </a:r>
            <a:r>
              <a:rPr lang="en-US" dirty="0">
                <a:latin typeface="Comic Sans MS"/>
                <a:cs typeface="Comic Sans MS"/>
              </a:rPr>
              <a:t>is a protein-lined pore that allows water and small molecules to </a:t>
            </a:r>
            <a:r>
              <a:rPr lang="en-US" dirty="0" smtClean="0">
                <a:latin typeface="Comic Sans MS"/>
                <a:cs typeface="Comic Sans MS"/>
              </a:rPr>
              <a:t>pass between </a:t>
            </a:r>
            <a:r>
              <a:rPr lang="en-US" dirty="0">
                <a:latin typeface="Comic Sans MS"/>
                <a:cs typeface="Comic Sans MS"/>
              </a:rPr>
              <a:t>adjacent animal cells. </a:t>
            </a:r>
            <a:endParaRPr lang="en-US" dirty="0" smtClean="0">
              <a:latin typeface="Comic Sans MS"/>
              <a:cs typeface="Comic Sans MS"/>
            </a:endParaRPr>
          </a:p>
          <a:p>
            <a:pPr marL="342900" indent="-342900">
              <a:buClrTx/>
              <a:buFont typeface="Arial"/>
              <a:buChar char="•"/>
            </a:pPr>
            <a:r>
              <a:rPr lang="en-US" dirty="0" smtClean="0">
                <a:latin typeface="Comic Sans MS"/>
                <a:ea typeface="ＭＳ Ｐゴシック" charset="0"/>
                <a:cs typeface="Comic Sans MS"/>
              </a:rPr>
              <a:t>Chemical </a:t>
            </a:r>
            <a:r>
              <a:rPr lang="en-US" dirty="0">
                <a:latin typeface="Comic Sans MS"/>
                <a:ea typeface="ＭＳ Ｐゴシック" charset="0"/>
                <a:cs typeface="Comic Sans MS"/>
              </a:rPr>
              <a:t>or electrical </a:t>
            </a:r>
            <a:r>
              <a:rPr lang="en-US" dirty="0" smtClean="0">
                <a:latin typeface="Comic Sans MS"/>
                <a:ea typeface="ＭＳ Ｐゴシック" charset="0"/>
                <a:cs typeface="Comic Sans MS"/>
              </a:rPr>
              <a:t>signals pass </a:t>
            </a:r>
            <a:r>
              <a:rPr lang="en-US" dirty="0">
                <a:latin typeface="Comic Sans MS"/>
                <a:ea typeface="ＭＳ Ｐゴシック" charset="0"/>
                <a:cs typeface="Comic Sans MS"/>
              </a:rPr>
              <a:t>directly from one cell to an adjacent </a:t>
            </a:r>
            <a:r>
              <a:rPr lang="en-US" dirty="0" smtClean="0">
                <a:latin typeface="Comic Sans MS"/>
                <a:ea typeface="ＭＳ Ｐゴシック" charset="0"/>
                <a:cs typeface="Comic Sans MS"/>
              </a:rPr>
              <a:t>one.</a:t>
            </a:r>
            <a:endParaRPr lang="en-US" dirty="0" smtClean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61888" y="4677980"/>
            <a:ext cx="6564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omic Sans MS"/>
                <a:cs typeface="Comic Sans MS"/>
              </a:rPr>
              <a:t>Download for free at </a:t>
            </a:r>
            <a:r>
              <a:rPr lang="en-US" sz="800" u="sng" dirty="0">
                <a:latin typeface="Comic Sans MS"/>
                <a:cs typeface="Comic Sans MS"/>
              </a:rPr>
              <a:t>http://cnx.org/contents/185cbf87-c72e-48f5-</a:t>
            </a:r>
            <a:r>
              <a:rPr lang="en-US" sz="800" u="sng" dirty="0" smtClean="0">
                <a:latin typeface="Comic Sans MS"/>
                <a:cs typeface="Comic Sans MS"/>
              </a:rPr>
              <a:t>b51e</a:t>
            </a:r>
            <a:r>
              <a:rPr lang="en-US" sz="800" u="sng" dirty="0">
                <a:latin typeface="Comic Sans MS"/>
                <a:cs typeface="Comic Sans MS"/>
              </a:rPr>
              <a:t>-f14f21b5eabd@</a:t>
            </a:r>
            <a:r>
              <a:rPr lang="en-US" sz="800" u="sng" dirty="0" smtClean="0">
                <a:latin typeface="Comic Sans MS"/>
                <a:cs typeface="Comic Sans MS"/>
              </a:rPr>
              <a:t>10.61</a:t>
            </a:r>
          </a:p>
          <a:p>
            <a:endParaRPr lang="en-US" sz="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53182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400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Mitochondria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23863" y="1296133"/>
            <a:ext cx="8229600" cy="5001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spcBef>
                <a:spcPts val="700"/>
              </a:spcBef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Found in all types of eukaryotic cells</a:t>
            </a:r>
          </a:p>
          <a:p>
            <a:pPr eaLnBrk="1" hangingPunct="1">
              <a:spcBef>
                <a:spcPts val="700"/>
              </a:spcBef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Used for cell respiration (</a:t>
            </a:r>
            <a:r>
              <a:rPr lang="en-US" sz="2800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energy</a:t>
            </a:r>
            <a:r>
              <a:rPr lang="en-US" sz="2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)</a:t>
            </a:r>
          </a:p>
          <a:p>
            <a:pPr eaLnBrk="1" hangingPunct="1">
              <a:spcBef>
                <a:spcPts val="700"/>
              </a:spcBef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Bound by  </a:t>
            </a:r>
            <a:r>
              <a:rPr lang="en-US" sz="2800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2 membranes</a:t>
            </a:r>
          </a:p>
          <a:p>
            <a:pPr eaLnBrk="1" hangingPunct="1">
              <a:spcBef>
                <a:spcPts val="700"/>
              </a:spcBef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Inner </a:t>
            </a:r>
            <a:r>
              <a:rPr lang="en-US" sz="2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membrane has proteins that carry out oxidative metabolism (energy, chapter 7)</a:t>
            </a:r>
          </a:p>
          <a:p>
            <a:pPr eaLnBrk="1" hangingPunct="1">
              <a:spcBef>
                <a:spcPts val="700"/>
              </a:spcBef>
              <a:buFont typeface="Arial" charset="0"/>
              <a:buChar char="•"/>
            </a:pPr>
            <a:r>
              <a:rPr lang="en-US" sz="2800" b="1" i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Have their own DNA</a:t>
            </a:r>
          </a:p>
        </p:txBody>
      </p:sp>
    </p:spTree>
    <p:extLst>
      <p:ext uri="{BB962C8B-B14F-4D97-AF65-F5344CB8AC3E}">
        <p14:creationId xmlns:p14="http://schemas.microsoft.com/office/powerpoint/2010/main" val="375338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315_Mitochondrion_new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36"/>
          <a:stretch/>
        </p:blipFill>
        <p:spPr>
          <a:xfrm>
            <a:off x="682692" y="1795370"/>
            <a:ext cx="7633962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82692" y="6566797"/>
            <a:ext cx="7459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/>
                <a:cs typeface="Comic Sans MS"/>
              </a:rPr>
              <a:t>Download for free at </a:t>
            </a:r>
            <a:r>
              <a:rPr lang="en-US" sz="1100" u="sng" dirty="0">
                <a:latin typeface="Comic Sans MS"/>
                <a:cs typeface="Comic Sans MS"/>
              </a:rPr>
              <a:t>http://cnx.org/contents/185cbf87-c72e-</a:t>
            </a:r>
            <a:r>
              <a:rPr lang="en-US" sz="1100" u="sng" dirty="0" smtClean="0">
                <a:latin typeface="Comic Sans MS"/>
                <a:cs typeface="Comic Sans MS"/>
              </a:rPr>
              <a:t>48f5-b51e</a:t>
            </a:r>
            <a:r>
              <a:rPr lang="en-US" sz="1100" u="sng" dirty="0">
                <a:latin typeface="Comic Sans MS"/>
                <a:cs typeface="Comic Sans MS"/>
              </a:rPr>
              <a:t>-f14f21b5eabd@</a:t>
            </a:r>
            <a:r>
              <a:rPr lang="en-US" sz="1100" u="sng" dirty="0" smtClean="0">
                <a:latin typeface="Comic Sans MS"/>
                <a:cs typeface="Comic Sans MS"/>
              </a:rPr>
              <a:t>10.61</a:t>
            </a:r>
            <a:endParaRPr lang="en-US" sz="11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3687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400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Chloroplasts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57200" y="13874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Organelles present in cells of plants and some other eukaryotes</a:t>
            </a: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Contain chlorophyll for </a:t>
            </a:r>
            <a:r>
              <a:rPr lang="en-US" sz="2800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photosynthesis</a:t>
            </a: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Surrounded by </a:t>
            </a:r>
            <a:r>
              <a:rPr lang="en-US" sz="2800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2 membranes</a:t>
            </a: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Have </a:t>
            </a:r>
            <a:r>
              <a:rPr lang="en-US" sz="2800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their own DNA</a:t>
            </a:r>
          </a:p>
        </p:txBody>
      </p:sp>
    </p:spTree>
    <p:extLst>
      <p:ext uri="{BB962C8B-B14F-4D97-AF65-F5344CB8AC3E}">
        <p14:creationId xmlns:p14="http://schemas.microsoft.com/office/powerpoint/2010/main" val="199802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94037" y="4103141"/>
            <a:ext cx="8661112" cy="2585526"/>
          </a:xfrm>
        </p:spPr>
        <p:txBody>
          <a:bodyPr>
            <a:noAutofit/>
          </a:bodyPr>
          <a:lstStyle/>
          <a:p>
            <a:pPr marL="285750" indent="-285750">
              <a:buClrTx/>
              <a:buFont typeface="Arial"/>
              <a:buChar char="•"/>
            </a:pPr>
            <a:r>
              <a:rPr lang="en-US" sz="1700" dirty="0" smtClean="0">
                <a:latin typeface="Comic Sans MS"/>
                <a:cs typeface="Comic Sans MS"/>
              </a:rPr>
              <a:t>The </a:t>
            </a:r>
            <a:r>
              <a:rPr lang="en-US" sz="1700" dirty="0">
                <a:latin typeface="Comic Sans MS"/>
                <a:cs typeface="Comic Sans MS"/>
              </a:rPr>
              <a:t>chloroplast has an outer membrane, an inner membrane, and membrane </a:t>
            </a:r>
            <a:r>
              <a:rPr lang="en-US" sz="1700" dirty="0" smtClean="0">
                <a:latin typeface="Comic Sans MS"/>
                <a:cs typeface="Comic Sans MS"/>
              </a:rPr>
              <a:t>structures called thylakoids that are stacked into grana. </a:t>
            </a:r>
          </a:p>
          <a:p>
            <a:pPr marL="285750" indent="-285750">
              <a:buClrTx/>
              <a:buFont typeface="Arial"/>
              <a:buChar char="•"/>
            </a:pPr>
            <a:r>
              <a:rPr lang="en-US" sz="1700" dirty="0" smtClean="0">
                <a:latin typeface="Comic Sans MS"/>
                <a:cs typeface="Comic Sans MS"/>
              </a:rPr>
              <a:t>Chloroplasts </a:t>
            </a:r>
            <a:r>
              <a:rPr lang="en-US" sz="1700" dirty="0">
                <a:latin typeface="Comic Sans MS"/>
                <a:cs typeface="Comic Sans MS"/>
              </a:rPr>
              <a:t>also have their own genome, which is contained on a single circular chromosome.</a:t>
            </a:r>
          </a:p>
        </p:txBody>
      </p:sp>
      <p:pic>
        <p:nvPicPr>
          <p:cNvPr id="3" name="Picture 2" descr="2000px-Scheme_Chloroplast-e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841" y="776115"/>
            <a:ext cx="5356319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35004" y="2480949"/>
            <a:ext cx="16933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Comic Sans MS"/>
                <a:cs typeface="Comic Sans MS"/>
              </a:rPr>
              <a:t>(aqueous fluid)</a:t>
            </a:r>
            <a:endParaRPr lang="en-US" sz="1000" dirty="0">
              <a:latin typeface="Comic Sans MS"/>
              <a:cs typeface="Comic Sans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3781" y="1357013"/>
            <a:ext cx="16933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Comic Sans MS"/>
                <a:cs typeface="Comic Sans MS"/>
              </a:rPr>
              <a:t>(stack of thylakoids)</a:t>
            </a:r>
            <a:endParaRPr lang="en-US" sz="1000" dirty="0">
              <a:latin typeface="Comic Sans MS"/>
              <a:cs typeface="Comic Sans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77671" y="813461"/>
            <a:ext cx="1566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omic Sans MS"/>
                <a:cs typeface="Comic Sans MS"/>
              </a:rPr>
              <a:t>Caption: </a:t>
            </a:r>
            <a:r>
              <a:rPr lang="en-US" sz="800" u="sng" dirty="0" smtClean="0">
                <a:latin typeface="Comic Sans MS"/>
                <a:cs typeface="Comic Sans MS"/>
              </a:rPr>
              <a:t>Scheme Chloroplast-en</a:t>
            </a:r>
            <a:r>
              <a:rPr lang="en-US" sz="800" dirty="0" smtClean="0">
                <a:latin typeface="Comic Sans MS"/>
                <a:cs typeface="Comic Sans MS"/>
              </a:rPr>
              <a:t> (c)</a:t>
            </a:r>
            <a:r>
              <a:rPr lang="en-US" sz="800" dirty="0" err="1" smtClean="0">
                <a:latin typeface="Comic Sans MS"/>
                <a:cs typeface="Comic Sans MS"/>
              </a:rPr>
              <a:t>Miguelsierra</a:t>
            </a:r>
            <a:r>
              <a:rPr lang="de-DE" sz="800" dirty="0" smtClean="0">
                <a:latin typeface="Comic Sans MS"/>
                <a:cs typeface="Comic Sans MS"/>
              </a:rPr>
              <a:t>, </a:t>
            </a:r>
            <a:r>
              <a:rPr lang="de-DE" sz="800" u="sng" dirty="0" smtClean="0">
                <a:latin typeface="Comic Sans MS"/>
                <a:cs typeface="Comic Sans MS"/>
              </a:rPr>
              <a:t>Public domain </a:t>
            </a:r>
            <a:endParaRPr lang="en-US" sz="800" u="sng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9181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400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Endosymbiosis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57200" y="121806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Proposes that some of today’s eukaryotic organelles evolved by a </a:t>
            </a:r>
            <a:r>
              <a:rPr lang="en-US" sz="2800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symbiosis</a:t>
            </a:r>
            <a:r>
              <a:rPr lang="en-US" sz="2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 arising between two </a:t>
            </a:r>
            <a:r>
              <a:rPr lang="en-US" sz="2800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prokaryotic cells </a:t>
            </a:r>
            <a:r>
              <a:rPr lang="en-US" sz="2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that were each free-living</a:t>
            </a: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One cell, a prokaryote, was engulfed by and became part of another cell, which was the precursor of modern eukaryotes</a:t>
            </a: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2800" b="1" i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Origin</a:t>
            </a:r>
            <a:r>
              <a:rPr lang="en-US" sz="2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 of </a:t>
            </a:r>
            <a:r>
              <a:rPr lang="en-US" sz="2800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Mitochondria</a:t>
            </a:r>
            <a:r>
              <a:rPr lang="en-US" sz="2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 and </a:t>
            </a:r>
            <a:r>
              <a:rPr lang="en-US" sz="2800" b="1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chloroplasts</a:t>
            </a: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Watch this video: </a:t>
            </a:r>
            <a:r>
              <a:rPr lang="en-US" sz="2800" dirty="0">
                <a:hlinkClick r:id="rId2"/>
              </a:rPr>
              <a:t>https://www.youtube.com/watch?v=-</a:t>
            </a:r>
            <a:r>
              <a:rPr lang="en-US" sz="2800" dirty="0" smtClean="0">
                <a:hlinkClick r:id="rId2"/>
              </a:rPr>
              <a:t>FQmAnmLZtE</a:t>
            </a:r>
            <a:r>
              <a:rPr lang="en-US" sz="2800" dirty="0" smtClean="0"/>
              <a:t> </a:t>
            </a:r>
            <a:endParaRPr lang="en-US" sz="2800" b="1" dirty="0">
              <a:solidFill>
                <a:schemeClr val="tx1"/>
              </a:solidFill>
              <a:latin typeface="Comic Sans MS"/>
              <a:ea typeface="ＭＳ Ｐゴシック" charset="0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75111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2" y="123825"/>
            <a:ext cx="8715375" cy="6610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576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47685" y="6374995"/>
            <a:ext cx="2196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omic Sans MS"/>
                <a:cs typeface="Comic Sans MS"/>
              </a:rPr>
              <a:t>Caption: </a:t>
            </a:r>
            <a:r>
              <a:rPr lang="en-US" sz="800" u="sng" dirty="0" smtClean="0">
                <a:latin typeface="Comic Sans MS"/>
                <a:cs typeface="Comic Sans MS"/>
              </a:rPr>
              <a:t>Serial Endosymbiosis</a:t>
            </a:r>
            <a:r>
              <a:rPr lang="en-US" sz="800" dirty="0" smtClean="0">
                <a:latin typeface="Comic Sans MS"/>
                <a:cs typeface="Comic Sans MS"/>
              </a:rPr>
              <a:t> (c)</a:t>
            </a:r>
            <a:r>
              <a:rPr lang="en-US" sz="800" dirty="0" err="1" smtClean="0">
                <a:latin typeface="Comic Sans MS"/>
                <a:cs typeface="Comic Sans MS"/>
              </a:rPr>
              <a:t>Klevinsong</a:t>
            </a:r>
            <a:r>
              <a:rPr lang="de-DE" sz="800" dirty="0" smtClean="0">
                <a:latin typeface="Comic Sans MS"/>
                <a:cs typeface="Comic Sans MS"/>
              </a:rPr>
              <a:t>, </a:t>
            </a:r>
            <a:r>
              <a:rPr lang="de-DE" sz="800" u="sng" dirty="0" smtClean="0">
                <a:latin typeface="Comic Sans MS"/>
                <a:cs typeface="Comic Sans MS"/>
              </a:rPr>
              <a:t>Public domain </a:t>
            </a:r>
            <a:endParaRPr lang="en-US" sz="800" u="sng" dirty="0">
              <a:latin typeface="Comic Sans MS"/>
              <a:cs typeface="Comic Sans MS"/>
            </a:endParaRPr>
          </a:p>
        </p:txBody>
      </p:sp>
      <p:pic>
        <p:nvPicPr>
          <p:cNvPr id="5" name="Picture 4" descr="415px-Serial_endosymbiosi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316" y="0"/>
            <a:ext cx="475136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604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78720" y="350920"/>
            <a:ext cx="82958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>
                <a:latin typeface="Comic Sans MS"/>
                <a:cs typeface="Comic Sans MS"/>
              </a:rPr>
              <a:t>Typical eukaryotic cell = 10 – 100 </a:t>
            </a:r>
            <a:r>
              <a:rPr lang="el-GR" sz="3200" b="1" dirty="0">
                <a:latin typeface="Comic Sans MS"/>
                <a:cs typeface="Comic Sans MS"/>
              </a:rPr>
              <a:t>μ</a:t>
            </a:r>
            <a:r>
              <a:rPr lang="en-US" sz="3200" b="1" dirty="0">
                <a:latin typeface="Comic Sans MS"/>
                <a:cs typeface="Comic Sans MS"/>
              </a:rPr>
              <a:t>m   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3915178" y="1592345"/>
            <a:ext cx="21136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mic Sans MS"/>
                <a:cs typeface="Comic Sans MS"/>
              </a:rPr>
              <a:t>Tomato skin </a:t>
            </a:r>
            <a:r>
              <a:rPr lang="en-US" b="1" dirty="0">
                <a:latin typeface="Comic Sans MS"/>
                <a:cs typeface="Comic Sans MS"/>
              </a:rPr>
              <a:t>cells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709695" y="3538880"/>
            <a:ext cx="7518805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>
                <a:latin typeface="Comic Sans MS"/>
                <a:cs typeface="Comic Sans MS"/>
              </a:rPr>
              <a:t>Typical prokaryotic cell = 1 - 10 </a:t>
            </a:r>
            <a:r>
              <a:rPr lang="el-GR" sz="3200" b="1" dirty="0">
                <a:latin typeface="Comic Sans MS"/>
                <a:cs typeface="Comic Sans MS"/>
              </a:rPr>
              <a:t>μ</a:t>
            </a:r>
            <a:r>
              <a:rPr lang="en-US" sz="3200" b="1" dirty="0">
                <a:latin typeface="Comic Sans MS"/>
                <a:cs typeface="Comic Sans MS"/>
              </a:rPr>
              <a:t>m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772483" y="6180823"/>
            <a:ext cx="417955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Comic Sans MS"/>
                <a:cs typeface="Comic Sans MS"/>
              </a:rPr>
              <a:t>1 </a:t>
            </a:r>
            <a:r>
              <a:rPr lang="el-GR" sz="3200" b="1" dirty="0">
                <a:solidFill>
                  <a:schemeClr val="tx1"/>
                </a:solidFill>
                <a:latin typeface="Comic Sans MS"/>
                <a:cs typeface="Comic Sans MS"/>
              </a:rPr>
              <a:t>μ</a:t>
            </a:r>
            <a:r>
              <a:rPr lang="en-US" sz="3200" b="1" dirty="0">
                <a:solidFill>
                  <a:schemeClr val="tx1"/>
                </a:solidFill>
                <a:latin typeface="Comic Sans MS"/>
                <a:cs typeface="Comic Sans MS"/>
              </a:rPr>
              <a:t>m = 0.000001 m</a:t>
            </a: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3929063" y="5096153"/>
            <a:ext cx="17684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Comic Sans MS"/>
                <a:cs typeface="Comic Sans MS"/>
              </a:rPr>
              <a:t>Bacterial cells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0609" y="6305077"/>
            <a:ext cx="3434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omic Sans MS"/>
                <a:cs typeface="Comic Sans MS"/>
              </a:rPr>
              <a:t>Caption: </a:t>
            </a:r>
            <a:r>
              <a:rPr lang="en-US" sz="800" u="sng" dirty="0" smtClean="0">
                <a:latin typeface="Comic Sans MS"/>
                <a:cs typeface="Comic Sans MS"/>
              </a:rPr>
              <a:t>Diphtheria Bacteria</a:t>
            </a:r>
            <a:r>
              <a:rPr lang="en-US" sz="800" dirty="0" smtClean="0">
                <a:latin typeface="Comic Sans MS"/>
                <a:cs typeface="Comic Sans MS"/>
              </a:rPr>
              <a:t> (c)Alain </a:t>
            </a:r>
            <a:r>
              <a:rPr lang="en-US" sz="800" dirty="0" err="1" smtClean="0">
                <a:latin typeface="Comic Sans MS"/>
                <a:cs typeface="Comic Sans MS"/>
              </a:rPr>
              <a:t>Grillet</a:t>
            </a:r>
            <a:r>
              <a:rPr lang="de-DE" sz="800" dirty="0" smtClean="0">
                <a:latin typeface="Comic Sans MS"/>
                <a:cs typeface="Comic Sans MS"/>
              </a:rPr>
              <a:t>, </a:t>
            </a:r>
          </a:p>
          <a:p>
            <a:r>
              <a:rPr lang="de-DE" sz="800" u="sng" dirty="0" smtClean="0">
                <a:latin typeface="Comic Sans MS"/>
                <a:cs typeface="Comic Sans MS"/>
              </a:rPr>
              <a:t>Public domain </a:t>
            </a:r>
            <a:endParaRPr lang="en-US" sz="800" u="sng" dirty="0">
              <a:latin typeface="Comic Sans MS"/>
              <a:cs typeface="Comic Sans M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4303" y="2817350"/>
            <a:ext cx="5034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omic Sans MS"/>
                <a:cs typeface="Comic Sans MS"/>
              </a:rPr>
              <a:t>Caption: </a:t>
            </a:r>
            <a:r>
              <a:rPr lang="en-US" sz="800" u="sng" dirty="0" smtClean="0">
                <a:latin typeface="Comic Sans MS"/>
                <a:cs typeface="Comic Sans MS"/>
              </a:rPr>
              <a:t>Tomato Epidermis</a:t>
            </a:r>
            <a:r>
              <a:rPr lang="en-US" sz="800" dirty="0" smtClean="0">
                <a:latin typeface="Comic Sans MS"/>
                <a:cs typeface="Comic Sans MS"/>
              </a:rPr>
              <a:t> (c)Flickr</a:t>
            </a:r>
            <a:r>
              <a:rPr lang="de-DE" sz="800" dirty="0" smtClean="0">
                <a:latin typeface="Comic Sans MS"/>
                <a:cs typeface="Comic Sans MS"/>
              </a:rPr>
              <a:t>, </a:t>
            </a:r>
          </a:p>
          <a:p>
            <a:r>
              <a:rPr lang="de-DE" sz="800" u="sng" dirty="0" smtClean="0">
                <a:latin typeface="Comic Sans MS"/>
                <a:cs typeface="Comic Sans MS"/>
              </a:rPr>
              <a:t>Public domain </a:t>
            </a:r>
            <a:endParaRPr lang="en-US" sz="800" u="sng" dirty="0">
              <a:latin typeface="Comic Sans MS"/>
              <a:cs typeface="Comic Sans MS"/>
            </a:endParaRPr>
          </a:p>
        </p:txBody>
      </p:sp>
      <p:pic>
        <p:nvPicPr>
          <p:cNvPr id="3" name="Picture 2" descr="toma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20" y="1049878"/>
            <a:ext cx="275819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Diphtheria bacteri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85" y="4164888"/>
            <a:ext cx="3249105" cy="2167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722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57200" y="228600"/>
            <a:ext cx="822532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Some cells overcome limitation by being </a:t>
            </a:r>
          </a:p>
          <a:p>
            <a:pPr eaLnBrk="1" hangingPunct="1"/>
            <a:r>
              <a:rPr lang="en-US" sz="32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     long and skinny – like neurons</a:t>
            </a:r>
          </a:p>
          <a:p>
            <a:pPr eaLnBrk="1" hangingPunct="1"/>
            <a:endParaRPr lang="en-US" sz="3200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7233" y="6126251"/>
            <a:ext cx="4058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omic Sans MS"/>
                <a:cs typeface="Comic Sans MS"/>
              </a:rPr>
              <a:t>Caption: </a:t>
            </a:r>
            <a:r>
              <a:rPr lang="en-US" sz="800" u="sng" dirty="0" smtClean="0">
                <a:latin typeface="Comic Sans MS"/>
                <a:cs typeface="Comic Sans MS"/>
              </a:rPr>
              <a:t>Pyramidal Hippocampal Neuron</a:t>
            </a:r>
            <a:r>
              <a:rPr lang="en-US" sz="800" dirty="0" smtClean="0">
                <a:latin typeface="Comic Sans MS"/>
                <a:cs typeface="Comic Sans MS"/>
              </a:rPr>
              <a:t> (c)</a:t>
            </a:r>
            <a:r>
              <a:rPr lang="en-US" sz="800" dirty="0" err="1" smtClean="0">
                <a:latin typeface="Comic Sans MS"/>
                <a:cs typeface="Comic Sans MS"/>
              </a:rPr>
              <a:t>MethoxyRoxy</a:t>
            </a:r>
            <a:r>
              <a:rPr lang="de-DE" sz="800" dirty="0" smtClean="0">
                <a:latin typeface="Comic Sans MS"/>
                <a:cs typeface="Comic Sans MS"/>
              </a:rPr>
              <a:t>, </a:t>
            </a:r>
          </a:p>
          <a:p>
            <a:r>
              <a:rPr lang="de-DE" sz="800" u="sng" dirty="0" smtClean="0">
                <a:latin typeface="Comic Sans MS"/>
                <a:cs typeface="Comic Sans MS"/>
              </a:rPr>
              <a:t>Public domain</a:t>
            </a:r>
            <a:endParaRPr lang="en-US" sz="800" u="sng" dirty="0">
              <a:latin typeface="Comic Sans MS"/>
              <a:cs typeface="Comic Sans MS"/>
            </a:endParaRPr>
          </a:p>
        </p:txBody>
      </p:sp>
      <p:pic>
        <p:nvPicPr>
          <p:cNvPr id="7" name="Picture 6" descr="Pyramidal_hippocampal_neuron_40x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114" y="1446663"/>
            <a:ext cx="5886616" cy="4485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722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40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Microscopes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Not many cells are visible to the naked eye</a:t>
            </a:r>
          </a:p>
          <a:p>
            <a:pPr lvl="1" eaLnBrk="1" hangingPunct="1">
              <a:spcBef>
                <a:spcPts val="700"/>
              </a:spcBef>
              <a:buFont typeface="Arial" charset="0"/>
              <a:buChar char="–"/>
            </a:pPr>
            <a:r>
              <a:rPr lang="en-US" sz="28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Most are </a:t>
            </a:r>
            <a:r>
              <a:rPr lang="en-US" sz="32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&lt;</a:t>
            </a:r>
            <a:r>
              <a:rPr lang="en-US" sz="28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 50 μm in diameter</a:t>
            </a: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Resolution – minimum distance two points can be apart and still be distinguished as two separate points</a:t>
            </a:r>
          </a:p>
          <a:p>
            <a:pPr lvl="1" eaLnBrk="1" hangingPunct="1">
              <a:spcBef>
                <a:spcPts val="700"/>
              </a:spcBef>
              <a:buFont typeface="Arial" charset="0"/>
              <a:buChar char="–"/>
            </a:pPr>
            <a:r>
              <a:rPr lang="en-US" sz="28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Human eye resolution = 100 μm</a:t>
            </a:r>
          </a:p>
        </p:txBody>
      </p:sp>
    </p:spTree>
    <p:extLst>
      <p:ext uri="{BB962C8B-B14F-4D97-AF65-F5344CB8AC3E}">
        <p14:creationId xmlns:p14="http://schemas.microsoft.com/office/powerpoint/2010/main" val="424722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4644</TotalTime>
  <Words>2228</Words>
  <Application>Microsoft Office PowerPoint</Application>
  <PresentationFormat>On-screen Show (4:3)</PresentationFormat>
  <Paragraphs>342</Paragraphs>
  <Slides>60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8" baseType="lpstr">
      <vt:lpstr>Microsoft YaHei</vt:lpstr>
      <vt:lpstr>ＭＳ Ｐゴシック</vt:lpstr>
      <vt:lpstr>Arial</vt:lpstr>
      <vt:lpstr>Arial Black</vt:lpstr>
      <vt:lpstr>Calibri</vt:lpstr>
      <vt:lpstr>Comic Sans MS</vt:lpstr>
      <vt:lpstr>Times New Roman</vt:lpstr>
      <vt:lpstr>Essential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WNI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</dc:title>
  <dc:creator>Spuddy McSpare</dc:creator>
  <cp:lastModifiedBy>Jamey Capers</cp:lastModifiedBy>
  <cp:revision>199</cp:revision>
  <dcterms:created xsi:type="dcterms:W3CDTF">2012-06-04T02:13:36Z</dcterms:created>
  <dcterms:modified xsi:type="dcterms:W3CDTF">2019-12-31T18:36:10Z</dcterms:modified>
</cp:coreProperties>
</file>