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68" r:id="rId1"/>
  </p:sldMasterIdLst>
  <p:notesMasterIdLst>
    <p:notesMasterId r:id="rId58"/>
  </p:notesMasterIdLst>
  <p:handoutMasterIdLst>
    <p:handoutMasterId r:id="rId59"/>
  </p:handoutMasterIdLst>
  <p:sldIdLst>
    <p:sldId id="365" r:id="rId2"/>
    <p:sldId id="373" r:id="rId3"/>
    <p:sldId id="314" r:id="rId4"/>
    <p:sldId id="315" r:id="rId5"/>
    <p:sldId id="325" r:id="rId6"/>
    <p:sldId id="328" r:id="rId7"/>
    <p:sldId id="330" r:id="rId8"/>
    <p:sldId id="331" r:id="rId9"/>
    <p:sldId id="332" r:id="rId10"/>
    <p:sldId id="372" r:id="rId11"/>
    <p:sldId id="336" r:id="rId12"/>
    <p:sldId id="337" r:id="rId13"/>
    <p:sldId id="366" r:id="rId14"/>
    <p:sldId id="367" r:id="rId15"/>
    <p:sldId id="284" r:id="rId16"/>
    <p:sldId id="368" r:id="rId17"/>
    <p:sldId id="357" r:id="rId18"/>
    <p:sldId id="285" r:id="rId19"/>
    <p:sldId id="340" r:id="rId20"/>
    <p:sldId id="273" r:id="rId21"/>
    <p:sldId id="288" r:id="rId22"/>
    <p:sldId id="369" r:id="rId23"/>
    <p:sldId id="354" r:id="rId24"/>
    <p:sldId id="298" r:id="rId25"/>
    <p:sldId id="287" r:id="rId26"/>
    <p:sldId id="300" r:id="rId27"/>
    <p:sldId id="352" r:id="rId28"/>
    <p:sldId id="353" r:id="rId29"/>
    <p:sldId id="306" r:id="rId30"/>
    <p:sldId id="307" r:id="rId31"/>
    <p:sldId id="356" r:id="rId32"/>
    <p:sldId id="308" r:id="rId33"/>
    <p:sldId id="347" r:id="rId34"/>
    <p:sldId id="348" r:id="rId35"/>
    <p:sldId id="350" r:id="rId36"/>
    <p:sldId id="370" r:id="rId37"/>
    <p:sldId id="341" r:id="rId38"/>
    <p:sldId id="301" r:id="rId39"/>
    <p:sldId id="316" r:id="rId40"/>
    <p:sldId id="302" r:id="rId41"/>
    <p:sldId id="361" r:id="rId42"/>
    <p:sldId id="363" r:id="rId43"/>
    <p:sldId id="364" r:id="rId44"/>
    <p:sldId id="355" r:id="rId45"/>
    <p:sldId id="371" r:id="rId46"/>
    <p:sldId id="342" r:id="rId47"/>
    <p:sldId id="290" r:id="rId48"/>
    <p:sldId id="344" r:id="rId49"/>
    <p:sldId id="345" r:id="rId50"/>
    <p:sldId id="346" r:id="rId51"/>
    <p:sldId id="295" r:id="rId52"/>
    <p:sldId id="343" r:id="rId53"/>
    <p:sldId id="312" r:id="rId54"/>
    <p:sldId id="296" r:id="rId55"/>
    <p:sldId id="291" r:id="rId56"/>
    <p:sldId id="37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007F"/>
    <a:srgbClr val="C6DD44"/>
    <a:srgbClr val="23FFAF"/>
    <a:srgbClr val="FC000A"/>
    <a:srgbClr val="00FFFF"/>
    <a:srgbClr val="EF3A3A"/>
    <a:srgbClr val="CEDABE"/>
    <a:srgbClr val="C6000E"/>
    <a:srgbClr val="E5D419"/>
    <a:srgbClr val="6CB2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01" autoAdjust="0"/>
    <p:restoredTop sz="93419" autoAdjust="0"/>
  </p:normalViewPr>
  <p:slideViewPr>
    <p:cSldViewPr snapToGrid="0" snapToObjects="1">
      <p:cViewPr varScale="1">
        <p:scale>
          <a:sx n="69" d="100"/>
          <a:sy n="69" d="100"/>
        </p:scale>
        <p:origin x="16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8" y="357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8FD6B-DF17-3C4C-B533-55E5EA159BF6}" type="datetimeFigureOut">
              <a:rPr lang="en-US" smtClean="0"/>
              <a:t>12/30/2019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F32D5-D576-5140-BB8F-4B1893AC9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9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08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8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F32D5-D576-5140-BB8F-4B1893AC9E1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5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075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December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December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9" r:id="rId1"/>
    <p:sldLayoutId id="2147484770" r:id="rId2"/>
    <p:sldLayoutId id="2147484771" r:id="rId3"/>
    <p:sldLayoutId id="2147484772" r:id="rId4"/>
    <p:sldLayoutId id="2147484773" r:id="rId5"/>
    <p:sldLayoutId id="2147484774" r:id="rId6"/>
    <p:sldLayoutId id="2147484775" r:id="rId7"/>
    <p:sldLayoutId id="2147484776" r:id="rId8"/>
    <p:sldLayoutId id="2147484777" r:id="rId9"/>
    <p:sldLayoutId id="2147484778" r:id="rId10"/>
    <p:sldLayoutId id="2147484779" r:id="rId11"/>
    <p:sldLayoutId id="2147484786" r:id="rId12"/>
    <p:sldLayoutId id="2147484787" r:id="rId13"/>
    <p:sldLayoutId id="2147484791" r:id="rId14"/>
    <p:sldLayoutId id="2147484792" r:id="rId15"/>
    <p:sldLayoutId id="2147484793" r:id="rId16"/>
    <p:sldLayoutId id="2147484794" r:id="rId17"/>
    <p:sldLayoutId id="2147484797" r:id="rId18"/>
    <p:sldLayoutId id="2147484798" r:id="rId19"/>
    <p:sldLayoutId id="2147484799" r:id="rId20"/>
    <p:sldLayoutId id="2147484800" r:id="rId21"/>
    <p:sldLayoutId id="2147484801" r:id="rId22"/>
    <p:sldLayoutId id="2147484802" r:id="rId23"/>
    <p:sldLayoutId id="2147484803" r:id="rId24"/>
    <p:sldLayoutId id="2147483916" r:id="rId25"/>
    <p:sldLayoutId id="2147483920" r:id="rId26"/>
    <p:sldLayoutId id="2147484805" r:id="rId2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244P1e9Q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Protein_primary_structure.sv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0322_DNA_Nucleotides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eativecommons.org/publicdomain/mark/1.0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hyperlink" Target="https://creativecommons.org/publicdomain/mark/1.0/" TargetMode="External"/><Relationship Id="rId4" Type="http://schemas.openxmlformats.org/officeDocument/2006/relationships/hyperlink" Target="https://commons.wikimedia.org/wiki/File:Nucleotide.gi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eluga_premier.gov.ru-3.jpeg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185cbf87-c72e-48f5-b51e-f14f21b5eabd@10.61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ommons.wikimedia.org/wiki/File:Alpha-Linolenic-acid-3D-spacefill.png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eativecommons.org/publicdomain/mark/1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213_Dehydration_Synthesis_and_Hydrolysis-01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creativecommons.org/publicdomain/mark/1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NA_macromolecu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91" y="3068866"/>
            <a:ext cx="4191209" cy="2347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391" y="5555854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DNA Structure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err="1" smtClean="0">
                <a:latin typeface="Comic Sans MS"/>
                <a:cs typeface="Comic Sans MS"/>
              </a:rPr>
              <a:t>Pixabay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  <a:r>
              <a:rPr lang="de-DE" sz="800" u="sng" dirty="0" err="1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3" y="352544"/>
            <a:ext cx="2539682" cy="203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47377" y="1554782"/>
            <a:ext cx="7772400" cy="23876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Macromolecules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43000" y="3602038"/>
            <a:ext cx="7315200" cy="1655762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for Health Sciences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1020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Capers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5"/>
          <p:cNvSpPr>
            <a:spLocks noGrp="1"/>
          </p:cNvSpPr>
          <p:nvPr/>
        </p:nvSpPr>
        <p:spPr>
          <a:xfrm>
            <a:off x="925921" y="6277021"/>
            <a:ext cx="7142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err="1" smtClean="0">
                <a:latin typeface="Comic Sans MS" panose="030F0702030302020204" pitchFamily="66" charset="0"/>
              </a:rPr>
              <a:t>OpenStax</a:t>
            </a:r>
            <a:r>
              <a:rPr lang="en-US" sz="1600" dirty="0" smtClean="0">
                <a:latin typeface="Comic Sans MS" panose="030F0702030302020204" pitchFamily="66" charset="0"/>
              </a:rPr>
              <a:t> Biology - https://openstax.org/details/books/biology,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PowerPoint made by Dr. Capers - www.jcapers-irsc.weebly.com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02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2599546"/>
            <a:ext cx="8062912" cy="1166382"/>
          </a:xfrm>
        </p:spPr>
        <p:txBody>
          <a:bodyPr/>
          <a:lstStyle/>
          <a:p>
            <a:r>
              <a:rPr lang="en-US" dirty="0" smtClean="0"/>
              <a:t>Let’s talk about the different groups of macromolecules found in organisms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9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1673" y="1481669"/>
            <a:ext cx="878378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Molecules with a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1:2:1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ratio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carbon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hydrogen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, </a:t>
            </a:r>
            <a:r>
              <a:rPr 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oxygen</a:t>
            </a:r>
          </a:p>
          <a:p>
            <a:pPr marL="0" indent="0">
              <a:spcBef>
                <a:spcPts val="800"/>
              </a:spcBef>
            </a:pPr>
            <a:endParaRPr lang="en-US" sz="1600" b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2">
              <a:spcBef>
                <a:spcPts val="8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Empirical formula (CH</a:t>
            </a:r>
            <a:r>
              <a:rPr lang="en-US" sz="2000" baseline="-25000" dirty="0">
                <a:solidFill>
                  <a:schemeClr val="tx1"/>
                </a:solidFill>
                <a:latin typeface="Comic Sans MS"/>
                <a:cs typeface="Comic Sans MS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/>
                <a:cs typeface="Comic Sans MS"/>
              </a:rPr>
              <a:t>O)</a:t>
            </a:r>
            <a:r>
              <a:rPr lang="en-US" sz="2000" i="1" baseline="-25000" dirty="0" smtClean="0">
                <a:solidFill>
                  <a:schemeClr val="tx1"/>
                </a:solidFill>
                <a:latin typeface="Comic Sans MS"/>
                <a:cs typeface="Comic Sans MS"/>
              </a:rPr>
              <a:t>n</a:t>
            </a:r>
          </a:p>
          <a:p>
            <a:pPr marL="0" indent="0">
              <a:spcBef>
                <a:spcPts val="800"/>
              </a:spcBef>
            </a:pPr>
            <a:endParaRPr lang="en-US" sz="1800" i="1" baseline="-250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C-H covalent bonds hold </a:t>
            </a:r>
            <a:r>
              <a:rPr 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a lot of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cs typeface="Comic Sans MS"/>
              </a:rPr>
              <a:t>energy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Carbohydrates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are good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energy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storage 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molecules</a:t>
            </a:r>
          </a:p>
          <a:p>
            <a:pPr marL="457200" lvl="1" indent="0">
              <a:spcBef>
                <a:spcPts val="700"/>
              </a:spcBef>
            </a:pPr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sz="1800" b="1" i="1" u="sng" dirty="0">
                <a:solidFill>
                  <a:schemeClr val="tx1"/>
                </a:solidFill>
                <a:latin typeface="Comic Sans MS"/>
                <a:cs typeface="Comic Sans MS"/>
              </a:rPr>
              <a:t>Examples</a:t>
            </a:r>
            <a:r>
              <a:rPr 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: Sugars, Starch, </a:t>
            </a:r>
            <a:r>
              <a:rPr lang="en-US" sz="1800" dirty="0" smtClean="0">
                <a:solidFill>
                  <a:schemeClr val="tx1"/>
                </a:solidFill>
                <a:latin typeface="Comic Sans MS"/>
                <a:cs typeface="Comic Sans MS"/>
              </a:rPr>
              <a:t>Glucose</a:t>
            </a: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r>
              <a:rPr lang="en-US" altLang="en-US" sz="1800" b="1" i="1" dirty="0">
                <a:solidFill>
                  <a:schemeClr val="tx1"/>
                </a:solidFill>
                <a:latin typeface="Comic Sans MS"/>
                <a:cs typeface="Comic Sans MS"/>
              </a:rPr>
              <a:t>Example: </a:t>
            </a:r>
            <a:r>
              <a:rPr lang="en-US" altLang="en-US" sz="1800" dirty="0">
                <a:solidFill>
                  <a:schemeClr val="tx1"/>
                </a:solidFill>
                <a:latin typeface="Comic Sans MS"/>
                <a:cs typeface="Comic Sans MS"/>
              </a:rPr>
              <a:t>Starch is an energy storage molecule that is formed of glucose molecules linked by covalent bonds through dehydration synthesis.</a:t>
            </a:r>
            <a:endParaRPr lang="en-US" altLang="en-US" sz="1800" b="1" i="1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Char char="–"/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None/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4827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Carbohydrates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21920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Three Major Groups:</a:t>
            </a: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Monosaccharaides - monomer</a:t>
            </a: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Disaccharides – 2 monosaccharides </a:t>
            </a: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Polysaccharides - polymer</a:t>
            </a: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sz="2400" b="1" i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112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29031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1423988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Simplest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carbohydrates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Monomers for polysaccharides</a:t>
            </a:r>
            <a:endParaRPr lang="en-US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6 carbon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cs typeface="Comic Sans MS"/>
              </a:rPr>
              <a:t>sugars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 play important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roles in biological systems</a:t>
            </a:r>
          </a:p>
          <a:p>
            <a:pPr lvl="3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Hexose sugars (6 carbons)</a:t>
            </a:r>
            <a:endParaRPr lang="en-US" sz="32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lvl="3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rgbClr val="000000"/>
                </a:solidFill>
                <a:latin typeface="Comic Sans MS"/>
                <a:cs typeface="Comic Sans MS"/>
              </a:rPr>
              <a:t>Glucose</a:t>
            </a:r>
            <a:r>
              <a:rPr lang="en-US" sz="32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C</a:t>
            </a:r>
            <a:r>
              <a:rPr lang="en-US" sz="32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H</a:t>
            </a:r>
            <a:r>
              <a:rPr lang="en-US" sz="32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12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cs typeface="Comic Sans MS"/>
              </a:rPr>
              <a:t>O</a:t>
            </a:r>
            <a:r>
              <a:rPr lang="en-US" sz="32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6</a:t>
            </a:r>
            <a:endParaRPr lang="en-US" sz="32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5 carbon sugars are </a:t>
            </a:r>
            <a:r>
              <a:rPr lang="en-US" sz="32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pentoses</a:t>
            </a:r>
            <a:endParaRPr lang="en-US" sz="32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849091" y="6127476"/>
            <a:ext cx="2743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omic Sans MS"/>
                <a:cs typeface="Comic Sans MS"/>
              </a:rPr>
              <a:t>Glucose (C</a:t>
            </a:r>
            <a:r>
              <a:rPr lang="en-US" sz="1200" b="1" baseline="-25000" dirty="0">
                <a:latin typeface="Comic Sans MS"/>
                <a:cs typeface="Comic Sans MS"/>
              </a:rPr>
              <a:t>6</a:t>
            </a:r>
            <a:r>
              <a:rPr lang="en-US" sz="1200" b="1" dirty="0">
                <a:latin typeface="Comic Sans MS"/>
                <a:cs typeface="Comic Sans MS"/>
              </a:rPr>
              <a:t>H</a:t>
            </a:r>
            <a:r>
              <a:rPr lang="en-US" sz="1200" b="1" baseline="-25000" dirty="0">
                <a:latin typeface="Comic Sans MS"/>
                <a:cs typeface="Comic Sans MS"/>
              </a:rPr>
              <a:t>12</a:t>
            </a:r>
            <a:r>
              <a:rPr lang="en-US" sz="1200" b="1" dirty="0">
                <a:latin typeface="Comic Sans MS"/>
                <a:cs typeface="Comic Sans MS"/>
              </a:rPr>
              <a:t>O</a:t>
            </a:r>
            <a:r>
              <a:rPr lang="en-US" sz="1200" b="1" baseline="-25000" dirty="0">
                <a:latin typeface="Comic Sans MS"/>
                <a:cs typeface="Comic Sans MS"/>
              </a:rPr>
              <a:t>6</a:t>
            </a:r>
            <a:r>
              <a:rPr lang="en-US" sz="1200" b="1" dirty="0">
                <a:latin typeface="Comic Sans MS"/>
                <a:cs typeface="Comic Sans MS"/>
              </a:rPr>
              <a:t>)</a:t>
            </a:r>
          </a:p>
        </p:txBody>
      </p:sp>
      <p:pic>
        <p:nvPicPr>
          <p:cNvPr id="5" name="Picture 4" descr="glucos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94" y="4876799"/>
            <a:ext cx="1618506" cy="1611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65110" y="6608639"/>
            <a:ext cx="31024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Alpha–D-glucose </a:t>
            </a:r>
            <a:r>
              <a:rPr lang="en-US" sz="800" dirty="0" smtClean="0">
                <a:latin typeface="Comic Sans MS"/>
                <a:cs typeface="Comic Sans MS"/>
              </a:rPr>
              <a:t>(c)Ben Mills,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303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1422400"/>
            <a:ext cx="86106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Examples of </a:t>
            </a:r>
            <a:r>
              <a:rPr lang="en-US" altLang="en-US" sz="2800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Monosaccharides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: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Fructose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structural isomer of glucose</a:t>
            </a: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err="1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Galactose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is a stereoisomer of glucose</a:t>
            </a:r>
          </a:p>
          <a:p>
            <a:pPr>
              <a:spcBef>
                <a:spcPts val="800"/>
              </a:spcBef>
              <a:buFont typeface="Times New Roman" pitchFamily="18" charset="0"/>
              <a:buNone/>
              <a:defRPr/>
            </a:pPr>
            <a:endParaRPr lang="en-US" altLang="en-US" sz="2800" dirty="0">
              <a:solidFill>
                <a:srgbClr val="000000"/>
              </a:solidFill>
              <a:latin typeface="Comic Sans MS"/>
              <a:ea typeface="ＭＳ Ｐゴシック" pitchFamily="34" charset="-128"/>
              <a:cs typeface="Comic Sans MS"/>
            </a:endParaRPr>
          </a:p>
          <a:p>
            <a:pPr marL="457200" indent="-457200">
              <a:spcBef>
                <a:spcPts val="8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Enzymes</a:t>
            </a:r>
            <a:r>
              <a:rPr lang="en-US" altLang="en-US" sz="2800" dirty="0">
                <a:solidFill>
                  <a:srgbClr val="000000"/>
                </a:solidFill>
                <a:latin typeface="Comic Sans MS"/>
                <a:ea typeface="ＭＳ Ｐゴシック" pitchFamily="34" charset="-128"/>
                <a:cs typeface="Comic Sans MS"/>
              </a:rPr>
              <a:t> that act on different sugars can distinguish structural and stereoisomers of this basic six-carbon skeleton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>Monosaccharides</a:t>
            </a:r>
          </a:p>
        </p:txBody>
      </p:sp>
    </p:spTree>
    <p:extLst>
      <p:ext uri="{BB962C8B-B14F-4D97-AF65-F5344CB8AC3E}">
        <p14:creationId xmlns:p14="http://schemas.microsoft.com/office/powerpoint/2010/main" val="283297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3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4" r="-2172"/>
          <a:stretch/>
        </p:blipFill>
        <p:spPr>
          <a:xfrm>
            <a:off x="0" y="251221"/>
            <a:ext cx="5469463" cy="6204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469458" y="1369192"/>
            <a:ext cx="3572936" cy="4161405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Pentose and hexose sugars can be in linear form or ring form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We will be looking at glucose in ring form when we review cellular respiration.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22" y="6416806"/>
            <a:ext cx="3951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391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133350"/>
            <a:ext cx="8401050" cy="659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932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60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r>
              <a:rPr lang="en-US" sz="4400" b="1" dirty="0">
                <a:latin typeface="Comic Sans MS"/>
                <a:cs typeface="Comic Sans MS"/>
              </a:rPr>
              <a:t>Disaccharides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1031040"/>
            <a:ext cx="8229600" cy="541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buFont typeface="Times New Roman" pitchFamily="18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altLang="en-US" dirty="0" smtClean="0">
              <a:latin typeface="Comic Sans MS"/>
              <a:cs typeface="Comic Sans M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88938" y="1121988"/>
            <a:ext cx="8491537" cy="369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</a:t>
            </a:r>
            <a:r>
              <a:rPr lang="en-US" sz="3000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monosaccharides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linked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together by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dehydration </a:t>
            </a:r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synthesis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Used for sugar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transport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or </a:t>
            </a:r>
            <a:r>
              <a:rPr lang="en-US" sz="30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</a:t>
            </a:r>
            <a:r>
              <a:rPr lang="en-US" sz="30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marL="0" indent="0" eaLnBrk="1" hangingPunct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0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Examples</a:t>
            </a:r>
            <a:r>
              <a:rPr lang="en-US" sz="3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sucrose, lactose, maltose</a:t>
            </a:r>
          </a:p>
          <a:p>
            <a:pPr eaLnBrk="1" hangingPunct="1">
              <a:spcBef>
                <a:spcPts val="800"/>
              </a:spcBef>
              <a:buFont typeface="Arial" charset="0"/>
              <a:buNone/>
            </a:pPr>
            <a:endParaRPr lang="en-US" sz="3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86502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4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" r="-2346"/>
          <a:stretch>
            <a:fillRect/>
          </a:stretch>
        </p:blipFill>
        <p:spPr>
          <a:xfrm>
            <a:off x="2814" y="736486"/>
            <a:ext cx="5297318" cy="5499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5199590" y="958847"/>
            <a:ext cx="3639609" cy="5256973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Sucrose is formed when a monomer of glucose and a monomer of fructose are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joined in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a 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dehydration reaction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 to form a </a:t>
            </a:r>
            <a:r>
              <a:rPr lang="en-US" sz="2000" u="sng" dirty="0" err="1">
                <a:solidFill>
                  <a:srgbClr val="000000"/>
                </a:solidFill>
                <a:latin typeface="Comic Sans MS"/>
                <a:cs typeface="Comic Sans MS"/>
              </a:rPr>
              <a:t>glycosidic</a:t>
            </a:r>
            <a:r>
              <a:rPr lang="en-US" sz="2000" u="sng" dirty="0">
                <a:solidFill>
                  <a:srgbClr val="000000"/>
                </a:solidFill>
                <a:latin typeface="Comic Sans MS"/>
                <a:cs typeface="Comic Sans MS"/>
              </a:rPr>
              <a:t> bond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. In the process, a water molecule is lost.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11" y="6223402"/>
            <a:ext cx="3842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20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82296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Polysaccharides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1138" y="1219200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Long chains of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  <a:endParaRPr lang="en-US" altLang="en-US" sz="2800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Linked through </a:t>
            </a:r>
            <a:r>
              <a:rPr lang="en-US" alt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57150" indent="0" eaLnBrk="1" hangingPunct="1">
              <a:buFont typeface="Times New Roman" pitchFamily="18" charset="0"/>
              <a:buNone/>
              <a:defRPr/>
            </a:pPr>
            <a:r>
              <a:rPr lang="en-US" altLang="en-US" sz="2800" b="1" u="sng" dirty="0" smtClean="0">
                <a:solidFill>
                  <a:schemeClr val="tx1"/>
                </a:solidFill>
                <a:latin typeface="Comic Sans MS"/>
                <a:cs typeface="Comic Sans MS"/>
              </a:rPr>
              <a:t>Four major classes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Starch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energy storage in plants (rice, pasta, potatoes)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Glycogen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short term energy storage in animals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Cellulose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structural molecule of plants (dietary fiber: this is why fiber is listed under the carbohydrate section of food label).</a:t>
            </a:r>
          </a:p>
          <a:p>
            <a:pPr marL="571500" indent="-514350" eaLnBrk="1" hangingPunct="1">
              <a:buFont typeface="Times New Roman" pitchFamily="18" charset="0"/>
              <a:buAutoNum type="arabicParenR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Chitin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structural support in insects, arthropods (exoskeleton), fungal cell walls</a:t>
            </a:r>
          </a:p>
          <a:p>
            <a:pPr eaLnBrk="1" hangingPunct="1">
              <a:buFont typeface="Arial" charset="0"/>
              <a:buNone/>
              <a:defRPr/>
            </a:pPr>
            <a:endParaRPr lang="en-US" altLang="en-US" sz="2800" dirty="0" smtClean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305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acromolecule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6" y="374074"/>
            <a:ext cx="8359645" cy="471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018" y="5874327"/>
            <a:ext cx="7372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Watch this video: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www.youtube.com/watch?v=YO244P1e9QM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2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6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3" r="-1337"/>
          <a:stretch/>
        </p:blipFill>
        <p:spPr>
          <a:xfrm>
            <a:off x="81882" y="61015"/>
            <a:ext cx="4044605" cy="639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8675" y="6408506"/>
            <a:ext cx="3074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</a:t>
            </a:r>
            <a:r>
              <a:rPr lang="en-US" sz="800" u="sng" dirty="0" smtClean="0">
                <a:latin typeface="Comic Sans MS"/>
                <a:cs typeface="Comic Sans MS"/>
              </a:rPr>
              <a:t>c7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2e</a:t>
            </a:r>
            <a:r>
              <a:rPr lang="en-US" sz="800" u="sng" dirty="0">
                <a:latin typeface="Comic Sans MS"/>
                <a:cs typeface="Comic Sans MS"/>
              </a:rPr>
              <a:t>-48f5-b51e-f14f21b5eabd@10.61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  <p:pic>
        <p:nvPicPr>
          <p:cNvPr id="8" name="Picture Placeholder 1" descr="Figure_03_02_0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r="-1923"/>
          <a:stretch/>
        </p:blipFill>
        <p:spPr>
          <a:xfrm>
            <a:off x="4281055" y="2126868"/>
            <a:ext cx="4514954" cy="2649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2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" r="-2298"/>
          <a:stretch/>
        </p:blipFill>
        <p:spPr>
          <a:xfrm>
            <a:off x="1554524" y="173071"/>
            <a:ext cx="5729856" cy="473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87869" y="5690540"/>
            <a:ext cx="8483597" cy="84561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Insects have a hard outer exoskeleton made of chitin, a type of polysaccharide.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384" y="4910453"/>
            <a:ext cx="35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51e-f14f21b5eabd@10.61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Credit</a:t>
            </a:r>
            <a:r>
              <a:rPr lang="en-US" sz="800" dirty="0">
                <a:latin typeface="Comic Sans MS"/>
                <a:cs typeface="Comic Sans MS"/>
              </a:rPr>
              <a:t>: </a:t>
            </a:r>
            <a:r>
              <a:rPr lang="de-DE" sz="800" dirty="0">
                <a:latin typeface="Comic Sans MS"/>
                <a:cs typeface="Comic Sans MS"/>
              </a:rPr>
              <a:t>Louise Docker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930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787236"/>
            <a:ext cx="8062912" cy="422312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Carbohydrates: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Monomer – monosaccharides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Covalent bond name – </a:t>
            </a:r>
            <a:r>
              <a:rPr lang="en-US" dirty="0" err="1" smtClean="0"/>
              <a:t>glycosidic</a:t>
            </a:r>
            <a:r>
              <a:rPr lang="en-US" dirty="0" smtClean="0"/>
              <a:t> linkage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56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7425" y="233017"/>
            <a:ext cx="290648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7425" y="1348308"/>
            <a:ext cx="8229600" cy="481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1313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 </a:t>
            </a:r>
            <a:r>
              <a:rPr lang="en-US" sz="3200" b="1" i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functions</a:t>
            </a: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include: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1. Enzyme catalysis 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2. Defense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3. Transport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4. Support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5. Motion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6. Regulation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r>
              <a:rPr lang="en-US" sz="32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	7. </a:t>
            </a:r>
            <a:r>
              <a:rPr lang="en-US" sz="3200" dirty="0" smtClean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Storage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</a:pPr>
            <a:endParaRPr lang="en-US" sz="3200" dirty="0">
              <a:solidFill>
                <a:srgbClr val="000000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05686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47675"/>
            <a:ext cx="89439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2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2" b="-2005"/>
          <a:stretch/>
        </p:blipFill>
        <p:spPr>
          <a:xfrm>
            <a:off x="127001" y="666042"/>
            <a:ext cx="5859302" cy="5574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6006729" y="1282653"/>
            <a:ext cx="3080823" cy="354333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There are 20 common amino acids commonly found in proteins, each with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a different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R group 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(blue box) </a:t>
            </a:r>
            <a:r>
              <a:rPr lang="en-US" sz="2000" dirty="0">
                <a:solidFill>
                  <a:srgbClr val="000000"/>
                </a:solidFill>
                <a:latin typeface="Comic Sans MS"/>
                <a:cs typeface="Comic Sans MS"/>
              </a:rPr>
              <a:t>that determines its chemical nature</a:t>
            </a: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.</a:t>
            </a:r>
          </a:p>
          <a:p>
            <a:pPr>
              <a:buClrTx/>
              <a:buFont typeface="Arial"/>
              <a:buChar char="•"/>
            </a:pP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buClrTx/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You do not have to memorize all 20 individual amino acids</a:t>
            </a:r>
            <a:endParaRPr lang="en-US" sz="2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55" y="6124350"/>
            <a:ext cx="4406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f14f21b5eab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5672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3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1" r="-2154"/>
          <a:stretch/>
        </p:blipFill>
        <p:spPr>
          <a:xfrm>
            <a:off x="1744137" y="1201325"/>
            <a:ext cx="5554133" cy="3852426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0133" y="5605969"/>
            <a:ext cx="8703734" cy="1117558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Peptide bond formation is a dehydration synthesis reaction. The carboxyl group of </a:t>
            </a:r>
            <a:r>
              <a:rPr lang="en-US" sz="2000" dirty="0" smtClean="0">
                <a:latin typeface="Comic Sans MS"/>
                <a:cs typeface="Comic Sans MS"/>
              </a:rPr>
              <a:t>one amino </a:t>
            </a:r>
            <a:r>
              <a:rPr lang="en-US" sz="2000" dirty="0">
                <a:latin typeface="Comic Sans MS"/>
                <a:cs typeface="Comic Sans MS"/>
              </a:rPr>
              <a:t>acid is linked to the amino group of the incoming amino acid. In the process, a molecule </a:t>
            </a:r>
            <a:r>
              <a:rPr lang="en-US" sz="2000" dirty="0" smtClean="0">
                <a:latin typeface="Comic Sans MS"/>
                <a:cs typeface="Comic Sans MS"/>
              </a:rPr>
              <a:t>of water </a:t>
            </a:r>
            <a:r>
              <a:rPr lang="en-US" sz="2000" dirty="0">
                <a:latin typeface="Comic Sans MS"/>
                <a:cs typeface="Comic Sans MS"/>
              </a:rPr>
              <a:t>is released.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9078" y="5053751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551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69888" y="1068965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 are polymers made of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Amino Acid </a:t>
            </a: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monomers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There are </a:t>
            </a:r>
            <a:r>
              <a:rPr lang="en-US" sz="26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20 amino acids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Combinations of these 20 AA make up long chains from 2 to over 5,000 or more AA in length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Each chain is a polypeptide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AA link together by a </a:t>
            </a:r>
            <a:r>
              <a:rPr lang="en-US" sz="26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peptide bond</a:t>
            </a:r>
            <a:r>
              <a:rPr lang="en-US" sz="26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to form the long chain polymers of proteins</a:t>
            </a:r>
            <a:endParaRPr lang="en-US" sz="2600" b="1" u="sng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spcBef>
                <a:spcPts val="800"/>
              </a:spcBef>
              <a:buClrTx/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	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47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398804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63593" y="256817"/>
            <a:ext cx="8229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0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4 Levels of Protein Structure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3593" y="909363"/>
            <a:ext cx="8686800" cy="29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20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Primary structure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sequence of amino acids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Amino acids linked by peptide bonds</a:t>
            </a: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Millions of different proteins made from the 20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</a:t>
            </a:r>
            <a:endParaRPr lang="en-US" sz="20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457200" indent="-457200" eaLnBrk="1" hangingPunct="1">
              <a:spcBef>
                <a:spcPts val="800"/>
              </a:spcBef>
              <a:buFont typeface="Wingdings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A.A.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sequence: amino acids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given </a:t>
            </a:r>
            <a:r>
              <a:rPr lang="en-US" sz="20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3 or 1 letter </a:t>
            </a:r>
            <a:r>
              <a:rPr lang="en-US" sz="2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abbreviation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2" y="2801648"/>
            <a:ext cx="6391275" cy="39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93606" y="6534925"/>
            <a:ext cx="46602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Primary Protein Structure </a:t>
            </a:r>
            <a:r>
              <a:rPr lang="en-US" sz="800" dirty="0" smtClean="0"/>
              <a:t>(c) National Human Genome Research Institute,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32694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28438"/>
            <a:ext cx="8062912" cy="659535"/>
          </a:xfrm>
        </p:spPr>
        <p:txBody>
          <a:bodyPr/>
          <a:lstStyle/>
          <a:p>
            <a:pPr marL="0" indent="0" algn="l">
              <a:buNone/>
            </a:pPr>
            <a:r>
              <a:rPr lang="en-US" sz="41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Secondary Protein Structure</a:t>
            </a:r>
            <a:endParaRPr lang="en-US" sz="41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4_07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03" r="-1603"/>
          <a:stretch/>
        </p:blipFill>
        <p:spPr>
          <a:xfrm>
            <a:off x="1651001" y="903528"/>
            <a:ext cx="5630250" cy="406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2400" y="5431216"/>
            <a:ext cx="8788400" cy="1352076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The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α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-helix and </a:t>
            </a:r>
            <a:r>
              <a:rPr lang="en-US" sz="1900" i="1" dirty="0">
                <a:solidFill>
                  <a:schemeClr val="tx1"/>
                </a:solidFill>
                <a:latin typeface="Comic Sans MS"/>
                <a:cs typeface="Comic Sans MS"/>
              </a:rPr>
              <a:t>β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-pleated sheet are </a:t>
            </a:r>
            <a:r>
              <a:rPr lang="en-US" sz="1900" b="1" u="sng" dirty="0">
                <a:solidFill>
                  <a:schemeClr val="tx1"/>
                </a:solidFill>
                <a:latin typeface="Comic Sans MS"/>
                <a:cs typeface="Comic Sans MS"/>
              </a:rPr>
              <a:t>secondary structures</a:t>
            </a:r>
            <a:r>
              <a:rPr lang="en-US" sz="19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of proteins that form </a:t>
            </a: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because of </a:t>
            </a:r>
            <a:r>
              <a:rPr lang="en-US" sz="1900" dirty="0">
                <a:solidFill>
                  <a:schemeClr val="tx1"/>
                </a:solidFill>
                <a:latin typeface="Comic Sans MS"/>
                <a:cs typeface="Comic Sans MS"/>
              </a:rPr>
              <a:t>hydrogen </a:t>
            </a:r>
            <a:r>
              <a:rPr lang="en-US" sz="1900" dirty="0" smtClean="0">
                <a:solidFill>
                  <a:schemeClr val="tx1"/>
                </a:solidFill>
                <a:latin typeface="Comic Sans MS"/>
                <a:cs typeface="Comic Sans MS"/>
              </a:rPr>
              <a:t>bonding</a:t>
            </a:r>
            <a:endParaRPr lang="en-US" sz="19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9314" y="4934223"/>
            <a:ext cx="4067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18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33926" y="148361"/>
            <a:ext cx="8229600" cy="79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Carbon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33926" y="918438"/>
            <a:ext cx="868868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Carbon is the perfect “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tinker toy” because it can bond with four other elements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Life on Earth is carbon-based - ORGANIC</a:t>
            </a:r>
          </a:p>
          <a:p>
            <a:pPr lvl="3"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Framework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organic compounds consists primarily of C bonded to other C, or N, O, P, S, or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Carbon forms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up to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4 covalent </a:t>
            </a:r>
            <a:r>
              <a:rPr lang="en-US" sz="3200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bonds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			</a:t>
            </a: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                           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Methane 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(CH</a:t>
            </a:r>
            <a:r>
              <a:rPr lang="en-US" sz="1200" baseline="-250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4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  <a:endParaRPr lang="en-US" sz="1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8" name="Picture 7" descr="Methane molecu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750" y="4841465"/>
            <a:ext cx="1404776" cy="164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78917" y="6551897"/>
            <a:ext cx="46174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Ball</a:t>
            </a:r>
            <a:r>
              <a:rPr lang="en-US" sz="800" u="sng" dirty="0">
                <a:latin typeface="Comic Sans MS"/>
                <a:cs typeface="Comic Sans MS"/>
              </a:rPr>
              <a:t>-and-stick model of the methane </a:t>
            </a:r>
            <a:r>
              <a:rPr lang="en-US" sz="800" u="sng" dirty="0" smtClean="0">
                <a:latin typeface="Comic Sans MS"/>
                <a:cs typeface="Comic Sans MS"/>
              </a:rPr>
              <a:t>molecule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(c)Ben Mills,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34303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8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3" r="-468"/>
          <a:stretch/>
        </p:blipFill>
        <p:spPr>
          <a:xfrm>
            <a:off x="1009015" y="977819"/>
            <a:ext cx="7185229" cy="403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8778" y="5388661"/>
            <a:ext cx="8889999" cy="1166382"/>
          </a:xfrm>
        </p:spPr>
        <p:txBody>
          <a:bodyPr>
            <a:noAutofit/>
          </a:bodyPr>
          <a:lstStyle/>
          <a:p>
            <a:pPr marL="331470" lvl="1" indent="-285750">
              <a:buClrTx/>
              <a:buFont typeface="Arial"/>
              <a:buChar char="•"/>
            </a:pPr>
            <a:r>
              <a:rPr lang="en-US" sz="1800" dirty="0">
                <a:latin typeface="Comic Sans MS"/>
                <a:cs typeface="Comic Sans MS"/>
              </a:rPr>
              <a:t>The </a:t>
            </a:r>
            <a:r>
              <a:rPr lang="en-US" sz="2400" b="1" u="sng" dirty="0">
                <a:latin typeface="Comic Sans MS"/>
                <a:cs typeface="Comic Sans MS"/>
              </a:rPr>
              <a:t>tertiary structure </a:t>
            </a:r>
            <a:r>
              <a:rPr lang="en-US" sz="1800" dirty="0">
                <a:latin typeface="Comic Sans MS"/>
                <a:cs typeface="Comic Sans MS"/>
              </a:rPr>
              <a:t>of proteins is determined by a variety of chemical </a:t>
            </a:r>
            <a:r>
              <a:rPr lang="en-US" sz="1800" dirty="0" smtClean="0">
                <a:latin typeface="Comic Sans MS"/>
                <a:cs typeface="Comic Sans MS"/>
              </a:rPr>
              <a:t>interactions. </a:t>
            </a:r>
            <a:r>
              <a:rPr lang="en-US" sz="1800" dirty="0" smtClean="0">
                <a:latin typeface="Comic Sans MS"/>
                <a:cs typeface="Comic Sans MS"/>
              </a:rPr>
              <a:t>The alpha helixes and beta pleated sheets fold on each other.</a:t>
            </a:r>
            <a:endParaRPr lang="en-US" altLang="en-US" sz="1800" dirty="0">
              <a:latin typeface="Comic Sans MS"/>
              <a:cs typeface="Comic Sans MS"/>
            </a:endParaRPr>
          </a:p>
          <a:p>
            <a:endParaRPr lang="en-US" sz="1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074" y="5023869"/>
            <a:ext cx="71852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58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57187" y="175696"/>
            <a:ext cx="84150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082675" algn="l"/>
                <a:tab pos="1997075" algn="l"/>
                <a:tab pos="2911475" algn="l"/>
                <a:tab pos="3825875" algn="l"/>
                <a:tab pos="4740275" algn="l"/>
                <a:tab pos="5654675" algn="l"/>
                <a:tab pos="6569075" algn="l"/>
                <a:tab pos="7483475" algn="l"/>
                <a:tab pos="8397875" algn="l"/>
                <a:tab pos="9312275" algn="l"/>
                <a:tab pos="1022667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3200" b="1" u="sng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Quaternary structure: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arrangement of individual chains (subunits) in a protein with </a:t>
            </a:r>
            <a:r>
              <a:rPr lang="en-US" sz="32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2 or more 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polypeptide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chains.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12" name="Picture 11" descr="587px-Main_protein_structure_levels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34" r="45943"/>
          <a:stretch/>
        </p:blipFill>
        <p:spPr>
          <a:xfrm>
            <a:off x="2853432" y="1785622"/>
            <a:ext cx="3284871" cy="4607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815191" y="6363402"/>
            <a:ext cx="287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Main Protein Structure Levels</a:t>
            </a:r>
            <a:r>
              <a:rPr lang="en-US" sz="800" dirty="0" smtClean="0">
                <a:latin typeface="Comic Sans MS"/>
                <a:cs typeface="Comic Sans MS"/>
              </a:rPr>
              <a:t> </a:t>
            </a:r>
          </a:p>
          <a:p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en-US" sz="800" dirty="0" err="1" smtClean="0">
                <a:latin typeface="Comic Sans MS"/>
                <a:cs typeface="Comic Sans MS"/>
              </a:rPr>
              <a:t>LadyofHats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68605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4_09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3" r="-2349"/>
          <a:stretch/>
        </p:blipFill>
        <p:spPr>
          <a:xfrm>
            <a:off x="3877736" y="146943"/>
            <a:ext cx="4950438" cy="6309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79028" y="1024107"/>
            <a:ext cx="3632194" cy="3939221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The four levels of protein structure can be observed in these illustrations. 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credit: modification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of work by National Human Genome Research Institute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7037" y="6424832"/>
            <a:ext cx="36439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1e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808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239889" y="152400"/>
            <a:ext cx="8692444" cy="89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Additional Structural Characteristics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95276" y="1001890"/>
            <a:ext cx="851005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Domains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Functional units within a larger structure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Most proteins made of multiple domains that perform different parts of the protein’s function</a:t>
            </a:r>
          </a:p>
          <a:p>
            <a:pPr lvl="3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Example: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enzyme’s active site</a:t>
            </a:r>
            <a:endParaRPr lang="en-US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064344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4582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Chaperone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proteins: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help proteins fold correctly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Deficiencies in chaperone proteins implicated in certain diseases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Cystic fibrosis is a hereditary disorder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 some individuals, protein appears to have correct amino acid sequence but fails to fold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Chaperones</a:t>
            </a:r>
            <a:r>
              <a:rPr lang="en-US" sz="4400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8323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Denaturation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7734" y="1638654"/>
            <a:ext cx="441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Denature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Protein loses structure and function</a:t>
            </a:r>
          </a:p>
          <a:p>
            <a:pPr eaLnBrk="1" hangingPunct="1">
              <a:spcBef>
                <a:spcPts val="700"/>
              </a:spcBef>
              <a:buFont typeface="Arial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Due to environmental conditions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pH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Temperature</a:t>
            </a:r>
          </a:p>
          <a:p>
            <a:pPr lvl="1" eaLnBrk="1" hangingPunct="1">
              <a:spcBef>
                <a:spcPts val="600"/>
              </a:spcBef>
              <a:buFont typeface="Arial" charset="0"/>
              <a:buChar char="–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Ionic concentration of solution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Sometimes reversible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34" y="2232698"/>
            <a:ext cx="4346864" cy="2615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83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4182" y="2585691"/>
            <a:ext cx="8062912" cy="1166382"/>
          </a:xfrm>
        </p:spPr>
        <p:txBody>
          <a:bodyPr/>
          <a:lstStyle/>
          <a:p>
            <a:r>
              <a:rPr lang="en-US" dirty="0" smtClean="0"/>
              <a:t>Proteins</a:t>
            </a:r>
          </a:p>
          <a:p>
            <a:pPr lvl="2"/>
            <a:r>
              <a:rPr lang="en-US" dirty="0" smtClean="0"/>
              <a:t>Monomer – amino acids</a:t>
            </a:r>
          </a:p>
          <a:p>
            <a:pPr lvl="2"/>
            <a:r>
              <a:rPr lang="en-US" dirty="0" smtClean="0"/>
              <a:t>Covalent bond – peptide </a:t>
            </a:r>
            <a:r>
              <a:rPr lang="en-US" dirty="0" smtClean="0"/>
              <a:t>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16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72797" y="115479"/>
            <a:ext cx="8229600" cy="90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>
                <a:latin typeface="Comic Sans MS"/>
                <a:cs typeface="Comic Sans MS"/>
              </a:rPr>
              <a:t>Nucleic Acids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0175" y="990600"/>
            <a:ext cx="89566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nucleic acids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sugar + phosphate + nitrogenous base</a:t>
            </a:r>
          </a:p>
          <a:p>
            <a:pPr marL="1087437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Sugar is </a:t>
            </a:r>
            <a:r>
              <a:rPr lang="en-US" alt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deoxyribose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in DNA or </a:t>
            </a:r>
            <a:r>
              <a:rPr lang="en-US" altLang="en-US" sz="20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ribose</a:t>
            </a:r>
            <a:r>
              <a:rPr lang="en-US" altLang="en-US" sz="2000" dirty="0" smtClean="0">
                <a:solidFill>
                  <a:schemeClr val="tx1"/>
                </a:solidFill>
                <a:latin typeface="Comic Sans MS"/>
                <a:cs typeface="Comic Sans MS"/>
              </a:rPr>
              <a:t> in RNA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32" r="27189"/>
          <a:stretch/>
        </p:blipFill>
        <p:spPr>
          <a:xfrm>
            <a:off x="2022765" y="3100659"/>
            <a:ext cx="4904508" cy="3454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04813" y="6628710"/>
            <a:ext cx="3076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DNA Nucleotides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30586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8454" y="187592"/>
            <a:ext cx="7733219" cy="54359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err="1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Nitrogeneous</a:t>
            </a:r>
            <a:r>
              <a:rPr lang="en-US" sz="3200" dirty="0" smtClean="0">
                <a:solidFill>
                  <a:srgbClr val="000000"/>
                </a:solidFill>
                <a:effectLst/>
                <a:latin typeface="Comic Sans MS"/>
                <a:cs typeface="Comic Sans MS"/>
              </a:rPr>
              <a:t> bases in Nucleotides</a:t>
            </a:r>
            <a:endParaRPr lang="en-US" sz="3200" dirty="0">
              <a:solidFill>
                <a:srgbClr val="000000"/>
              </a:solidFill>
              <a:effectLst/>
              <a:latin typeface="Comic Sans MS"/>
              <a:cs typeface="Comic Sans MS"/>
            </a:endParaRPr>
          </a:p>
        </p:txBody>
      </p:sp>
      <p:pic>
        <p:nvPicPr>
          <p:cNvPr id="2" name="Picture Placeholder 1" descr="Figure_03_05_01.jpg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6" r="39389" b="20869"/>
          <a:stretch/>
        </p:blipFill>
        <p:spPr>
          <a:xfrm>
            <a:off x="2503237" y="731189"/>
            <a:ext cx="3883709" cy="517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8318" y="6091944"/>
            <a:ext cx="3889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http://cnx.org/contents/185cbf87-c72e-48f5-b51e-</a:t>
            </a:r>
            <a:r>
              <a:rPr lang="en-US" sz="800" u="sng" dirty="0" smtClean="0">
                <a:latin typeface="Comic Sans MS"/>
                <a:cs typeface="Comic Sans MS"/>
              </a:rPr>
              <a:t>f1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305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/>
          <p:cNvSpPr txBox="1">
            <a:spLocks/>
          </p:cNvSpPr>
          <p:nvPr/>
        </p:nvSpPr>
        <p:spPr>
          <a:xfrm>
            <a:off x="199351" y="290097"/>
            <a:ext cx="8579556" cy="1334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1520" indent="-4572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rgbClr val="6CB255"/>
              </a:buClr>
              <a:buSzPct val="130000"/>
              <a:buFont typeface="+mj-lt"/>
              <a:buAutoNum type="alphaLcParenR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Arial"/>
              <a:buChar char="•"/>
            </a:pPr>
            <a:r>
              <a:rPr lang="en-US" sz="2000" dirty="0" smtClean="0">
                <a:latin typeface="Comic Sans MS"/>
                <a:cs typeface="Comic Sans MS"/>
              </a:rPr>
              <a:t>Sugars in Nucleotides</a:t>
            </a:r>
          </a:p>
          <a:p>
            <a:pPr lvl="1">
              <a:buClrTx/>
              <a:buFont typeface="Arial"/>
              <a:buChar char="•"/>
            </a:pPr>
            <a:r>
              <a:rPr lang="en-US" sz="1800" dirty="0" smtClean="0">
                <a:latin typeface="Comic Sans MS"/>
                <a:cs typeface="Comic Sans MS"/>
              </a:rPr>
              <a:t>Two </a:t>
            </a:r>
            <a:r>
              <a:rPr lang="en-US" sz="1800" dirty="0">
                <a:latin typeface="Comic Sans MS"/>
                <a:cs typeface="Comic Sans MS"/>
              </a:rPr>
              <a:t>types of pentose are found in nucleotides, </a:t>
            </a:r>
            <a:r>
              <a:rPr lang="en-US" sz="1800" u="sng" dirty="0">
                <a:latin typeface="Comic Sans MS"/>
                <a:cs typeface="Comic Sans MS"/>
              </a:rPr>
              <a:t>deoxyribose</a:t>
            </a:r>
            <a:r>
              <a:rPr lang="en-US" sz="1800" dirty="0">
                <a:latin typeface="Comic Sans MS"/>
                <a:cs typeface="Comic Sans MS"/>
              </a:rPr>
              <a:t> (found in DNA) and </a:t>
            </a:r>
            <a:r>
              <a:rPr lang="en-US" sz="1800" u="sng" dirty="0">
                <a:latin typeface="Comic Sans MS"/>
                <a:cs typeface="Comic Sans MS"/>
              </a:rPr>
              <a:t>ribose</a:t>
            </a:r>
            <a:r>
              <a:rPr lang="en-US" sz="1800" dirty="0">
                <a:latin typeface="Comic Sans MS"/>
                <a:cs typeface="Comic Sans MS"/>
              </a:rPr>
              <a:t> (found in RNA). Deoxyribose is similar in structure to ribose, but it has an H instead of an OH at the 2′ position. </a:t>
            </a:r>
          </a:p>
        </p:txBody>
      </p:sp>
      <p:pic>
        <p:nvPicPr>
          <p:cNvPr id="8" name="Picture Placeholder 1" descr="Figure_03_05_0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76" r="45361" b="-352"/>
          <a:stretch/>
        </p:blipFill>
        <p:spPr>
          <a:xfrm>
            <a:off x="2250170" y="1773382"/>
            <a:ext cx="4477917" cy="4489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694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5432" y="134658"/>
            <a:ext cx="8229600" cy="61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Carbon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42387" y="746116"/>
            <a:ext cx="8805643" cy="386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Hydrocarbons: molecule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consisting only of carbon and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hydrogen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b="1" i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b="1" i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Nonpolar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- most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hydrocarbons (think oil/gas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Functional </a:t>
            </a: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groups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add chemical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properties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14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Biological 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molecules are made from hydrocarbon frames, and have functional groups that can make the molecules polar</a:t>
            </a: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endParaRPr lang="en-US" sz="3200" b="1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en-US" sz="3200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endParaRPr lang="en-US" sz="3200" b="1" dirty="0" smtClean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marL="0" indent="0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			</a:t>
            </a:r>
            <a:endParaRPr lang="en-US" sz="2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  <p:pic>
        <p:nvPicPr>
          <p:cNvPr id="2" name="Picture 1" descr="Ethane struct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63" y="4430707"/>
            <a:ext cx="2389387" cy="184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Propane struc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556" y="4430707"/>
            <a:ext cx="2735352" cy="183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Butane structur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34" y="4447420"/>
            <a:ext cx="3395440" cy="183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6963" y="4085084"/>
            <a:ext cx="899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latin typeface="Comic Sans MS"/>
                <a:cs typeface="Comic Sans MS"/>
              </a:rPr>
              <a:t>       Ethane		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        Propane			      Butane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22" y="6241815"/>
            <a:ext cx="250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Ball</a:t>
            </a:r>
            <a:r>
              <a:rPr lang="en-US" sz="800" u="sng" dirty="0">
                <a:latin typeface="Comic Sans MS"/>
                <a:cs typeface="Comic Sans MS"/>
              </a:rPr>
              <a:t>-and-stick model of the </a:t>
            </a:r>
            <a:r>
              <a:rPr lang="en-US" sz="800" u="sng" dirty="0" smtClean="0">
                <a:latin typeface="Comic Sans MS"/>
                <a:cs typeface="Comic Sans MS"/>
              </a:rPr>
              <a:t>ethane molecule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(c)Ben Mills,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6684" y="6243847"/>
            <a:ext cx="279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Ball</a:t>
            </a:r>
            <a:r>
              <a:rPr lang="en-US" sz="800" u="sng" dirty="0">
                <a:latin typeface="Comic Sans MS"/>
                <a:cs typeface="Comic Sans MS"/>
              </a:rPr>
              <a:t>-and-stick model of the </a:t>
            </a:r>
            <a:r>
              <a:rPr lang="en-US" sz="800" u="sng" dirty="0" smtClean="0">
                <a:latin typeface="Comic Sans MS"/>
                <a:cs typeface="Comic Sans MS"/>
              </a:rPr>
              <a:t>propane molecule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(c)Ben Mills,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9770" y="6271500"/>
            <a:ext cx="3318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Ball</a:t>
            </a:r>
            <a:r>
              <a:rPr lang="en-US" sz="800" u="sng" dirty="0">
                <a:latin typeface="Comic Sans MS"/>
                <a:cs typeface="Comic Sans MS"/>
              </a:rPr>
              <a:t>-and-stick model of the </a:t>
            </a:r>
            <a:r>
              <a:rPr lang="en-US" sz="800" u="sng" dirty="0" smtClean="0">
                <a:latin typeface="Comic Sans MS"/>
                <a:cs typeface="Comic Sans MS"/>
              </a:rPr>
              <a:t>butane molecule</a:t>
            </a:r>
            <a:r>
              <a:rPr lang="en-US" sz="800" dirty="0">
                <a:latin typeface="Comic Sans MS"/>
                <a:cs typeface="Comic Sans MS"/>
              </a:rPr>
              <a:t> </a:t>
            </a:r>
            <a:r>
              <a:rPr lang="en-US" sz="800" dirty="0" smtClean="0">
                <a:latin typeface="Comic Sans MS"/>
                <a:cs typeface="Comic Sans MS"/>
              </a:rPr>
              <a:t>(c)Ben Mills and </a:t>
            </a:r>
            <a:r>
              <a:rPr lang="en-US" sz="800" dirty="0" err="1" smtClean="0">
                <a:latin typeface="Comic Sans MS"/>
                <a:cs typeface="Comic Sans MS"/>
              </a:rPr>
              <a:t>Jynto</a:t>
            </a:r>
            <a:r>
              <a:rPr lang="en-US" sz="800" dirty="0" smtClean="0">
                <a:latin typeface="Comic Sans MS"/>
                <a:cs typeface="Comic Sans MS"/>
              </a:rPr>
              <a:t>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167904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201688"/>
            <a:ext cx="3574473" cy="624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58981" y="6520988"/>
            <a:ext cx="24368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4"/>
              </a:rPr>
              <a:t>Nucleotide</a:t>
            </a:r>
            <a:r>
              <a:rPr lang="en-US" sz="800" dirty="0" smtClean="0"/>
              <a:t> (c) </a:t>
            </a:r>
            <a:r>
              <a:rPr lang="en-US" sz="800" dirty="0" err="1" smtClean="0"/>
              <a:t>Mirmillon</a:t>
            </a:r>
            <a:r>
              <a:rPr lang="en-US" sz="800" dirty="0" smtClean="0"/>
              <a:t>,</a:t>
            </a:r>
            <a:r>
              <a:rPr lang="en-US" sz="800" dirty="0"/>
              <a:t> </a:t>
            </a:r>
            <a:r>
              <a:rPr lang="en-US" sz="800" u="sng" dirty="0">
                <a:hlinkClick r:id="rId5"/>
              </a:rPr>
              <a:t>Public domain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6" b="48203"/>
          <a:stretch/>
        </p:blipFill>
        <p:spPr>
          <a:xfrm>
            <a:off x="5171348" y="617325"/>
            <a:ext cx="3516860" cy="5367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51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Deoxyribonucleic Acid (DNA)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39738" y="12954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Genes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Encodes information for amino acid sequence of proteins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Sequence of bases (A, T, C, G)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Double helix 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Base-pairing rules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 with T (or U in RNA)</a:t>
            </a:r>
          </a:p>
          <a:p>
            <a:pPr lvl="2" eaLnBrk="1" hangingPunct="1">
              <a:spcBef>
                <a:spcPts val="6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 with G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5053013"/>
            <a:ext cx="74815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1:  T T A   C G G   A T C</a:t>
            </a:r>
          </a:p>
          <a:p>
            <a:r>
              <a:rPr lang="en-US" sz="3200" dirty="0">
                <a:solidFill>
                  <a:schemeClr val="tx1"/>
                </a:solidFill>
                <a:latin typeface="Comic Sans MS"/>
                <a:cs typeface="Comic Sans MS"/>
              </a:rPr>
              <a:t>DNA Strand 2:  _ _ _     _ _ _    _ _ _</a:t>
            </a:r>
          </a:p>
        </p:txBody>
      </p:sp>
    </p:spTree>
    <p:extLst>
      <p:ext uri="{BB962C8B-B14F-4D97-AF65-F5344CB8AC3E}">
        <p14:creationId xmlns:p14="http://schemas.microsoft.com/office/powerpoint/2010/main" val="1211214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Ribonucleic Acid (RNA)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50843" y="1459080"/>
            <a:ext cx="870110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similar to DNA except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ribose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deoxyribose</a:t>
            </a: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Contains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uracil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2800" b="1" i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instead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thymine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Single stranded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 plays many roles in the cell</a:t>
            </a:r>
          </a:p>
          <a:p>
            <a:pPr lvl="2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Messenger RNA (mRNA)</a:t>
            </a:r>
            <a:r>
              <a:rPr lang="en-US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: DNA encodes the information to make proteins, mRNA relays this info to the structures that make </a:t>
            </a:r>
            <a:r>
              <a:rPr lang="en-US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proteins</a:t>
            </a:r>
          </a:p>
          <a:p>
            <a:pPr lvl="2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Ribosomal RNA (rRNA) </a:t>
            </a:r>
            <a:endParaRPr lang="en-US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2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Transfer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RNA (tRNA)</a:t>
            </a:r>
            <a:endParaRPr lang="en-US" b="1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27573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9px-Difference_DNA_RNA-EN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43" y="112888"/>
            <a:ext cx="8003671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10540" y="6505266"/>
            <a:ext cx="7377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omic Sans MS"/>
                <a:cs typeface="Comic Sans MS"/>
              </a:rPr>
              <a:t>Caption: </a:t>
            </a:r>
            <a:r>
              <a:rPr lang="en-US" sz="1000" u="sng" dirty="0" smtClean="0">
                <a:latin typeface="Comic Sans MS"/>
                <a:cs typeface="Comic Sans MS"/>
              </a:rPr>
              <a:t>Difference in DNA and RNA </a:t>
            </a:r>
            <a:r>
              <a:rPr lang="en-US" sz="1000" dirty="0" smtClean="0">
                <a:latin typeface="Comic Sans MS"/>
                <a:cs typeface="Comic Sans MS"/>
              </a:rPr>
              <a:t> (c)</a:t>
            </a:r>
            <a:r>
              <a:rPr lang="en-US" sz="1000" dirty="0" err="1" smtClean="0">
                <a:latin typeface="Comic Sans MS"/>
                <a:cs typeface="Comic Sans MS"/>
              </a:rPr>
              <a:t>Sponk</a:t>
            </a:r>
            <a:r>
              <a:rPr lang="en-US" sz="1000" dirty="0" smtClean="0">
                <a:latin typeface="Comic Sans MS"/>
                <a:cs typeface="Comic Sans MS"/>
              </a:rPr>
              <a:t>, </a:t>
            </a:r>
            <a:r>
              <a:rPr lang="en-US" sz="1000" u="sng" dirty="0" smtClean="0">
                <a:latin typeface="Comic Sans MS"/>
                <a:cs typeface="Comic Sans MS"/>
              </a:rPr>
              <a:t>Public domain</a:t>
            </a:r>
            <a:endParaRPr lang="en-US" sz="10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54991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892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44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Other nucleotides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7838" y="961673"/>
            <a:ext cx="8229600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 marL="741363" indent="-28416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ATP</a:t>
            </a:r>
            <a:r>
              <a:rPr lang="en-US" sz="32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    </a:t>
            </a:r>
            <a:r>
              <a:rPr lang="en-US" sz="32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denosine </a:t>
            </a:r>
            <a:r>
              <a:rPr lang="en-US" sz="3200" b="1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T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ri</a:t>
            </a:r>
            <a:r>
              <a:rPr lang="en-US" sz="3200" b="1" dirty="0" err="1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</a:t>
            </a:r>
            <a:r>
              <a:rPr lang="en-US" sz="3200" dirty="0" err="1" smtClean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hosphate</a:t>
            </a:r>
            <a:endParaRPr lang="en-US" sz="3200" dirty="0">
              <a:solidFill>
                <a:schemeClr val="tx1"/>
              </a:solidFill>
              <a:latin typeface="Comic Sans MS"/>
              <a:ea typeface="ＭＳ Ｐゴシック" charset="0"/>
              <a:cs typeface="Comic Sans MS"/>
            </a:endParaRPr>
          </a:p>
          <a:p>
            <a:pPr lvl="1" eaLnBrk="1" hangingPunct="1">
              <a:spcBef>
                <a:spcPts val="700"/>
              </a:spcBef>
              <a:buFont typeface="Arial" charset="0"/>
              <a:buChar char="–"/>
            </a:pP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Primary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energy currency </a:t>
            </a:r>
            <a:r>
              <a:rPr lang="en-US" sz="2800" dirty="0">
                <a:solidFill>
                  <a:schemeClr val="tx1"/>
                </a:solidFill>
                <a:latin typeface="Comic Sans MS"/>
                <a:ea typeface="ＭＳ Ｐゴシック" charset="0"/>
                <a:cs typeface="Comic Sans MS"/>
              </a:rPr>
              <a:t>of the cell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8836" y="6445814"/>
            <a:ext cx="69624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latin typeface="Comic Sans MS"/>
                <a:cs typeface="Comic Sans MS"/>
              </a:rPr>
              <a:t>Caption: </a:t>
            </a:r>
            <a:r>
              <a:rPr lang="en-US" sz="600" u="sng" dirty="0" smtClean="0">
                <a:latin typeface="Comic Sans MS"/>
                <a:cs typeface="Comic Sans MS"/>
              </a:rPr>
              <a:t>Figure 06 04 01 – Adenosine Triphosphate</a:t>
            </a:r>
            <a:r>
              <a:rPr lang="en-US" sz="600" dirty="0" smtClean="0">
                <a:latin typeface="Comic Sans MS"/>
                <a:cs typeface="Comic Sans MS"/>
              </a:rPr>
              <a:t> (c)CNX </a:t>
            </a:r>
            <a:r>
              <a:rPr lang="en-US" sz="600" dirty="0" err="1" smtClean="0">
                <a:latin typeface="Comic Sans MS"/>
                <a:cs typeface="Comic Sans MS"/>
              </a:rPr>
              <a:t>Openstax</a:t>
            </a:r>
            <a:r>
              <a:rPr lang="de-DE" sz="600" dirty="0" smtClean="0">
                <a:latin typeface="Comic Sans MS"/>
                <a:cs typeface="Comic Sans MS"/>
              </a:rPr>
              <a:t>, </a:t>
            </a:r>
            <a:r>
              <a:rPr lang="de-DE" sz="600" u="sng" dirty="0" smtClean="0">
                <a:latin typeface="Comic Sans MS"/>
                <a:cs typeface="Comic Sans MS"/>
              </a:rPr>
              <a:t>Public domain</a:t>
            </a:r>
            <a:endParaRPr lang="en-US" sz="600" u="sng" dirty="0">
              <a:latin typeface="Comic Sans MS"/>
              <a:cs typeface="Comic Sans MS"/>
            </a:endParaRPr>
          </a:p>
        </p:txBody>
      </p:sp>
      <p:pic>
        <p:nvPicPr>
          <p:cNvPr id="3" name="Picture 2" descr="AT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97" y="2104673"/>
            <a:ext cx="4233682" cy="2500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2489"/>
          <a:stretch/>
        </p:blipFill>
        <p:spPr>
          <a:xfrm>
            <a:off x="5846618" y="4740201"/>
            <a:ext cx="2813015" cy="1994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46070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2632364"/>
            <a:ext cx="8062912" cy="3378000"/>
          </a:xfrm>
        </p:spPr>
        <p:txBody>
          <a:bodyPr>
            <a:normAutofit/>
          </a:bodyPr>
          <a:lstStyle/>
          <a:p>
            <a:r>
              <a:rPr lang="en-US" dirty="0" smtClean="0"/>
              <a:t>Nucleic Acids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Monomer – nucleotides (made up of phosphate group, sugar and </a:t>
            </a:r>
            <a:r>
              <a:rPr lang="en-US" dirty="0" err="1" smtClean="0"/>
              <a:t>nitrogeneous</a:t>
            </a:r>
            <a:r>
              <a:rPr lang="en-US" dirty="0" smtClean="0"/>
              <a:t> base)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Covalent bond linking one nucleotide to another – phosphodiester bond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Remember that hydrogen bonds hold the 2 strands of DNA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89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8313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>
                <a:latin typeface="Comic Sans MS"/>
                <a:cs typeface="Comic Sans MS"/>
              </a:rPr>
              <a:t>Lipids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8313" y="1601081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Group of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nonpolar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 compounds  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hydrophobic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insoluble in water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Not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polymers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Examples</a:t>
            </a: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: Fats, oils, waxes, cholesterol, hormones, some vitamins</a:t>
            </a:r>
          </a:p>
          <a:p>
            <a:pPr>
              <a:spcBef>
                <a:spcPts val="8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omic Sans MS"/>
                <a:cs typeface="Comic Sans MS"/>
              </a:rPr>
              <a:t>Excellent for 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omic Sans MS"/>
              </a:rPr>
              <a:t>energy storage</a:t>
            </a:r>
          </a:p>
          <a:p>
            <a:pPr lvl="1">
              <a:spcBef>
                <a:spcPts val="800"/>
              </a:spcBef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Due to </a:t>
            </a:r>
            <a:r>
              <a:rPr lang="en-US" b="1" i="1" dirty="0">
                <a:solidFill>
                  <a:schemeClr val="tx1"/>
                </a:solidFill>
                <a:latin typeface="Comic Sans MS"/>
                <a:cs typeface="Comic Sans MS"/>
              </a:rPr>
              <a:t>high number of C-H bonds</a:t>
            </a:r>
          </a:p>
        </p:txBody>
      </p:sp>
    </p:spTree>
    <p:extLst>
      <p:ext uri="{BB962C8B-B14F-4D97-AF65-F5344CB8AC3E}">
        <p14:creationId xmlns:p14="http://schemas.microsoft.com/office/powerpoint/2010/main" val="2783579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54000" y="5869233"/>
            <a:ext cx="8636000" cy="811771"/>
          </a:xfrm>
        </p:spPr>
        <p:txBody>
          <a:bodyPr>
            <a:normAutofit/>
          </a:bodyPr>
          <a:lstStyle/>
          <a:p>
            <a:pPr>
              <a:buClrTx/>
              <a:buFont typeface="Arial"/>
              <a:buChar char="•"/>
            </a:pPr>
            <a:r>
              <a:rPr lang="en-US" sz="2000" dirty="0">
                <a:latin typeface="Comic Sans MS"/>
                <a:cs typeface="Comic Sans MS"/>
              </a:rPr>
              <a:t>Hydrophobic lipids </a:t>
            </a:r>
            <a:r>
              <a:rPr lang="en-US" sz="2000" dirty="0" smtClean="0">
                <a:latin typeface="Comic Sans MS"/>
                <a:cs typeface="Comic Sans MS"/>
              </a:rPr>
              <a:t>in the blubber of </a:t>
            </a:r>
            <a:r>
              <a:rPr lang="en-US" sz="2000" dirty="0">
                <a:latin typeface="Comic Sans MS"/>
                <a:cs typeface="Comic Sans MS"/>
              </a:rPr>
              <a:t>aquatic mammals, such as this river otter, protect </a:t>
            </a:r>
            <a:r>
              <a:rPr lang="en-US" sz="2000" dirty="0" smtClean="0">
                <a:latin typeface="Comic Sans MS"/>
                <a:cs typeface="Comic Sans MS"/>
              </a:rPr>
              <a:t>them from </a:t>
            </a:r>
            <a:r>
              <a:rPr lang="en-US" sz="2000" dirty="0">
                <a:latin typeface="Comic Sans MS"/>
                <a:cs typeface="Comic Sans MS"/>
              </a:rPr>
              <a:t>the elements. 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2" y="275359"/>
            <a:ext cx="6429375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24931" y="5452310"/>
            <a:ext cx="73775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dirty="0" smtClean="0">
                <a:latin typeface="Comic Sans MS"/>
                <a:cs typeface="Comic Sans MS"/>
                <a:hlinkClick r:id="rId3"/>
              </a:rPr>
              <a:t>Premier Beluga </a:t>
            </a:r>
            <a:r>
              <a:rPr lang="en-US" sz="800" dirty="0" smtClean="0">
                <a:latin typeface="Comic Sans MS"/>
                <a:cs typeface="Comic Sans MS"/>
              </a:rPr>
              <a:t>(c) Premier, </a:t>
            </a:r>
            <a:r>
              <a:rPr lang="en-US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589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57200" y="1391743"/>
            <a:ext cx="8229600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Fatty acids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Font typeface="Times New Roman" pitchFamily="18" charset="0"/>
              <a:buNone/>
              <a:defRPr/>
            </a:pPr>
            <a:endParaRPr lang="en-US" altLang="en-US" sz="1200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Saturated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no double bonds between carbon atoms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Higher melting point, animal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Solid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Unsaturated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1 or more double bonds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Low melting point, plant origin</a:t>
            </a:r>
          </a:p>
          <a:p>
            <a:pPr marL="855663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Liquid at room temperature</a:t>
            </a:r>
          </a:p>
          <a:p>
            <a:pPr marL="514350" indent="-457200"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Trans fats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: produced industrially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85775" y="87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876800" y="1814513"/>
            <a:ext cx="41211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latin typeface="Comic Sans MS"/>
                <a:ea typeface="Microsoft YaHei" pitchFamily="34" charset="-122"/>
                <a:cs typeface="Comic Sans MS"/>
              </a:rPr>
              <a:t>Saturated</a:t>
            </a: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No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Solid at room </a:t>
            </a:r>
            <a:r>
              <a:rPr lang="en-US" altLang="en-US" sz="3200" dirty="0" smtClean="0">
                <a:latin typeface="Comic Sans MS"/>
                <a:ea typeface="Microsoft YaHei" pitchFamily="34" charset="-122"/>
                <a:cs typeface="Comic Sans MS"/>
              </a:rPr>
              <a:t>temperature</a:t>
            </a: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Animal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pic>
        <p:nvPicPr>
          <p:cNvPr id="8" name="Picture 7" descr="Saturated fa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75" y="3228109"/>
            <a:ext cx="3464225" cy="3031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2815" y="2701450"/>
            <a:ext cx="3332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Cow Female Black White</a:t>
            </a:r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de-DE" sz="800" dirty="0">
                <a:latin typeface="Comic Sans MS"/>
                <a:cs typeface="Comic Sans MS"/>
              </a:rPr>
              <a:t> </a:t>
            </a:r>
            <a:r>
              <a:rPr lang="de-DE" sz="800" dirty="0" smtClean="0">
                <a:latin typeface="Comic Sans MS"/>
                <a:cs typeface="Comic Sans MS"/>
              </a:rPr>
              <a:t>Keith Weller,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75" y="6296960"/>
            <a:ext cx="3311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Saturated Fatty Acid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smtClean="0">
                <a:latin typeface="Comic Sans MS"/>
                <a:cs typeface="Comic Sans MS"/>
              </a:rPr>
              <a:t>BruceBlaus,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14" y="260002"/>
            <a:ext cx="3657600" cy="2441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322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unctional Group Tabl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8" y="186563"/>
            <a:ext cx="5226474" cy="640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694463" y="701885"/>
            <a:ext cx="33201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/>
                <a:cs typeface="Comic Sans MS"/>
              </a:rPr>
              <a:t>These functional groups can be found in carbohydrates, proteins, lipids, and nucleic acids.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endParaRPr lang="en-US" sz="2800" dirty="0" smtClean="0">
              <a:latin typeface="Comic Sans MS"/>
              <a:cs typeface="Comic Sans MS"/>
            </a:endParaRPr>
          </a:p>
          <a:p>
            <a:r>
              <a:rPr lang="en-US" sz="2800" dirty="0" smtClean="0">
                <a:latin typeface="Comic Sans MS"/>
                <a:cs typeface="Comic Sans MS"/>
              </a:rPr>
              <a:t>Know all of these functional groups – make flashcards!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08" y="6602844"/>
            <a:ext cx="56124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for free at </a:t>
            </a:r>
            <a:r>
              <a:rPr lang="en-US" sz="1100" u="sng" dirty="0">
                <a:hlinkClick r:id="rId3"/>
              </a:rPr>
              <a:t>http://cnx.org/contents/185cbf87-c72e-48f5-b51e-f14f21b5eabd@10.61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6080760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724400" y="1349883"/>
            <a:ext cx="4151489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 typeface="Times New Roman" pitchFamily="18" charset="0"/>
              <a:buNone/>
              <a:defRPr/>
            </a:pPr>
            <a:r>
              <a:rPr lang="en-US" altLang="en-US" sz="3200" b="1" dirty="0">
                <a:latin typeface="Comic Sans MS"/>
                <a:ea typeface="Microsoft YaHei" pitchFamily="34" charset="-122"/>
                <a:cs typeface="Comic Sans MS"/>
              </a:rPr>
              <a:t>Unsaturated</a:t>
            </a: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1 or more double bonds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Liquid at room </a:t>
            </a:r>
            <a:r>
              <a:rPr lang="en-US" altLang="en-US" sz="3200" dirty="0" smtClean="0">
                <a:latin typeface="Comic Sans MS"/>
                <a:ea typeface="Microsoft YaHei" pitchFamily="34" charset="-122"/>
                <a:cs typeface="Comic Sans MS"/>
              </a:rPr>
              <a:t>temperature due to “kinks”</a:t>
            </a: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200" dirty="0">
                <a:latin typeface="Comic Sans MS"/>
                <a:ea typeface="Microsoft YaHei" pitchFamily="34" charset="-122"/>
                <a:cs typeface="Comic Sans MS"/>
              </a:rPr>
              <a:t>Plant origin</a:t>
            </a:r>
          </a:p>
          <a:p>
            <a:pPr>
              <a:buFont typeface="Times New Roman" pitchFamily="18" charset="0"/>
              <a:buNone/>
              <a:defRPr/>
            </a:pPr>
            <a:endParaRPr lang="en-US" altLang="en-US" sz="3200" dirty="0">
              <a:latin typeface="Comic Sans MS"/>
              <a:ea typeface="Microsoft YaHei" pitchFamily="34" charset="-122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73" y="3185614"/>
            <a:ext cx="330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Extra Virgin Olive Oil</a:t>
            </a:r>
            <a:r>
              <a:rPr lang="en-US" sz="800" dirty="0" smtClean="0">
                <a:latin typeface="Comic Sans MS"/>
                <a:cs typeface="Comic Sans MS"/>
              </a:rPr>
              <a:t> (c)USDA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pic>
        <p:nvPicPr>
          <p:cNvPr id="7" name="Picture 6" descr="olive oi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73" y="459945"/>
            <a:ext cx="4007132" cy="2659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" y="3354891"/>
            <a:ext cx="4627419" cy="3455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6981" y="6357378"/>
            <a:ext cx="3301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</a:t>
            </a:r>
            <a:r>
              <a:rPr lang="en-US" sz="800" b="1" dirty="0">
                <a:hlinkClick r:id="rId4"/>
              </a:rPr>
              <a:t>Alpha-Linolenic-acid-3D-spacefill</a:t>
            </a:r>
            <a:r>
              <a:rPr lang="en-US" sz="800" dirty="0" smtClean="0">
                <a:latin typeface="Comic Sans MS"/>
                <a:cs typeface="Comic Sans MS"/>
              </a:rPr>
              <a:t>  (c) </a:t>
            </a:r>
            <a:r>
              <a:rPr lang="en-US" sz="800" dirty="0" err="1" smtClean="0">
                <a:latin typeface="Comic Sans MS"/>
                <a:cs typeface="Comic Sans MS"/>
              </a:rPr>
              <a:t>Jynto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</a:t>
            </a:r>
          </a:p>
          <a:p>
            <a:r>
              <a:rPr lang="de-DE" sz="800" u="sng" dirty="0" smtClean="0">
                <a:latin typeface="Comic Sans MS"/>
                <a:cs typeface="Comic Sans MS"/>
              </a:rPr>
              <a:t>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825909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11.jpg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6" r="-7283"/>
          <a:stretch/>
        </p:blipFill>
        <p:spPr>
          <a:xfrm>
            <a:off x="1397000" y="987662"/>
            <a:ext cx="6251222" cy="410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09597" y="5815961"/>
            <a:ext cx="8062912" cy="669659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2400" dirty="0">
                <a:latin typeface="Comic Sans MS"/>
                <a:cs typeface="Comic Sans MS"/>
              </a:rPr>
              <a:t>Waxy coverings on some leaves are made of lipids.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7370" y="5075982"/>
            <a:ext cx="6578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</a:t>
            </a:r>
            <a:r>
              <a:rPr lang="en-US" sz="800" u="sng" dirty="0" smtClean="0">
                <a:latin typeface="Comic Sans MS"/>
                <a:cs typeface="Comic Sans MS"/>
              </a:rPr>
              <a:t>cnx.org/contents/185cbf87-c72e-48f5-b51ef14f21b5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eabd@10.61</a:t>
            </a:r>
            <a:endParaRPr lang="en-US" sz="800" dirty="0" smtClean="0">
              <a:latin typeface="Comic Sans MS"/>
              <a:cs typeface="Comic Sans MS"/>
            </a:endParaRPr>
          </a:p>
          <a:p>
            <a:r>
              <a:rPr lang="en-US" sz="800" dirty="0">
                <a:latin typeface="Comic Sans MS"/>
                <a:cs typeface="Comic Sans MS"/>
              </a:rPr>
              <a:t>C</a:t>
            </a:r>
            <a:r>
              <a:rPr lang="en-US" sz="800" dirty="0" smtClean="0">
                <a:latin typeface="Comic Sans MS"/>
                <a:cs typeface="Comic Sans MS"/>
              </a:rPr>
              <a:t>redit</a:t>
            </a:r>
            <a:r>
              <a:rPr lang="en-US" sz="800" dirty="0">
                <a:latin typeface="Comic Sans MS"/>
                <a:cs typeface="Comic Sans MS"/>
              </a:rPr>
              <a:t>: Roger </a:t>
            </a:r>
            <a:r>
              <a:rPr lang="en-US" sz="800" dirty="0" smtClean="0">
                <a:latin typeface="Comic Sans MS"/>
                <a:cs typeface="Comic Sans MS"/>
              </a:rPr>
              <a:t>Griffith</a:t>
            </a:r>
            <a:endParaRPr lang="en-US" sz="800" dirty="0">
              <a:latin typeface="Comic Sans MS"/>
              <a:cs typeface="Comic Sans MS"/>
            </a:endParaRP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207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19100" y="46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</a:pPr>
            <a:r>
              <a:rPr lang="en-US" sz="4400" b="1" dirty="0">
                <a:latin typeface="Comic Sans MS"/>
                <a:cs typeface="Comic Sans MS"/>
              </a:rPr>
              <a:t>Lipids: Fats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400" y="1410782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741363" indent="-2841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Triglycerides</a:t>
            </a:r>
          </a:p>
          <a:p>
            <a:pPr marL="457200" lvl="1" indent="0">
              <a:lnSpc>
                <a:spcPct val="90000"/>
              </a:lnSpc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Composed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of 1 glycerol and 3 fatty acids</a:t>
            </a: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00434" y="2663823"/>
            <a:ext cx="7212027" cy="2047558"/>
            <a:chOff x="-111809" y="3793793"/>
            <a:chExt cx="7804665" cy="2333062"/>
          </a:xfrm>
        </p:grpSpPr>
        <p:pic>
          <p:nvPicPr>
            <p:cNvPr id="19" name="Picture 18" descr="Triglycerides diagram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1809" y="3793793"/>
              <a:ext cx="7804665" cy="2333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5462408" y="3885560"/>
              <a:ext cx="851234" cy="3693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22" name="Picture 21" descr="Trimyristi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04" y="4951268"/>
            <a:ext cx="225552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3667" y="6194015"/>
            <a:ext cx="185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err="1" smtClean="0">
                <a:latin typeface="Comic Sans MS"/>
                <a:cs typeface="Comic Sans MS"/>
              </a:rPr>
              <a:t>Trimyristin</a:t>
            </a:r>
            <a:r>
              <a:rPr lang="en-US" sz="800" u="sng" dirty="0" smtClean="0">
                <a:latin typeface="Comic Sans MS"/>
                <a:cs typeface="Comic Sans MS"/>
              </a:rPr>
              <a:t> 3D</a:t>
            </a:r>
            <a:r>
              <a:rPr lang="en-US" sz="800" dirty="0" smtClean="0">
                <a:latin typeface="Comic Sans MS"/>
                <a:cs typeface="Comic Sans MS"/>
              </a:rPr>
              <a:t> (c)</a:t>
            </a:r>
            <a:r>
              <a:rPr lang="de-DE" sz="800" dirty="0" err="1" smtClean="0">
                <a:latin typeface="Comic Sans MS"/>
                <a:cs typeface="Comic Sans MS"/>
              </a:rPr>
              <a:t>Wikimedia</a:t>
            </a:r>
            <a:r>
              <a:rPr lang="de-DE" sz="800" dirty="0" smtClean="0">
                <a:latin typeface="Comic Sans MS"/>
                <a:cs typeface="Comic Sans MS"/>
              </a:rPr>
              <a:t> </a:t>
            </a:r>
            <a:r>
              <a:rPr lang="de-DE" sz="800" dirty="0" err="1" smtClean="0">
                <a:latin typeface="Comic Sans MS"/>
                <a:cs typeface="Comic Sans MS"/>
              </a:rPr>
              <a:t>Commons</a:t>
            </a:r>
            <a:r>
              <a:rPr lang="de-DE" sz="800" dirty="0" smtClean="0">
                <a:latin typeface="Comic Sans MS"/>
                <a:cs typeface="Comic Sans MS"/>
              </a:rPr>
              <a:t>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0434" y="4708283"/>
            <a:ext cx="65950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omic Sans MS"/>
                <a:cs typeface="Comic Sans MS"/>
              </a:rPr>
              <a:t>Caption: </a:t>
            </a:r>
            <a:r>
              <a:rPr lang="en-US" sz="800" u="sng" dirty="0" smtClean="0">
                <a:latin typeface="Comic Sans MS"/>
                <a:cs typeface="Comic Sans MS"/>
              </a:rPr>
              <a:t>Triglycerides </a:t>
            </a:r>
            <a:r>
              <a:rPr lang="en-US" sz="800" dirty="0" smtClean="0">
                <a:latin typeface="Comic Sans MS"/>
                <a:cs typeface="Comic Sans MS"/>
              </a:rPr>
              <a:t>(c)</a:t>
            </a:r>
            <a:r>
              <a:rPr lang="de-DE" sz="800" dirty="0" err="1" smtClean="0">
                <a:latin typeface="Comic Sans MS"/>
                <a:cs typeface="Comic Sans MS"/>
              </a:rPr>
              <a:t>OpenStax</a:t>
            </a:r>
            <a:r>
              <a:rPr lang="de-DE" sz="800" dirty="0" smtClean="0">
                <a:latin typeface="Comic Sans MS"/>
                <a:cs typeface="Comic Sans MS"/>
              </a:rPr>
              <a:t> College, </a:t>
            </a:r>
            <a:r>
              <a:rPr lang="de-DE" sz="800" u="sng" dirty="0" smtClean="0">
                <a:latin typeface="Comic Sans MS"/>
                <a:cs typeface="Comic Sans MS"/>
              </a:rPr>
              <a:t>Public domain</a:t>
            </a:r>
            <a:endParaRPr lang="en-US" sz="800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4948621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 descr="Figure_05_01_0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3772"/>
          <a:stretch>
            <a:fillRect/>
          </a:stretch>
        </p:blipFill>
        <p:spPr>
          <a:xfrm>
            <a:off x="1884218" y="309752"/>
            <a:ext cx="5466223" cy="5675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2003" y="5985070"/>
            <a:ext cx="3746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http://cnx.org/contents/185cbf87-c72e-48f5-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-f14f21b5eabd</a:t>
            </a:r>
            <a:r>
              <a:rPr lang="en-US" sz="800" u="sng" dirty="0">
                <a:latin typeface="Comic Sans MS"/>
                <a:cs typeface="Comic Sans MS"/>
              </a:rPr>
              <a:t>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848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09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91" r="-11191"/>
          <a:stretch>
            <a:fillRect/>
          </a:stretch>
        </p:blipFill>
        <p:spPr>
          <a:xfrm>
            <a:off x="254003" y="1178164"/>
            <a:ext cx="8765853" cy="3805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35473" y="5487436"/>
            <a:ext cx="8754528" cy="116638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sz="1900" dirty="0">
                <a:latin typeface="Comic Sans MS"/>
                <a:cs typeface="Comic Sans MS"/>
              </a:rPr>
              <a:t>The phospholipid bilayer is the major component of all cellular membranes. </a:t>
            </a:r>
            <a:r>
              <a:rPr lang="en-US" sz="1900" dirty="0" smtClean="0">
                <a:latin typeface="Comic Sans MS"/>
                <a:cs typeface="Comic Sans MS"/>
              </a:rPr>
              <a:t>The hydrophilic </a:t>
            </a:r>
            <a:r>
              <a:rPr lang="en-US" sz="1900" dirty="0">
                <a:latin typeface="Comic Sans MS"/>
                <a:cs typeface="Comic Sans MS"/>
              </a:rPr>
              <a:t>head groups of the phospholipids face the aqueous solution. The hydrophobic tails </a:t>
            </a:r>
            <a:r>
              <a:rPr lang="en-US" sz="1900" dirty="0" smtClean="0">
                <a:latin typeface="Comic Sans MS"/>
                <a:cs typeface="Comic Sans MS"/>
              </a:rPr>
              <a:t>are sequestered </a:t>
            </a:r>
            <a:r>
              <a:rPr lang="en-US" sz="1900" dirty="0">
                <a:latin typeface="Comic Sans MS"/>
                <a:cs typeface="Comic Sans MS"/>
              </a:rPr>
              <a:t>in the middle of the bilayer.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5143" y="4967176"/>
            <a:ext cx="6516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mic Sans MS"/>
                <a:cs typeface="Comic Sans MS"/>
              </a:rPr>
              <a:t>Download for free at </a:t>
            </a:r>
            <a:r>
              <a:rPr lang="en-US" sz="1100" u="sng" dirty="0">
                <a:latin typeface="Comic Sans MS"/>
                <a:cs typeface="Comic Sans MS"/>
              </a:rPr>
              <a:t>http://cnx.org/contents/185cbf87-c72e-48f5-b51e-f14f21b5eabd@10.61</a:t>
            </a:r>
            <a:endParaRPr lang="en-US" sz="11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448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 descr="Figure_03_03_10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14" r="-6214"/>
          <a:stretch>
            <a:fillRect/>
          </a:stretch>
        </p:blipFill>
        <p:spPr>
          <a:xfrm>
            <a:off x="4065594" y="501379"/>
            <a:ext cx="4945307" cy="5134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 Placeholder 13"/>
          <p:cNvSpPr>
            <a:spLocks noGrp="1"/>
          </p:cNvSpPr>
          <p:nvPr>
            <p:ph sz="quarter" idx="14"/>
          </p:nvPr>
        </p:nvSpPr>
        <p:spPr>
          <a:xfrm>
            <a:off x="152406" y="1835754"/>
            <a:ext cx="3913188" cy="2439902"/>
          </a:xfrm>
        </p:spPr>
        <p:txBody>
          <a:bodyPr>
            <a:noAutofit/>
          </a:bodyPr>
          <a:lstStyle/>
          <a:p>
            <a:pPr>
              <a:buClrTx/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Steroids such as cholesterol and cortisol are composed of four fused hydrocarbon rings.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2320" y="6152185"/>
            <a:ext cx="3361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omic Sans MS"/>
                <a:cs typeface="Comic Sans MS"/>
              </a:rPr>
              <a:t>Download for free at </a:t>
            </a:r>
            <a:r>
              <a:rPr lang="en-US" sz="800" u="sng" dirty="0">
                <a:latin typeface="Comic Sans MS"/>
                <a:cs typeface="Comic Sans MS"/>
              </a:rPr>
              <a:t>http://cnx.org/contents/185cbf87-c72e-</a:t>
            </a:r>
            <a:r>
              <a:rPr lang="en-US" sz="800" u="sng" dirty="0" smtClean="0">
                <a:latin typeface="Comic Sans MS"/>
                <a:cs typeface="Comic Sans MS"/>
              </a:rPr>
              <a:t>48</a:t>
            </a:r>
          </a:p>
          <a:p>
            <a:r>
              <a:rPr lang="en-US" sz="800" u="sng" dirty="0" smtClean="0">
                <a:latin typeface="Comic Sans MS"/>
                <a:cs typeface="Comic Sans MS"/>
              </a:rPr>
              <a:t>f5</a:t>
            </a:r>
            <a:r>
              <a:rPr lang="en-US" sz="800" u="sng" dirty="0">
                <a:latin typeface="Comic Sans MS"/>
                <a:cs typeface="Comic Sans MS"/>
              </a:rPr>
              <a:t>-</a:t>
            </a:r>
            <a:r>
              <a:rPr lang="en-US" sz="800" u="sng" dirty="0" smtClean="0">
                <a:latin typeface="Comic Sans MS"/>
                <a:cs typeface="Comic Sans MS"/>
              </a:rPr>
              <a:t>b51e</a:t>
            </a:r>
            <a:r>
              <a:rPr lang="en-US" sz="800" u="sng" dirty="0">
                <a:latin typeface="Comic Sans MS"/>
                <a:cs typeface="Comic Sans MS"/>
              </a:rPr>
              <a:t>-f14f21b5eabd@10.61</a:t>
            </a:r>
            <a:endParaRPr lang="en-US" sz="8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0075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macromolecules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9" y="514051"/>
            <a:ext cx="7866207" cy="444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42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422564"/>
            <a:ext cx="87283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000" b="1" dirty="0" smtClean="0">
                <a:latin typeface="Comic Sans MS"/>
                <a:cs typeface="Comic Sans MS"/>
              </a:rPr>
              <a:t>Macromolecules are a bunch of monomers linked together to form polymers</a:t>
            </a:r>
            <a:endParaRPr lang="en-US" sz="4000" b="1" dirty="0">
              <a:latin typeface="Comic Sans MS"/>
              <a:cs typeface="Comic Sans MS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57200" y="2175164"/>
            <a:ext cx="8229600" cy="395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Polymer – built by linking monomers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en-US" sz="2800" dirty="0">
                <a:latin typeface="Comic Sans MS"/>
                <a:cs typeface="Comic Sans MS"/>
              </a:rPr>
              <a:t>Monomer – small, similar chemical subunits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8163" y="3535363"/>
            <a:ext cx="8153400" cy="2590800"/>
            <a:chOff x="538163" y="3405188"/>
            <a:chExt cx="8153400" cy="2590800"/>
          </a:xfrm>
        </p:grpSpPr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766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509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43481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1863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0245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538163" y="4395788"/>
              <a:ext cx="2057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Monomers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5491163" y="4471988"/>
              <a:ext cx="220980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1pPr>
              <a:lvl2pPr>
                <a:defRPr sz="28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2pPr>
              <a:lvl3pPr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3pPr>
              <a:lvl4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4pPr>
              <a:lvl5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5pPr>
              <a:lvl6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6pPr>
              <a:lvl7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7pPr>
              <a:lvl8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8pPr>
              <a:lvl9pPr>
                <a:defRPr sz="20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Microsoft YaHei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1" lang="en-US" sz="2400" b="1" dirty="0">
                  <a:solidFill>
                    <a:schemeClr val="tx1"/>
                  </a:solidFill>
                  <a:latin typeface="Comic Sans MS"/>
                  <a:ea typeface="Microsoft YaHei" charset="0"/>
                  <a:cs typeface="Comic Sans MS"/>
                </a:rPr>
                <a:t>Polymers</a:t>
              </a: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842963" y="50053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586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44243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8627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7700963" y="34051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52625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61007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6938963" y="5081588"/>
              <a:ext cx="914400" cy="914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7777163" y="5081588"/>
              <a:ext cx="914400" cy="9144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schemeClr val="bg2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22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51170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sz="4400" b="1" dirty="0" smtClean="0">
                <a:latin typeface="Comic Sans MS"/>
                <a:cs typeface="Comic Sans MS"/>
              </a:rPr>
              <a:t>4 Types </a:t>
            </a:r>
            <a:r>
              <a:rPr lang="en-US" sz="4400" b="1" dirty="0">
                <a:latin typeface="Comic Sans MS"/>
                <a:cs typeface="Comic Sans MS"/>
              </a:rPr>
              <a:t>of Macromolecules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" y="1460500"/>
            <a:ext cx="8813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1pPr>
            <a:lvl2pPr marL="971550" indent="-51435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5pPr>
            <a:lvl6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6pPr>
            <a:lvl7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7pPr>
            <a:lvl8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8pPr>
            <a:lvl9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charset="0"/>
                <a:cs typeface="Microsoft YaHei" charset="0"/>
              </a:defRPr>
            </a:lvl9pPr>
          </a:lstStyle>
          <a:p>
            <a:pPr>
              <a:spcBef>
                <a:spcPts val="700"/>
              </a:spcBef>
            </a:pP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Proteins: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monomers =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amino acids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lvl="1">
              <a:spcBef>
                <a:spcPts val="700"/>
              </a:spcBef>
              <a:buFont typeface="Arial" charset="0"/>
              <a:buAutoNum type="arabicPeriod"/>
            </a:pP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Carbohydrates: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 monomers = </a:t>
            </a:r>
            <a:r>
              <a:rPr lang="en-US" b="1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monosaccharides</a:t>
            </a:r>
            <a:endParaRPr lang="en-US" b="1" dirty="0" smtClean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3. Nucleic </a:t>
            </a:r>
            <a:r>
              <a:rPr lang="en-US" b="1" dirty="0">
                <a:solidFill>
                  <a:schemeClr val="tx1"/>
                </a:solidFill>
                <a:latin typeface="Comic Sans MS"/>
                <a:cs typeface="Comic Sans MS"/>
              </a:rPr>
              <a:t>acids: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monomers = </a:t>
            </a: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nucleotides</a:t>
            </a:r>
          </a:p>
          <a:p>
            <a:pPr marL="457200" lvl="1" indent="0">
              <a:spcBef>
                <a:spcPts val="700"/>
              </a:spcBef>
            </a:pP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  <a:p>
            <a:pPr marL="457200" lvl="1" indent="0">
              <a:spcBef>
                <a:spcPts val="700"/>
              </a:spcBef>
            </a:pPr>
            <a:r>
              <a:rPr lang="en-US" b="1" dirty="0" smtClean="0">
                <a:solidFill>
                  <a:schemeClr val="tx1"/>
                </a:solidFill>
                <a:latin typeface="Comic Sans MS"/>
                <a:cs typeface="Comic Sans MS"/>
              </a:rPr>
              <a:t>4. Lipids:</a:t>
            </a:r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/>
                <a:cs typeface="Comic Sans MS"/>
              </a:rPr>
              <a:t>aren’t built of monomers but form large complexes considered macromolecules 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endParaRPr lang="en-US" sz="28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07399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04813" y="13716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Dehydration Synthesis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Formation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removal of water</a:t>
            </a:r>
          </a:p>
          <a:p>
            <a:pPr marL="40005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joined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to form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</a:t>
            </a: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207259" y="230187"/>
            <a:ext cx="8229600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800" b="1" i="1" u="sng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Building</a:t>
            </a:r>
            <a:r>
              <a:rPr lang="en-US" sz="3800" b="1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Macromolecules </a:t>
            </a:r>
          </a:p>
        </p:txBody>
      </p:sp>
      <p:pic>
        <p:nvPicPr>
          <p:cNvPr id="12" name="Picture 11" descr="Dehydration-Synthesi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59" y="4301643"/>
            <a:ext cx="8739187" cy="212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014401" y="3863734"/>
            <a:ext cx="26431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Monomers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57986" y="3870823"/>
            <a:ext cx="14330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Comic Sans MS"/>
                <a:cs typeface="Comic Sans MS"/>
              </a:rPr>
              <a:t>Polymer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813" y="6628710"/>
            <a:ext cx="4022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7750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7200" y="1143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1pPr>
            <a:lvl2pPr marL="741363" indent="-284163" eaLnBrk="0" hangingPunct="0"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2pPr>
            <a:lvl3pPr eaLnBrk="0" hangingPunct="0"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3pPr>
            <a:lvl4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4pPr>
            <a:lvl5pPr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Microsoft YaHei" pitchFamily="34" charset="-122"/>
              </a:defRPr>
            </a:lvl9pPr>
          </a:lstStyle>
          <a:p>
            <a:pPr marL="0" indent="0" eaLnBrk="1" hangingPunct="1">
              <a:spcBef>
                <a:spcPts val="700"/>
              </a:spcBef>
              <a:buFont typeface="Times New Roman" pitchFamily="18" charset="0"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Hydrolysis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Breakdown of large molecules by the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addition of water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(hydro=water, </a:t>
            </a:r>
            <a:r>
              <a:rPr lang="en-US" altLang="en-US" sz="28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lysis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=break)</a:t>
            </a:r>
          </a:p>
          <a:p>
            <a:pPr marL="457200" indent="-457200" eaLnBrk="1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Polymers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 are </a:t>
            </a:r>
            <a:r>
              <a:rPr lang="en-US" altLang="en-US" sz="2800" b="1" dirty="0" smtClean="0">
                <a:solidFill>
                  <a:schemeClr val="tx1"/>
                </a:solidFill>
                <a:latin typeface="Comic Sans MS"/>
                <a:cs typeface="Comic Sans MS"/>
              </a:rPr>
              <a:t>broken down </a:t>
            </a:r>
            <a:r>
              <a:rPr lang="en-US" altLang="en-US" sz="2800" dirty="0" smtClean="0">
                <a:solidFill>
                  <a:schemeClr val="tx1"/>
                </a:solidFill>
                <a:latin typeface="Comic Sans MS"/>
                <a:cs typeface="Comic Sans MS"/>
              </a:rPr>
              <a:t>to </a:t>
            </a:r>
            <a:r>
              <a:rPr lang="en-US" altLang="en-US" sz="2800" b="1" i="1" dirty="0" smtClean="0">
                <a:solidFill>
                  <a:schemeClr val="tx1"/>
                </a:solidFill>
                <a:latin typeface="Comic Sans MS"/>
                <a:cs typeface="Comic Sans MS"/>
              </a:rPr>
              <a:t>monomers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7702" y="215677"/>
            <a:ext cx="8297328" cy="1141413"/>
          </a:xfrm>
        </p:spPr>
        <p:txBody>
          <a:bodyPr/>
          <a:lstStyle/>
          <a:p>
            <a:pPr marL="0" indent="0" algn="l">
              <a:buNone/>
            </a:pPr>
            <a:r>
              <a:rPr lang="en-US" sz="3600" b="1" i="1" u="sng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Breaking</a:t>
            </a:r>
            <a:r>
              <a:rPr lang="en-US" sz="3600" b="1" dirty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effectLst/>
                <a:latin typeface="Comic Sans MS"/>
                <a:ea typeface="ＭＳ Ｐゴシック" charset="0"/>
                <a:cs typeface="Comic Sans MS"/>
              </a:rPr>
              <a:t>Macromolecules</a:t>
            </a:r>
            <a:endParaRPr lang="en-US" sz="3600" b="1" dirty="0">
              <a:solidFill>
                <a:schemeClr val="tx1"/>
              </a:solidFill>
              <a:effectLst/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6056544" y="3785485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M</a:t>
            </a:r>
            <a:r>
              <a:rPr lang="en-US" sz="2200" dirty="0" smtClean="0">
                <a:latin typeface="Comic Sans MS"/>
                <a:cs typeface="Comic Sans MS"/>
              </a:rPr>
              <a:t>onomers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8" name="TextBox 32"/>
          <p:cNvSpPr txBox="1">
            <a:spLocks noChangeArrowheads="1"/>
          </p:cNvSpPr>
          <p:nvPr/>
        </p:nvSpPr>
        <p:spPr bwMode="auto">
          <a:xfrm>
            <a:off x="733428" y="3761234"/>
            <a:ext cx="2133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dirty="0">
                <a:latin typeface="Comic Sans MS"/>
                <a:cs typeface="Comic Sans MS"/>
              </a:rPr>
              <a:t>P</a:t>
            </a:r>
            <a:r>
              <a:rPr lang="en-US" sz="2200" dirty="0" smtClean="0">
                <a:latin typeface="Comic Sans MS"/>
                <a:cs typeface="Comic Sans MS"/>
              </a:rPr>
              <a:t>olymer</a:t>
            </a:r>
            <a:endParaRPr lang="en-US" sz="2200" dirty="0">
              <a:latin typeface="Comic Sans MS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91" r="10319"/>
          <a:stretch/>
        </p:blipFill>
        <p:spPr>
          <a:xfrm>
            <a:off x="344930" y="4263213"/>
            <a:ext cx="845073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7200" y="6413266"/>
            <a:ext cx="40222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Caption: </a:t>
            </a:r>
            <a:r>
              <a:rPr lang="en-US" sz="800" dirty="0" smtClean="0">
                <a:hlinkClick r:id="rId3"/>
              </a:rPr>
              <a:t>Dehydration Synthesis and Hydrolysis </a:t>
            </a:r>
            <a:r>
              <a:rPr lang="en-US" sz="800" dirty="0" smtClean="0"/>
              <a:t>(c) </a:t>
            </a:r>
            <a:r>
              <a:rPr lang="en-US" sz="800" dirty="0" err="1" smtClean="0"/>
              <a:t>OpenStax</a:t>
            </a:r>
            <a:r>
              <a:rPr lang="en-US" sz="800" dirty="0" smtClean="0"/>
              <a:t> College,</a:t>
            </a:r>
            <a:r>
              <a:rPr lang="en-US" sz="800" dirty="0"/>
              <a:t> </a:t>
            </a:r>
            <a:r>
              <a:rPr lang="en-US" sz="800" u="sng" dirty="0">
                <a:hlinkClick r:id="rId4"/>
              </a:rPr>
              <a:t>Public domain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2254237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19609</TotalTime>
  <Words>1766</Words>
  <Application>Microsoft Office PowerPoint</Application>
  <PresentationFormat>On-screen Show (4:3)</PresentationFormat>
  <Paragraphs>290</Paragraphs>
  <Slides>56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Microsoft YaHei</vt:lpstr>
      <vt:lpstr>ＭＳ Ｐゴシック</vt:lpstr>
      <vt:lpstr>Arial</vt:lpstr>
      <vt:lpstr>Calibri</vt:lpstr>
      <vt:lpstr>Comic Sans MS</vt:lpstr>
      <vt:lpstr>Georgia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Macromolecules </vt:lpstr>
      <vt:lpstr>Breaking Macromolecules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Secondary Protein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Nitrogeneous bases in Nucleotides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Jamey Capers</cp:lastModifiedBy>
  <cp:revision>252</cp:revision>
  <dcterms:created xsi:type="dcterms:W3CDTF">2012-06-04T02:13:36Z</dcterms:created>
  <dcterms:modified xsi:type="dcterms:W3CDTF">2019-12-30T18:06:33Z</dcterms:modified>
</cp:coreProperties>
</file>