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91" r:id="rId5"/>
    <p:sldId id="292" r:id="rId6"/>
    <p:sldId id="293" r:id="rId7"/>
    <p:sldId id="294" r:id="rId8"/>
    <p:sldId id="297" r:id="rId9"/>
    <p:sldId id="295" r:id="rId10"/>
    <p:sldId id="296" r:id="rId11"/>
    <p:sldId id="266" r:id="rId12"/>
    <p:sldId id="271" r:id="rId13"/>
    <p:sldId id="272" r:id="rId14"/>
    <p:sldId id="287" r:id="rId15"/>
    <p:sldId id="288" r:id="rId16"/>
    <p:sldId id="289" r:id="rId17"/>
    <p:sldId id="273" r:id="rId18"/>
    <p:sldId id="290" r:id="rId19"/>
    <p:sldId id="274" r:id="rId20"/>
    <p:sldId id="276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llu_epithelium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nx.org/contents/185cbf87-c72e-48f5-b51e-f14f21b5eabd@10.6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33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Animal Body Plan: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Form and Function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For Health Sciences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1020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425831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2686400"/>
            <a:ext cx="2641953" cy="304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37997" y="574553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1000897" y="6214328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Embryonic Stem Cells are Pluripotent</a:t>
            </a:r>
          </a:p>
          <a:p>
            <a:pPr lvl="2"/>
            <a:r>
              <a:rPr lang="en-US" dirty="0" smtClean="0"/>
              <a:t>Can develop into any cell type in the body</a:t>
            </a:r>
          </a:p>
          <a:p>
            <a:r>
              <a:rPr lang="en-US" dirty="0" smtClean="0"/>
              <a:t>Adult stem cells (and by “adult” I mean fully formed fetus)</a:t>
            </a:r>
          </a:p>
          <a:p>
            <a:pPr lvl="2"/>
            <a:r>
              <a:rPr lang="en-US" dirty="0" smtClean="0"/>
              <a:t>Multipotent – have already picked a lineage but can still develop into several different cell types</a:t>
            </a:r>
          </a:p>
          <a:p>
            <a:pPr lvl="2"/>
            <a:r>
              <a:rPr lang="en-US" dirty="0" smtClean="0"/>
              <a:t>We need these to replace cells we have to replace a lot through our lifetime</a:t>
            </a:r>
          </a:p>
          <a:p>
            <a:pPr lvl="2"/>
            <a:r>
              <a:rPr lang="en-US" dirty="0" smtClean="0"/>
              <a:t>Example – Hematopoietic Stem Cells </a:t>
            </a:r>
          </a:p>
          <a:p>
            <a:pPr lvl="4"/>
            <a:r>
              <a:rPr lang="en-US" dirty="0" smtClean="0"/>
              <a:t>Cells found in bone marrow</a:t>
            </a:r>
          </a:p>
          <a:p>
            <a:pPr lvl="4"/>
            <a:r>
              <a:rPr lang="en-US" dirty="0" smtClean="0"/>
              <a:t>Can become any blood cell type (red blood cell, B cell, T cell, macrophage, neutrophil,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4"/>
            <a:r>
              <a:rPr lang="en-US" dirty="0" smtClean="0"/>
              <a:t>But can’t become a liver cell, for instance, it is limited on what it can become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2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39B5C-BE7C-4CFC-B253-E321EECCB0E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ea typeface="ＭＳ Ｐゴシック" pitchFamily="34" charset="-128"/>
              </a:rPr>
              <a:t>Tissues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 Evolution of tissues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dirty="0" smtClean="0">
                <a:ea typeface="ＭＳ Ｐゴシック" pitchFamily="34" charset="-128"/>
              </a:rPr>
              <a:t>Sponges </a:t>
            </a:r>
            <a:r>
              <a:rPr lang="en-US" altLang="en-US" dirty="0" smtClean="0">
                <a:ea typeface="ＭＳ Ｐゴシック" pitchFamily="34" charset="-128"/>
                <a:cs typeface="Arial" pitchFamily="34" charset="0"/>
              </a:rPr>
              <a:t>–</a:t>
            </a:r>
            <a:r>
              <a:rPr lang="en-US" altLang="en-US" dirty="0" smtClean="0">
                <a:ea typeface="ＭＳ Ｐゴシック" pitchFamily="34" charset="-128"/>
              </a:rPr>
              <a:t> the simplest animals, </a:t>
            </a:r>
            <a:r>
              <a:rPr lang="en-US" altLang="en-US" dirty="0" err="1" smtClean="0">
                <a:ea typeface="ＭＳ Ｐゴシック" pitchFamily="34" charset="-128"/>
              </a:rPr>
              <a:t>ack</a:t>
            </a:r>
            <a:r>
              <a:rPr lang="en-US" altLang="en-US" dirty="0" smtClean="0">
                <a:ea typeface="ＭＳ Ｐゴシック" pitchFamily="34" charset="-128"/>
              </a:rPr>
              <a:t> defined tissues and organs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Have the ability to disaggregate and aggregate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their cells</a:t>
            </a:r>
          </a:p>
          <a:p>
            <a:pPr lvl="2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dirty="0" smtClean="0">
                <a:ea typeface="ＭＳ Ｐゴシック" pitchFamily="34" charset="-128"/>
              </a:rPr>
              <a:t>all other animals have distinct and well-defined tissues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Have irreversible differentiation for most cell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78005"/>
            <a:ext cx="8564451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Types of Multi-cellular Animal Tissues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main types of animal tissues</a:t>
            </a:r>
          </a:p>
          <a:p>
            <a:pPr lvl="1"/>
            <a:r>
              <a:rPr lang="en-US" dirty="0" smtClean="0"/>
              <a:t>Epithelia – Line cavities, open spaces, and surfaces</a:t>
            </a:r>
          </a:p>
          <a:p>
            <a:pPr lvl="1"/>
            <a:r>
              <a:rPr lang="en-US" dirty="0" smtClean="0"/>
              <a:t>Connective Tissues – Connect tissues together, provide support</a:t>
            </a:r>
          </a:p>
          <a:p>
            <a:pPr lvl="1"/>
            <a:r>
              <a:rPr lang="en-US" dirty="0" smtClean="0"/>
              <a:t>Muscles – Generate movement</a:t>
            </a:r>
          </a:p>
          <a:p>
            <a:pPr lvl="1"/>
            <a:r>
              <a:rPr lang="en-US" dirty="0" smtClean="0"/>
              <a:t>Neurons – Generate and send electrical signals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6" y="352248"/>
            <a:ext cx="7886700" cy="755336"/>
          </a:xfrm>
        </p:spPr>
        <p:txBody>
          <a:bodyPr/>
          <a:lstStyle/>
          <a:p>
            <a:r>
              <a:rPr lang="en-US" b="1" dirty="0" smtClean="0"/>
              <a:t>Epithelial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18" y="1325930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Epithelial tissues are classified by number of layer and shape of the cell</a:t>
            </a:r>
          </a:p>
          <a:p>
            <a:pPr>
              <a:buNone/>
            </a:pPr>
            <a:r>
              <a:rPr lang="en-US" dirty="0" smtClean="0"/>
              <a:t>Single layer = simple	Multiple layers = Stratified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26" y="3142446"/>
            <a:ext cx="8763261" cy="303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866" y="6611779"/>
            <a:ext cx="5627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1" y="1790164"/>
            <a:ext cx="8024898" cy="32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9567" y="6413266"/>
            <a:ext cx="2321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Illu Epithelium </a:t>
            </a:r>
            <a:r>
              <a:rPr lang="en-US" sz="800" dirty="0" smtClean="0"/>
              <a:t>(c) M </a:t>
            </a:r>
            <a:r>
              <a:rPr lang="en-US" sz="800" dirty="0" err="1" smtClean="0"/>
              <a:t>Kubica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12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3" y="213130"/>
            <a:ext cx="7886700" cy="4931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Squamous Epithelial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3" y="1581744"/>
            <a:ext cx="7886700" cy="4351338"/>
          </a:xfrm>
        </p:spPr>
        <p:txBody>
          <a:bodyPr/>
          <a:lstStyle/>
          <a:p>
            <a:r>
              <a:rPr lang="en-US" dirty="0" smtClean="0"/>
              <a:t>Simple Squamous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Stratified Squamous</a:t>
            </a:r>
            <a:endParaRPr lang="en-US" dirty="0"/>
          </a:p>
        </p:txBody>
      </p:sp>
      <p:pic>
        <p:nvPicPr>
          <p:cNvPr id="4" name="Picture Placeholder 1" descr="Figure_B33_02_01ab_DNU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51020" b="13540"/>
          <a:stretch/>
        </p:blipFill>
        <p:spPr>
          <a:xfrm>
            <a:off x="3644589" y="1359353"/>
            <a:ext cx="3516063" cy="206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Placeholder 1" descr="Figure_B33_02_01ab_DNU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678" b="12138"/>
          <a:stretch/>
        </p:blipFill>
        <p:spPr>
          <a:xfrm>
            <a:off x="3644589" y="4304047"/>
            <a:ext cx="3551259" cy="213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20526" y="6586144"/>
            <a:ext cx="59348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7224564" y="2070807"/>
            <a:ext cx="191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Lining capillaries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aveoli</a:t>
            </a:r>
            <a:r>
              <a:rPr lang="en-US" dirty="0" smtClean="0"/>
              <a:t> in lungs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4564" y="4793110"/>
            <a:ext cx="178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Skin, lots of wear</a:t>
            </a:r>
          </a:p>
          <a:p>
            <a:r>
              <a:rPr lang="en-US" dirty="0"/>
              <a:t>a</a:t>
            </a:r>
            <a:r>
              <a:rPr lang="en-US" dirty="0" smtClean="0"/>
              <a:t>nd tear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Cuboidal Epithelial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337"/>
            <a:ext cx="7886700" cy="4351338"/>
          </a:xfrm>
        </p:spPr>
        <p:txBody>
          <a:bodyPr/>
          <a:lstStyle/>
          <a:p>
            <a:r>
              <a:rPr lang="en-US" dirty="0" smtClean="0"/>
              <a:t>Simple Cuboidal </a:t>
            </a:r>
            <a:endParaRPr lang="en-US" dirty="0"/>
          </a:p>
        </p:txBody>
      </p:sp>
      <p:pic>
        <p:nvPicPr>
          <p:cNvPr id="4" name="Picture Placeholder 1" descr="Figure_B33_02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0" b="-6640"/>
          <a:stretch>
            <a:fillRect/>
          </a:stretch>
        </p:blipFill>
        <p:spPr>
          <a:xfrm>
            <a:off x="1133340" y="2592989"/>
            <a:ext cx="2929155" cy="381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2340" y="6594893"/>
            <a:ext cx="59348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6" name="Picture 2" descr="D:\Figures\Chapter40\lowres\Life8e-Fig-40-03-0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1" t="16301" b="40701"/>
          <a:stretch/>
        </p:blipFill>
        <p:spPr bwMode="auto">
          <a:xfrm>
            <a:off x="4620027" y="2215166"/>
            <a:ext cx="3895323" cy="264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8518" y="5602310"/>
            <a:ext cx="189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Tubules in kidneys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58" y="281157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Simple Columnar Epithelial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60684" y="6264450"/>
            <a:ext cx="5934808" cy="25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http://cnx.org/contents/185cbf87-c72e-48f5-b51e-f14f21b5eabd@10.61</a:t>
            </a:r>
            <a:endParaRPr lang="en-US" sz="10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5" b="11461"/>
          <a:stretch/>
        </p:blipFill>
        <p:spPr bwMode="auto">
          <a:xfrm>
            <a:off x="768440" y="1777285"/>
            <a:ext cx="4911144" cy="332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4615" y="3069327"/>
            <a:ext cx="15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Pseudostratified Ciliated Columnar Epithelial</a:t>
            </a:r>
            <a:endParaRPr lang="en-US" sz="2400" dirty="0"/>
          </a:p>
        </p:txBody>
      </p:sp>
      <p:pic>
        <p:nvPicPr>
          <p:cNvPr id="4" name="Picture Placeholder 1" descr="Figure_B33_02_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9" r="-3363"/>
          <a:stretch/>
        </p:blipFill>
        <p:spPr>
          <a:xfrm>
            <a:off x="5192601" y="2302126"/>
            <a:ext cx="3322749" cy="319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5" b="17592"/>
          <a:stretch/>
        </p:blipFill>
        <p:spPr bwMode="auto">
          <a:xfrm>
            <a:off x="183524" y="2508188"/>
            <a:ext cx="4388476" cy="320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650" y="6528233"/>
            <a:ext cx="5934808" cy="25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http://cnx.org/contents/185cbf87-c72e-48f5-b51e-f14f21b5eabd@10.61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96992" y="169068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trachea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Connective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cells (fibroblasts) embedded in a non-cellular matrix</a:t>
            </a:r>
          </a:p>
          <a:p>
            <a:r>
              <a:rPr lang="en-US" dirty="0" smtClean="0"/>
              <a:t>Matrix usually composed of a ground substance</a:t>
            </a:r>
          </a:p>
          <a:p>
            <a:pPr lvl="1"/>
            <a:r>
              <a:rPr lang="en-US" dirty="0" smtClean="0"/>
              <a:t>Ground substance usually contains some combination of collagen, elastic, or reticular fibers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Connective tissues are used to connect different tissues or give the body structure (blood has unique functions)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AA9F32-A62D-4708-8608-2054D27B42D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720725" algn="l"/>
              </a:tabLst>
            </a:pPr>
            <a:r>
              <a:rPr lang="en-US" altLang="en-US" b="1" dirty="0" smtClean="0">
                <a:ea typeface="ＭＳ Ｐゴシック" pitchFamily="34" charset="-128"/>
              </a:rPr>
              <a:t>Evolution of symmetry in animals</a:t>
            </a:r>
          </a:p>
          <a:p>
            <a:pPr lvl="3" eaLnBrk="1" hangingPunct="1"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Sponges do lack any definite symmetry</a:t>
            </a:r>
          </a:p>
          <a:p>
            <a:pPr lvl="3" eaLnBrk="1" hangingPunct="1"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However, all other animals have symmetry - symmetry defined along an imaginary axis drawn through the animal’s body </a:t>
            </a:r>
          </a:p>
          <a:p>
            <a:pPr eaLnBrk="1" hangingPunct="1">
              <a:buFontTx/>
              <a:buNone/>
              <a:tabLst>
                <a:tab pos="720725" algn="l"/>
              </a:tabLst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There are two main types of symmetry:</a:t>
            </a:r>
          </a:p>
          <a:p>
            <a:pPr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Radial</a:t>
            </a:r>
          </a:p>
          <a:p>
            <a:pPr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Bilateral</a:t>
            </a:r>
          </a:p>
        </p:txBody>
      </p:sp>
      <p:sp>
        <p:nvSpPr>
          <p:cNvPr id="717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000" dirty="0" smtClean="0"/>
              <a:t>Animal </a:t>
            </a:r>
            <a:r>
              <a:rPr lang="en-US" altLang="en-US" sz="4000" dirty="0"/>
              <a:t>Body </a:t>
            </a:r>
            <a:r>
              <a:rPr lang="en-US" altLang="en-US" sz="4000" dirty="0" smtClean="0"/>
              <a:t>Plans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" y="2115344"/>
            <a:ext cx="78009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676" r="15634"/>
          <a:stretch/>
        </p:blipFill>
        <p:spPr>
          <a:xfrm>
            <a:off x="275285" y="365126"/>
            <a:ext cx="8381733" cy="595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 Tissues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kinds: Skeletal, Smooth, and Cardiac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Skeletal – voluntary, striated</a:t>
            </a:r>
          </a:p>
          <a:p>
            <a:pPr lvl="2"/>
            <a:r>
              <a:rPr lang="en-US" dirty="0" smtClean="0"/>
              <a:t>Smooth – involuntary, no striations</a:t>
            </a:r>
          </a:p>
          <a:p>
            <a:pPr lvl="2"/>
            <a:r>
              <a:rPr lang="en-US" dirty="0" smtClean="0"/>
              <a:t>Cardiac – involuntary, striated, intercalated discs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257" y="4143375"/>
            <a:ext cx="728662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84837" y="6009474"/>
            <a:ext cx="5284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4" y="365127"/>
            <a:ext cx="7886700" cy="484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596" r="1073" b="8472"/>
          <a:stretch>
            <a:fillRect/>
          </a:stretch>
        </p:blipFill>
        <p:spPr bwMode="auto">
          <a:xfrm>
            <a:off x="5143499" y="5205119"/>
            <a:ext cx="3877407" cy="165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04" y="1106075"/>
            <a:ext cx="4297680" cy="192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2687" y="3126619"/>
            <a:ext cx="4084393" cy="19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611779"/>
            <a:ext cx="5785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67" y="341936"/>
            <a:ext cx="7886700" cy="1325563"/>
          </a:xfrm>
        </p:spPr>
        <p:txBody>
          <a:bodyPr/>
          <a:lstStyle/>
          <a:p>
            <a:r>
              <a:rPr lang="en-US" b="1" dirty="0" smtClean="0"/>
              <a:t>Nervous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Neurons and </a:t>
            </a:r>
            <a:r>
              <a:rPr lang="en-US" dirty="0" err="1" smtClean="0"/>
              <a:t>Neuroglia</a:t>
            </a:r>
            <a:endParaRPr lang="en-US" dirty="0" smtClean="0"/>
          </a:p>
          <a:p>
            <a:r>
              <a:rPr lang="en-US" dirty="0" smtClean="0"/>
              <a:t>Generate and transmit electrical impulses</a:t>
            </a:r>
            <a:endParaRPr lang="en-US" dirty="0"/>
          </a:p>
        </p:txBody>
      </p:sp>
      <p:pic>
        <p:nvPicPr>
          <p:cNvPr id="4" name="Picture Placeholder 1" descr="Figure_B33_02_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98" r="-40198"/>
          <a:stretch>
            <a:fillRect/>
          </a:stretch>
        </p:blipFill>
        <p:spPr>
          <a:xfrm>
            <a:off x="628650" y="283493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31022" y="6493051"/>
            <a:ext cx="6084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AE895-B0F7-4B02-8C23-2869A873FF9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50" y="3859663"/>
            <a:ext cx="8534400" cy="263769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Radial symmetry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Body parts arranged around central axis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Can be bisected into two equal halves in any 2-D plane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Bilateral symmetry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Body has right and left halves that are mirror images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Only the sagittal plane bisects the animal into two equal halves</a:t>
            </a:r>
          </a:p>
        </p:txBody>
      </p:sp>
      <p:sp>
        <p:nvSpPr>
          <p:cNvPr id="8196" name="Title 1"/>
          <p:cNvSpPr>
            <a:spLocks/>
          </p:cNvSpPr>
          <p:nvPr/>
        </p:nvSpPr>
        <p:spPr bwMode="auto">
          <a:xfrm>
            <a:off x="135228" y="274638"/>
            <a:ext cx="8229600" cy="63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000" dirty="0"/>
              <a:t>Symmetry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Placeholder 1" descr="Figure_B33_01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5" b="-2705"/>
          <a:stretch>
            <a:fillRect/>
          </a:stretch>
        </p:blipFill>
        <p:spPr>
          <a:xfrm>
            <a:off x="1209622" y="792246"/>
            <a:ext cx="7033848" cy="305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42828" y="6538913"/>
            <a:ext cx="5169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3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Anatomical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natomical 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236759"/>
            <a:ext cx="6918370" cy="529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7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869851" cy="1325563"/>
          </a:xfrm>
        </p:spPr>
        <p:txBody>
          <a:bodyPr/>
          <a:lstStyle/>
          <a:p>
            <a:r>
              <a:rPr lang="en-US" dirty="0" smtClean="0"/>
              <a:t>Body </a:t>
            </a:r>
            <a:br>
              <a:rPr lang="en-US" dirty="0" smtClean="0"/>
            </a:br>
            <a:r>
              <a:rPr lang="en-US" dirty="0" smtClean="0"/>
              <a:t>Planes</a:t>
            </a:r>
            <a:endParaRPr lang="en-US" dirty="0"/>
          </a:p>
        </p:txBody>
      </p:sp>
      <p:pic>
        <p:nvPicPr>
          <p:cNvPr id="2050" name="Picture 2" descr="Image result for body pl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31" y="161924"/>
            <a:ext cx="5181600" cy="669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6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62" y="333043"/>
            <a:ext cx="7886700" cy="1325563"/>
          </a:xfrm>
        </p:spPr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body cav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2" y="1658606"/>
            <a:ext cx="8091676" cy="468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63" y="107550"/>
            <a:ext cx="7886700" cy="4333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Prefixes and Suffixes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7" y="614085"/>
            <a:ext cx="6835417" cy="62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8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02" y="249217"/>
            <a:ext cx="5589938" cy="64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5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714375"/>
            <a:ext cx="9048750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57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479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Chapter 33 The Animal Body Plan: Basic Form and Function</vt:lpstr>
      <vt:lpstr>PowerPoint Presentation</vt:lpstr>
      <vt:lpstr>PowerPoint Presentation</vt:lpstr>
      <vt:lpstr>Anatomical Directional Terms</vt:lpstr>
      <vt:lpstr>Body  Planes</vt:lpstr>
      <vt:lpstr>Body Cavities</vt:lpstr>
      <vt:lpstr>Anatomy Prefixes and Suffixes</vt:lpstr>
      <vt:lpstr>PowerPoint Presentation</vt:lpstr>
      <vt:lpstr>PowerPoint Presentation</vt:lpstr>
      <vt:lpstr>Stem Cells</vt:lpstr>
      <vt:lpstr>Tissues</vt:lpstr>
      <vt:lpstr>Types of Multi-cellular Animal Tissues</vt:lpstr>
      <vt:lpstr>Epithelial Tissue</vt:lpstr>
      <vt:lpstr>PowerPoint Presentation</vt:lpstr>
      <vt:lpstr>Squamous Epithelial</vt:lpstr>
      <vt:lpstr>Cuboidal Epithelial</vt:lpstr>
      <vt:lpstr>Simple Columnar Epithelial</vt:lpstr>
      <vt:lpstr>Pseudostratified Ciliated Columnar Epithelial</vt:lpstr>
      <vt:lpstr>Connective Tissue</vt:lpstr>
      <vt:lpstr>Connective Tissue</vt:lpstr>
      <vt:lpstr>PowerPoint Presentation</vt:lpstr>
      <vt:lpstr>Muscle Tissues</vt:lpstr>
      <vt:lpstr>Muscle Tissue</vt:lpstr>
      <vt:lpstr>Nervous Tissue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51</cp:revision>
  <dcterms:created xsi:type="dcterms:W3CDTF">2016-05-25T20:39:40Z</dcterms:created>
  <dcterms:modified xsi:type="dcterms:W3CDTF">2020-04-02T19:41:02Z</dcterms:modified>
</cp:coreProperties>
</file>