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97" r:id="rId4"/>
    <p:sldId id="298" r:id="rId5"/>
    <p:sldId id="349" r:id="rId6"/>
    <p:sldId id="299" r:id="rId7"/>
    <p:sldId id="300" r:id="rId8"/>
    <p:sldId id="301" r:id="rId9"/>
    <p:sldId id="350" r:id="rId10"/>
    <p:sldId id="303" r:id="rId11"/>
    <p:sldId id="304" r:id="rId12"/>
    <p:sldId id="343" r:id="rId13"/>
    <p:sldId id="305" r:id="rId14"/>
    <p:sldId id="344" r:id="rId15"/>
    <p:sldId id="306" r:id="rId16"/>
    <p:sldId id="345" r:id="rId17"/>
    <p:sldId id="351" r:id="rId18"/>
    <p:sldId id="308" r:id="rId19"/>
    <p:sldId id="310" r:id="rId20"/>
    <p:sldId id="311" r:id="rId21"/>
    <p:sldId id="312" r:id="rId22"/>
    <p:sldId id="313" r:id="rId23"/>
    <p:sldId id="346" r:id="rId24"/>
    <p:sldId id="309" r:id="rId25"/>
    <p:sldId id="315" r:id="rId26"/>
    <p:sldId id="316" r:id="rId27"/>
    <p:sldId id="318" r:id="rId28"/>
    <p:sldId id="319" r:id="rId29"/>
    <p:sldId id="321" r:id="rId30"/>
    <p:sldId id="347" r:id="rId31"/>
    <p:sldId id="320" r:id="rId32"/>
    <p:sldId id="325" r:id="rId33"/>
    <p:sldId id="323" r:id="rId34"/>
    <p:sldId id="324" r:id="rId35"/>
    <p:sldId id="348" r:id="rId36"/>
    <p:sldId id="326" r:id="rId37"/>
    <p:sldId id="327" r:id="rId38"/>
    <p:sldId id="328" r:id="rId39"/>
    <p:sldId id="330" r:id="rId40"/>
    <p:sldId id="329" r:id="rId41"/>
    <p:sldId id="331" r:id="rId42"/>
    <p:sldId id="332" r:id="rId43"/>
    <p:sldId id="333" r:id="rId44"/>
    <p:sldId id="334" r:id="rId45"/>
    <p:sldId id="337" r:id="rId46"/>
    <p:sldId id="338" r:id="rId47"/>
    <p:sldId id="339" r:id="rId48"/>
    <p:sldId id="340" r:id="rId49"/>
    <p:sldId id="34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1248" y="72"/>
      </p:cViewPr>
      <p:guideLst>
        <p:guide orient="horz" pos="2160"/>
        <p:guide pos="2880"/>
      </p:guideLst>
    </p:cSldViewPr>
  </p:slideViewPr>
  <p:notesTextViewPr>
    <p:cViewPr>
      <p:scale>
        <a:sx n="1" d="1"/>
        <a:sy n="1" d="1"/>
      </p:scale>
      <p:origin x="0" y="0"/>
    </p:cViewPr>
  </p:notesTextViewPr>
  <p:sorterViewPr>
    <p:cViewPr varScale="1">
      <p:scale>
        <a:sx n="1" d="1"/>
        <a:sy n="1" d="1"/>
      </p:scale>
      <p:origin x="0" y="-105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12/29/2019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93379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12/29/2019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8264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12/29/2019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52686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12/29/2019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40331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6FFA79-504A-46FD-967E-7AC78BC678A0}" type="datetimeFigureOut">
              <a:rPr lang="en-US" smtClean="0"/>
              <a:t>12/29/2019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61826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6FFA79-504A-46FD-967E-7AC78BC678A0}" type="datetimeFigureOut">
              <a:rPr lang="en-US" smtClean="0"/>
              <a:t>12/29/2019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350608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6FFA79-504A-46FD-967E-7AC78BC678A0}" type="datetimeFigureOut">
              <a:rPr lang="en-US" smtClean="0"/>
              <a:t>12/29/2019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125240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6FFA79-504A-46FD-967E-7AC78BC678A0}" type="datetimeFigureOut">
              <a:rPr lang="en-US" smtClean="0"/>
              <a:t>12/29/2019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322823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FFA79-504A-46FD-967E-7AC78BC678A0}" type="datetimeFigureOut">
              <a:rPr lang="en-US" smtClean="0"/>
              <a:t>12/29/2019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3570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FFA79-504A-46FD-967E-7AC78BC678A0}" type="datetimeFigureOut">
              <a:rPr lang="en-US" smtClean="0"/>
              <a:t>12/29/2019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77467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FFA79-504A-46FD-967E-7AC78BC678A0}" type="datetimeFigureOut">
              <a:rPr lang="en-US" smtClean="0"/>
              <a:t>12/29/2019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75480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FFA79-504A-46FD-967E-7AC78BC678A0}" type="datetimeFigureOut">
              <a:rPr lang="en-US" smtClean="0"/>
              <a:t>12/29/2019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D9679-3969-4A7B-8E59-2EEAE6A748BA}" type="slidenum">
              <a:rPr lang="en-US" smtClean="0"/>
              <a:t>‹#›</a:t>
            </a:fld>
            <a:endParaRPr lang="en-US"/>
          </a:p>
        </p:txBody>
      </p:sp>
    </p:spTree>
    <p:extLst>
      <p:ext uri="{BB962C8B-B14F-4D97-AF65-F5344CB8AC3E}">
        <p14:creationId xmlns:p14="http://schemas.microsoft.com/office/powerpoint/2010/main" val="1225635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Blausen_0530_HydrogenIsotopes.png"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creativecommons.org/publicdomain/mark/1.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s0TtHjuEE5Y" TargetMode="External"/><Relationship Id="rId2" Type="http://schemas.openxmlformats.org/officeDocument/2006/relationships/hyperlink" Target="https://www.youtube.com/watch?v=cKJMk2Oiod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2io5opwhQMQ"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cnx.org/contents/185cbf87-c72e-48f5-b51e-f14f21b5eabd@10.6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www.youtube.com/watch?v=X3VdcLD6h9w"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hyperlink" Target="https://creativecommons.org/publicdomain/mark/1.0/" TargetMode="External"/><Relationship Id="rId5" Type="http://schemas.openxmlformats.org/officeDocument/2006/relationships/hyperlink" Target="https://commons.wikimedia.org/wiki/File:Transpiration_Overview.svg" TargetMode="Externa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hyperlink" Target="http://cnx.org/contents/185cbf87-c72e-48f5-b51e-f14f21b5eabd@10.61"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creativecommons.org/publicdomain/mark/1.0/" TargetMode="External"/><Relationship Id="rId5" Type="http://schemas.openxmlformats.org/officeDocument/2006/relationships/hyperlink" Target="https://commons.wikimedia.org/wiki/File:Atom_clipart_violet.svg"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839573"/>
          </a:xfrm>
        </p:spPr>
        <p:txBody>
          <a:bodyPr/>
          <a:lstStyle/>
          <a:p>
            <a:pPr algn="r"/>
            <a:r>
              <a:rPr lang="en-US" dirty="0" smtClean="0">
                <a:effectLst>
                  <a:outerShdw blurRad="38100" dist="38100" dir="2700000" algn="tl">
                    <a:srgbClr val="000000">
                      <a:alpha val="43137"/>
                    </a:srgbClr>
                  </a:outerShdw>
                </a:effectLst>
              </a:rPr>
              <a:t>Chapter 2 - Chemistry</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43000" y="3602038"/>
            <a:ext cx="7315200" cy="1655762"/>
          </a:xfrm>
        </p:spPr>
        <p:txBody>
          <a:bodyPr>
            <a:normAutofit/>
          </a:bodyPr>
          <a:lstStyle/>
          <a:p>
            <a:pPr algn="r"/>
            <a:r>
              <a:rPr lang="en-US" dirty="0" smtClean="0">
                <a:effectLst>
                  <a:outerShdw blurRad="38100" dist="38100" dir="2700000" algn="tl">
                    <a:srgbClr val="000000">
                      <a:alpha val="43137"/>
                    </a:srgbClr>
                  </a:outerShdw>
                </a:effectLst>
              </a:rPr>
              <a:t>Biology for Health Sciences</a:t>
            </a:r>
          </a:p>
          <a:p>
            <a:pPr algn="r"/>
            <a:r>
              <a:rPr lang="en-US" dirty="0" smtClean="0">
                <a:effectLst>
                  <a:outerShdw blurRad="38100" dist="38100" dir="2700000" algn="tl">
                    <a:srgbClr val="000000">
                      <a:alpha val="43137"/>
                    </a:srgbClr>
                  </a:outerShdw>
                </a:effectLst>
              </a:rPr>
              <a:t>BSC 1020</a:t>
            </a:r>
          </a:p>
          <a:p>
            <a:pPr algn="r"/>
            <a:r>
              <a:rPr lang="en-US" dirty="0" smtClean="0">
                <a:effectLst>
                  <a:outerShdw blurRad="38100" dist="38100" dir="2700000" algn="tl">
                    <a:srgbClr val="000000">
                      <a:alpha val="43137"/>
                    </a:srgbClr>
                  </a:outerShdw>
                </a:effectLst>
              </a:rPr>
              <a:t>Dr. Capers</a:t>
            </a:r>
          </a:p>
          <a:p>
            <a:pPr algn="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632" y="211770"/>
            <a:ext cx="2276481" cy="1821185"/>
          </a:xfrm>
          <a:prstGeom prst="rect">
            <a:avLst/>
          </a:prstGeom>
          <a:ln>
            <a:noFill/>
          </a:ln>
          <a:effectLst>
            <a:outerShdw blurRad="292100" dist="139700" dir="2700000" algn="tl" rotWithShape="0">
              <a:srgbClr val="333333">
                <a:alpha val="65000"/>
              </a:srgbClr>
            </a:outerShdw>
          </a:effectLst>
        </p:spPr>
      </p:pic>
      <p:sp>
        <p:nvSpPr>
          <p:cNvPr id="8" name="TextBox 4"/>
          <p:cNvSpPr txBox="1"/>
          <p:nvPr/>
        </p:nvSpPr>
        <p:spPr>
          <a:xfrm>
            <a:off x="887914" y="5729453"/>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
        <p:nvSpPr>
          <p:cNvPr id="7" name="Footer Placeholder 5"/>
          <p:cNvSpPr>
            <a:spLocks noGrp="1"/>
          </p:cNvSpPr>
          <p:nvPr/>
        </p:nvSpPr>
        <p:spPr>
          <a:xfrm>
            <a:off x="877486" y="6186781"/>
            <a:ext cx="714220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err="1" smtClean="0">
                <a:latin typeface="Comic Sans MS" panose="030F0702030302020204" pitchFamily="66" charset="0"/>
              </a:rPr>
              <a:t>OpenStax</a:t>
            </a:r>
            <a:r>
              <a:rPr lang="en-US" sz="1600" dirty="0" smtClean="0">
                <a:latin typeface="Comic Sans MS" panose="030F0702030302020204" pitchFamily="66" charset="0"/>
              </a:rPr>
              <a:t> Biology - https://openstax.org/details/books/biology, </a:t>
            </a:r>
          </a:p>
          <a:p>
            <a:r>
              <a:rPr lang="en-US" sz="1600" dirty="0" smtClean="0">
                <a:latin typeface="Comic Sans MS" panose="030F0702030302020204" pitchFamily="66" charset="0"/>
              </a:rPr>
              <a:t>PowerPoint made by Dr. Capers - www.jcapers-irsc.weebly.com </a:t>
            </a:r>
            <a:endParaRPr lang="en-US" sz="1600" dirty="0">
              <a:latin typeface="Comic Sans MS" panose="030F0702030302020204" pitchFamily="66" charset="0"/>
            </a:endParaRPr>
          </a:p>
        </p:txBody>
      </p:sp>
      <p:pic>
        <p:nvPicPr>
          <p:cNvPr id="1026" name="Picture 2" descr="Image result for chemical reac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280" y="2977033"/>
            <a:ext cx="4716082" cy="23580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109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315" y="378005"/>
            <a:ext cx="7886700" cy="1012913"/>
          </a:xfrm>
        </p:spPr>
        <p:txBody>
          <a:bodyPr>
            <a:normAutofit/>
          </a:bodyPr>
          <a:lstStyle/>
          <a:p>
            <a:r>
              <a:rPr lang="en-US" sz="4000" dirty="0" smtClean="0"/>
              <a:t>Atomic Number - # of protons</a:t>
            </a:r>
            <a:endParaRPr lang="en-US" sz="4000" dirty="0"/>
          </a:p>
        </p:txBody>
      </p:sp>
      <p:sp>
        <p:nvSpPr>
          <p:cNvPr id="3" name="Content Placeholder 2"/>
          <p:cNvSpPr>
            <a:spLocks noGrp="1"/>
          </p:cNvSpPr>
          <p:nvPr>
            <p:ph idx="1"/>
          </p:nvPr>
        </p:nvSpPr>
        <p:spPr/>
        <p:txBody>
          <a:bodyPr/>
          <a:lstStyle/>
          <a:p>
            <a:r>
              <a:rPr lang="en-US" dirty="0" smtClean="0"/>
              <a:t>The </a:t>
            </a:r>
            <a:r>
              <a:rPr lang="en-US" b="1" i="1" dirty="0" smtClean="0"/>
              <a:t>atomic number </a:t>
            </a:r>
            <a:r>
              <a:rPr lang="en-US" dirty="0" smtClean="0"/>
              <a:t>is the </a:t>
            </a:r>
            <a:r>
              <a:rPr lang="en-US" i="1" dirty="0" smtClean="0"/>
              <a:t>number of protons </a:t>
            </a:r>
            <a:r>
              <a:rPr lang="en-US" dirty="0" smtClean="0"/>
              <a:t>in an atom. </a:t>
            </a:r>
          </a:p>
          <a:p>
            <a:r>
              <a:rPr lang="en-US" dirty="0" smtClean="0"/>
              <a:t>Each element has a characteristic atomic number.</a:t>
            </a:r>
          </a:p>
          <a:p>
            <a:pPr lvl="1"/>
            <a:r>
              <a:rPr lang="en-US" dirty="0" smtClean="0"/>
              <a:t>Carbon atoms have an atomic number of 6.</a:t>
            </a:r>
          </a:p>
          <a:p>
            <a:pPr lvl="1"/>
            <a:r>
              <a:rPr lang="en-US" dirty="0" smtClean="0"/>
              <a:t>Hydrogen atoms have an atomic number of 1.</a:t>
            </a:r>
          </a:p>
          <a:p>
            <a:pPr lvl="1"/>
            <a:endParaRPr lang="en-US" dirty="0"/>
          </a:p>
          <a:p>
            <a:r>
              <a:rPr lang="en-US" dirty="0" smtClean="0"/>
              <a:t>Atomic number cannot change without changing to a different element!</a:t>
            </a:r>
          </a:p>
          <a:p>
            <a:pPr marL="457200" lvl="1" indent="0">
              <a:buNone/>
            </a:pPr>
            <a:endParaRPr lang="en-US" dirty="0" smtClean="0"/>
          </a:p>
        </p:txBody>
      </p:sp>
    </p:spTree>
    <p:extLst>
      <p:ext uri="{BB962C8B-B14F-4D97-AF65-F5344CB8AC3E}">
        <p14:creationId xmlns:p14="http://schemas.microsoft.com/office/powerpoint/2010/main" val="343948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68" y="365127"/>
            <a:ext cx="8373682" cy="1103066"/>
          </a:xfrm>
        </p:spPr>
        <p:txBody>
          <a:bodyPr>
            <a:normAutofit/>
          </a:bodyPr>
          <a:lstStyle/>
          <a:p>
            <a:r>
              <a:rPr lang="en-US" sz="4000" dirty="0" smtClean="0"/>
              <a:t>Mass Number - # of protons + neutrons</a:t>
            </a:r>
            <a:endParaRPr lang="en-US" sz="4000" dirty="0"/>
          </a:p>
        </p:txBody>
      </p:sp>
      <p:sp>
        <p:nvSpPr>
          <p:cNvPr id="3" name="Content Placeholder 2"/>
          <p:cNvSpPr>
            <a:spLocks noGrp="1"/>
          </p:cNvSpPr>
          <p:nvPr>
            <p:ph idx="1"/>
          </p:nvPr>
        </p:nvSpPr>
        <p:spPr>
          <a:xfrm>
            <a:off x="334851" y="1468192"/>
            <a:ext cx="8487177" cy="4708771"/>
          </a:xfrm>
        </p:spPr>
        <p:txBody>
          <a:bodyPr>
            <a:normAutofit/>
          </a:bodyPr>
          <a:lstStyle/>
          <a:p>
            <a:r>
              <a:rPr lang="en-US" dirty="0" smtClean="0"/>
              <a:t>The </a:t>
            </a:r>
            <a:r>
              <a:rPr lang="en-US" b="1" i="1" dirty="0" smtClean="0"/>
              <a:t>mass number </a:t>
            </a:r>
            <a:r>
              <a:rPr lang="en-US" dirty="0" smtClean="0"/>
              <a:t>is the </a:t>
            </a:r>
            <a:r>
              <a:rPr lang="en-US" i="1" dirty="0" smtClean="0"/>
              <a:t>number of protons </a:t>
            </a:r>
            <a:r>
              <a:rPr lang="en-US" i="1" u="sng" dirty="0" smtClean="0"/>
              <a:t>and</a:t>
            </a:r>
            <a:r>
              <a:rPr lang="en-US" i="1" dirty="0" smtClean="0"/>
              <a:t> neutrons </a:t>
            </a:r>
            <a:r>
              <a:rPr lang="en-US" dirty="0" smtClean="0"/>
              <a:t>in an atom. </a:t>
            </a:r>
          </a:p>
          <a:p>
            <a:r>
              <a:rPr lang="en-US" dirty="0" smtClean="0"/>
              <a:t>Mass number is an approximation of the atom’s mass, since it ignores the very tiny contribution of the electrons.</a:t>
            </a:r>
          </a:p>
          <a:p>
            <a:r>
              <a:rPr lang="en-US" dirty="0" smtClean="0"/>
              <a:t>Each element has isotopes where neutron number changes</a:t>
            </a:r>
          </a:p>
          <a:p>
            <a:pPr lvl="2"/>
            <a:r>
              <a:rPr lang="en-US" dirty="0" smtClean="0"/>
              <a:t>Protons cannot change (you change the element if that happens)</a:t>
            </a:r>
          </a:p>
          <a:p>
            <a:pPr lvl="2"/>
            <a:r>
              <a:rPr lang="en-US" dirty="0" smtClean="0"/>
              <a:t>Since there can be several isotopes of an element, atomic mass is an average of all of those</a:t>
            </a:r>
          </a:p>
          <a:p>
            <a:pPr lvl="2"/>
            <a:r>
              <a:rPr lang="en-US" dirty="0" smtClean="0"/>
              <a:t>Some isotopes are unstable – radioisotopes (radioactive)</a:t>
            </a:r>
          </a:p>
          <a:p>
            <a:pPr lvl="1"/>
            <a:endParaRPr lang="en-US" dirty="0" smtClean="0"/>
          </a:p>
        </p:txBody>
      </p:sp>
    </p:spTree>
    <p:extLst>
      <p:ext uri="{BB962C8B-B14F-4D97-AF65-F5344CB8AC3E}">
        <p14:creationId xmlns:p14="http://schemas.microsoft.com/office/powerpoint/2010/main" val="974222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Isotopes of Hydrogen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103" y="1838295"/>
            <a:ext cx="7886700" cy="3759327"/>
          </a:xfrm>
          <a:prstGeom prst="rect">
            <a:avLst/>
          </a:prstGeom>
          <a:ln>
            <a:noFill/>
          </a:ln>
          <a:effectLst>
            <a:outerShdw blurRad="292100" dist="139700" dir="2700000" algn="tl" rotWithShape="0">
              <a:srgbClr val="333333">
                <a:alpha val="65000"/>
              </a:srgbClr>
            </a:outerShdw>
          </a:effectLst>
        </p:spPr>
      </p:pic>
      <p:sp>
        <p:nvSpPr>
          <p:cNvPr id="5" name="TextBox 6"/>
          <p:cNvSpPr txBox="1"/>
          <p:nvPr/>
        </p:nvSpPr>
        <p:spPr>
          <a:xfrm>
            <a:off x="474103" y="6016259"/>
            <a:ext cx="2601994"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t>Caption: </a:t>
            </a:r>
            <a:r>
              <a:rPr lang="en-US" sz="800" dirty="0" smtClean="0">
                <a:hlinkClick r:id="rId3"/>
              </a:rPr>
              <a:t>Hydrogen Isotopes </a:t>
            </a:r>
            <a:r>
              <a:rPr lang="en-US" sz="800" dirty="0" smtClean="0"/>
              <a:t>(c) </a:t>
            </a:r>
            <a:r>
              <a:rPr lang="en-US" sz="800" dirty="0" err="1" smtClean="0"/>
              <a:t>BruceBlaus</a:t>
            </a:r>
            <a:r>
              <a:rPr lang="en-US" sz="800" dirty="0" smtClean="0"/>
              <a:t>,</a:t>
            </a:r>
            <a:r>
              <a:rPr lang="en-US" sz="800" dirty="0"/>
              <a:t> </a:t>
            </a:r>
            <a:r>
              <a:rPr lang="en-US" sz="800" u="sng" dirty="0" smtClean="0">
                <a:hlinkClick r:id="rId4"/>
              </a:rPr>
              <a:t>Public </a:t>
            </a:r>
            <a:r>
              <a:rPr lang="en-US" sz="800" u="sng" dirty="0">
                <a:hlinkClick r:id="rId4"/>
              </a:rPr>
              <a:t>domain</a:t>
            </a:r>
            <a:endParaRPr lang="en-US" sz="800" dirty="0"/>
          </a:p>
        </p:txBody>
      </p:sp>
    </p:spTree>
    <p:extLst>
      <p:ext uri="{BB962C8B-B14F-4D97-AF65-F5344CB8AC3E}">
        <p14:creationId xmlns:p14="http://schemas.microsoft.com/office/powerpoint/2010/main" val="942775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Isotopes of Carbon</a:t>
            </a:r>
            <a:endParaRPr lang="en-US" dirty="0"/>
          </a:p>
        </p:txBody>
      </p:sp>
      <p:pic>
        <p:nvPicPr>
          <p:cNvPr id="4" name="Picture 3"/>
          <p:cNvPicPr>
            <a:picLocks noChangeAspect="1"/>
          </p:cNvPicPr>
          <p:nvPr/>
        </p:nvPicPr>
        <p:blipFill rotWithShape="1">
          <a:blip r:embed="rId2"/>
          <a:srcRect l="3434" t="19294" r="5208" b="4081"/>
          <a:stretch/>
        </p:blipFill>
        <p:spPr>
          <a:xfrm>
            <a:off x="180725" y="1626388"/>
            <a:ext cx="8782550" cy="3725588"/>
          </a:xfrm>
          <a:prstGeom prst="rect">
            <a:avLst/>
          </a:prstGeom>
          <a:ln>
            <a:noFill/>
          </a:ln>
          <a:effectLst>
            <a:outerShdw blurRad="292100" dist="139700" dir="2700000" algn="tl" rotWithShape="0">
              <a:srgbClr val="333333">
                <a:alpha val="65000"/>
              </a:srgbClr>
            </a:outerShdw>
          </a:effectLst>
        </p:spPr>
      </p:pic>
      <p:sp>
        <p:nvSpPr>
          <p:cNvPr id="6" name="TextBox 4"/>
          <p:cNvSpPr txBox="1"/>
          <p:nvPr/>
        </p:nvSpPr>
        <p:spPr>
          <a:xfrm>
            <a:off x="180725" y="6037287"/>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1486449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Radioisotopes</a:t>
            </a:r>
            <a:endParaRPr lang="en-US" dirty="0"/>
          </a:p>
        </p:txBody>
      </p:sp>
      <p:sp>
        <p:nvSpPr>
          <p:cNvPr id="3" name="Content Placeholder 2"/>
          <p:cNvSpPr>
            <a:spLocks noGrp="1"/>
          </p:cNvSpPr>
          <p:nvPr>
            <p:ph idx="1"/>
          </p:nvPr>
        </p:nvSpPr>
        <p:spPr/>
        <p:txBody>
          <a:bodyPr/>
          <a:lstStyle/>
          <a:p>
            <a:r>
              <a:rPr lang="en-US" dirty="0" smtClean="0"/>
              <a:t>Let’s look at this video:</a:t>
            </a:r>
          </a:p>
          <a:p>
            <a:r>
              <a:rPr lang="en-US" dirty="0">
                <a:hlinkClick r:id="rId2"/>
              </a:rPr>
              <a:t>https://</a:t>
            </a:r>
            <a:r>
              <a:rPr lang="en-US" dirty="0" smtClean="0">
                <a:hlinkClick r:id="rId2"/>
              </a:rPr>
              <a:t>www.youtube.com/watch?v=cKJMk2Oiod0</a:t>
            </a:r>
            <a:r>
              <a:rPr lang="en-US" dirty="0" smtClean="0"/>
              <a:t> </a:t>
            </a:r>
          </a:p>
          <a:p>
            <a:r>
              <a:rPr lang="en-US" dirty="0">
                <a:hlinkClick r:id="rId3"/>
              </a:rPr>
              <a:t>https://</a:t>
            </a:r>
            <a:r>
              <a:rPr lang="en-US" dirty="0" smtClean="0">
                <a:hlinkClick r:id="rId3"/>
              </a:rPr>
              <a:t>www.youtube.com/watch?v=s0TtHjuEE5Y</a:t>
            </a:r>
            <a:endParaRPr lang="en-US" dirty="0" smtClean="0"/>
          </a:p>
          <a:p>
            <a:endParaRPr lang="en-US" dirty="0"/>
          </a:p>
          <a:p>
            <a:endParaRPr lang="en-US" dirty="0" smtClean="0"/>
          </a:p>
          <a:p>
            <a:r>
              <a:rPr lang="en-US" dirty="0" smtClean="0"/>
              <a:t>Every radioisotope has a half life – that half life can be measured</a:t>
            </a:r>
          </a:p>
          <a:p>
            <a:endParaRPr lang="en-US" dirty="0"/>
          </a:p>
        </p:txBody>
      </p:sp>
    </p:spTree>
    <p:extLst>
      <p:ext uri="{BB962C8B-B14F-4D97-AF65-F5344CB8AC3E}">
        <p14:creationId xmlns:p14="http://schemas.microsoft.com/office/powerpoint/2010/main" val="680437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30" y="172740"/>
            <a:ext cx="8750740" cy="1325563"/>
          </a:xfrm>
        </p:spPr>
        <p:txBody>
          <a:bodyPr/>
          <a:lstStyle/>
          <a:p>
            <a:r>
              <a:rPr lang="en-US" dirty="0" smtClean="0"/>
              <a:t>Using Radioactive Decay to Date Fossils and Rocks</a:t>
            </a:r>
            <a:endParaRPr lang="en-US" dirty="0"/>
          </a:p>
        </p:txBody>
      </p:sp>
      <p:pic>
        <p:nvPicPr>
          <p:cNvPr id="4" name="Picture 3"/>
          <p:cNvPicPr>
            <a:picLocks noChangeAspect="1"/>
          </p:cNvPicPr>
          <p:nvPr/>
        </p:nvPicPr>
        <p:blipFill rotWithShape="1">
          <a:blip r:embed="rId2"/>
          <a:srcRect l="14819" r="18321" b="14148"/>
          <a:stretch/>
        </p:blipFill>
        <p:spPr>
          <a:xfrm>
            <a:off x="374015" y="1825625"/>
            <a:ext cx="3802456" cy="3076390"/>
          </a:xfrm>
          <a:prstGeom prst="rect">
            <a:avLst/>
          </a:prstGeom>
          <a:ln>
            <a:noFill/>
          </a:ln>
          <a:effectLst>
            <a:outerShdw blurRad="292100" dist="139700" dir="2700000" algn="tl" rotWithShape="0">
              <a:srgbClr val="333333">
                <a:alpha val="65000"/>
              </a:srgbClr>
            </a:outerShdw>
          </a:effectLst>
        </p:spPr>
      </p:pic>
      <p:sp>
        <p:nvSpPr>
          <p:cNvPr id="7" name="TextBox 4"/>
          <p:cNvSpPr txBox="1"/>
          <p:nvPr/>
        </p:nvSpPr>
        <p:spPr>
          <a:xfrm>
            <a:off x="196630" y="5229337"/>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
        <p:nvSpPr>
          <p:cNvPr id="8" name="Content Placeholder 7"/>
          <p:cNvSpPr>
            <a:spLocks noGrp="1"/>
          </p:cNvSpPr>
          <p:nvPr>
            <p:ph idx="1"/>
          </p:nvPr>
        </p:nvSpPr>
        <p:spPr>
          <a:xfrm>
            <a:off x="4323081" y="1498303"/>
            <a:ext cx="4498947" cy="4678660"/>
          </a:xfrm>
        </p:spPr>
        <p:txBody>
          <a:bodyPr/>
          <a:lstStyle/>
          <a:p>
            <a:r>
              <a:rPr lang="en-US" baseline="30000" dirty="0" smtClean="0"/>
              <a:t>12</a:t>
            </a:r>
            <a:r>
              <a:rPr lang="en-US" dirty="0" smtClean="0"/>
              <a:t>C has a radioisotope- </a:t>
            </a:r>
            <a:r>
              <a:rPr lang="en-US" baseline="30000" dirty="0" smtClean="0"/>
              <a:t>14</a:t>
            </a:r>
            <a:r>
              <a:rPr lang="en-US" dirty="0" smtClean="0"/>
              <a:t>C</a:t>
            </a:r>
          </a:p>
          <a:p>
            <a:pPr lvl="1"/>
            <a:r>
              <a:rPr lang="en-US" baseline="30000" dirty="0" smtClean="0"/>
              <a:t>14</a:t>
            </a:r>
            <a:r>
              <a:rPr lang="en-US" dirty="0" smtClean="0"/>
              <a:t>C is made when </a:t>
            </a:r>
            <a:r>
              <a:rPr lang="en-US" baseline="30000" dirty="0" smtClean="0"/>
              <a:t>14</a:t>
            </a:r>
            <a:r>
              <a:rPr lang="en-US" dirty="0" smtClean="0"/>
              <a:t>N is hit with cosmic rays in the atmosphere and gains a neutron and loses proton</a:t>
            </a:r>
          </a:p>
          <a:p>
            <a:pPr lvl="1"/>
            <a:r>
              <a:rPr lang="en-US" dirty="0" smtClean="0"/>
              <a:t>Organisms take in </a:t>
            </a:r>
            <a:r>
              <a:rPr lang="en-US" baseline="30000" dirty="0" smtClean="0"/>
              <a:t>12</a:t>
            </a:r>
            <a:r>
              <a:rPr lang="en-US" dirty="0" smtClean="0"/>
              <a:t>C and </a:t>
            </a:r>
            <a:r>
              <a:rPr lang="en-US" baseline="30000" dirty="0" smtClean="0"/>
              <a:t>14</a:t>
            </a:r>
            <a:r>
              <a:rPr lang="en-US" dirty="0" smtClean="0"/>
              <a:t>C throughout their lifetime</a:t>
            </a:r>
          </a:p>
          <a:p>
            <a:pPr lvl="1"/>
            <a:r>
              <a:rPr lang="en-US" dirty="0" smtClean="0"/>
              <a:t>When an organism dies, it stops taking in Carbon</a:t>
            </a:r>
          </a:p>
          <a:p>
            <a:pPr lvl="1"/>
            <a:r>
              <a:rPr lang="en-US" dirty="0" smtClean="0"/>
              <a:t>The </a:t>
            </a:r>
            <a:r>
              <a:rPr lang="en-US" baseline="30000" dirty="0" smtClean="0"/>
              <a:t>14</a:t>
            </a:r>
            <a:r>
              <a:rPr lang="en-US" dirty="0" smtClean="0"/>
              <a:t>C that is in the body will begin to decay, then the level can be measures</a:t>
            </a:r>
            <a:endParaRPr lang="en-US" dirty="0"/>
          </a:p>
        </p:txBody>
      </p:sp>
    </p:spTree>
    <p:extLst>
      <p:ext uri="{BB962C8B-B14F-4D97-AF65-F5344CB8AC3E}">
        <p14:creationId xmlns:p14="http://schemas.microsoft.com/office/powerpoint/2010/main" val="1148665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Carbon Dating Video:</a:t>
            </a:r>
          </a:p>
          <a:p>
            <a:r>
              <a:rPr lang="en-US" sz="2000" dirty="0">
                <a:hlinkClick r:id="rId2"/>
              </a:rPr>
              <a:t>https://</a:t>
            </a:r>
            <a:r>
              <a:rPr lang="en-US" sz="2000" dirty="0" smtClean="0">
                <a:hlinkClick r:id="rId2"/>
              </a:rPr>
              <a:t>www.youtube.com/watch?v=2io5opwhQMQ</a:t>
            </a:r>
            <a:r>
              <a:rPr lang="en-US" sz="2000" dirty="0" smtClean="0"/>
              <a:t> </a:t>
            </a:r>
          </a:p>
          <a:p>
            <a:endParaRPr lang="en-US" sz="2000" dirty="0"/>
          </a:p>
          <a:p>
            <a:r>
              <a:rPr lang="en-US" sz="2000" dirty="0" smtClean="0"/>
              <a:t>Fossils that might be older (let’s say million of years old) have to be aged using different elements found in the body (potassium for instance) that have longer half lives</a:t>
            </a:r>
          </a:p>
        </p:txBody>
      </p:sp>
    </p:spTree>
    <p:extLst>
      <p:ext uri="{BB962C8B-B14F-4D97-AF65-F5344CB8AC3E}">
        <p14:creationId xmlns:p14="http://schemas.microsoft.com/office/powerpoint/2010/main" val="2324548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78794"/>
            <a:ext cx="7886700" cy="5198169"/>
          </a:xfrm>
        </p:spPr>
        <p:txBody>
          <a:bodyPr/>
          <a:lstStyle/>
          <a:p>
            <a:r>
              <a:rPr lang="en-US" dirty="0" smtClean="0"/>
              <a:t>Some radioisotopes can be dangerous to living tissue</a:t>
            </a:r>
          </a:p>
          <a:p>
            <a:pPr lvl="2"/>
            <a:r>
              <a:rPr lang="en-US" dirty="0" smtClean="0"/>
              <a:t>Radiation therapy can kill fast growing cancer cells (but can also damage good tissue)</a:t>
            </a:r>
          </a:p>
          <a:p>
            <a:r>
              <a:rPr lang="en-US" dirty="0" smtClean="0"/>
              <a:t>Non-harmful radioisotopes can be used as tracers for diagnostic procedures</a:t>
            </a:r>
            <a:endParaRPr lang="en-US" dirty="0"/>
          </a:p>
        </p:txBody>
      </p:sp>
      <p:pic>
        <p:nvPicPr>
          <p:cNvPr id="3074" name="Picture 2" descr="Image result for isotopes in 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3206" y="3685621"/>
            <a:ext cx="5269874" cy="2964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022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5003"/>
            <a:ext cx="7886700" cy="1325563"/>
          </a:xfrm>
        </p:spPr>
        <p:txBody>
          <a:bodyPr>
            <a:normAutofit/>
          </a:bodyPr>
          <a:lstStyle/>
          <a:p>
            <a:pPr algn="ctr"/>
            <a:r>
              <a:rPr lang="en-US" sz="4000" dirty="0" smtClean="0"/>
              <a:t>The Periodic Table of the Elements</a:t>
            </a:r>
            <a:endParaRPr lang="en-US" sz="4000" dirty="0"/>
          </a:p>
        </p:txBody>
      </p:sp>
      <p:pic>
        <p:nvPicPr>
          <p:cNvPr id="4" name="Picture 3"/>
          <p:cNvPicPr>
            <a:picLocks noChangeAspect="1"/>
          </p:cNvPicPr>
          <p:nvPr/>
        </p:nvPicPr>
        <p:blipFill>
          <a:blip r:embed="rId2"/>
          <a:stretch>
            <a:fillRect/>
          </a:stretch>
        </p:blipFill>
        <p:spPr>
          <a:xfrm>
            <a:off x="681524" y="1286376"/>
            <a:ext cx="7780952" cy="5009524"/>
          </a:xfrm>
          <a:prstGeom prst="rect">
            <a:avLst/>
          </a:prstGeom>
          <a:ln>
            <a:noFill/>
          </a:ln>
          <a:effectLst>
            <a:outerShdw blurRad="292100" dist="139700" dir="2700000" algn="tl" rotWithShape="0">
              <a:srgbClr val="333333">
                <a:alpha val="65000"/>
              </a:srgbClr>
            </a:outerShdw>
          </a:effectLst>
        </p:spPr>
      </p:pic>
      <p:sp>
        <p:nvSpPr>
          <p:cNvPr id="6" name="TextBox 4"/>
          <p:cNvSpPr txBox="1"/>
          <p:nvPr/>
        </p:nvSpPr>
        <p:spPr>
          <a:xfrm>
            <a:off x="681524"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1904986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Models Explain Atom Structure</a:t>
            </a:r>
            <a:endParaRPr lang="en-US" sz="4000" dirty="0"/>
          </a:p>
        </p:txBody>
      </p:sp>
      <p:pic>
        <p:nvPicPr>
          <p:cNvPr id="5" name="Picture 4"/>
          <p:cNvPicPr>
            <a:picLocks noChangeAspect="1"/>
          </p:cNvPicPr>
          <p:nvPr/>
        </p:nvPicPr>
        <p:blipFill>
          <a:blip r:embed="rId2"/>
          <a:stretch>
            <a:fillRect/>
          </a:stretch>
        </p:blipFill>
        <p:spPr>
          <a:xfrm>
            <a:off x="914400" y="2071596"/>
            <a:ext cx="2729341" cy="270486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4070400" y="2071596"/>
            <a:ext cx="3979906" cy="270486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99893" y="4823396"/>
            <a:ext cx="2958353" cy="369332"/>
          </a:xfrm>
          <a:prstGeom prst="rect">
            <a:avLst/>
          </a:prstGeom>
          <a:noFill/>
        </p:spPr>
        <p:txBody>
          <a:bodyPr wrap="square" rtlCol="0">
            <a:spAutoFit/>
          </a:bodyPr>
          <a:lstStyle/>
          <a:p>
            <a:pPr algn="ctr"/>
            <a:r>
              <a:rPr lang="en-US" dirty="0" smtClean="0"/>
              <a:t>Bohr Model of </a:t>
            </a:r>
            <a:r>
              <a:rPr lang="en-US" b="1" dirty="0"/>
              <a:t>E</a:t>
            </a:r>
            <a:r>
              <a:rPr lang="en-US" b="1" dirty="0" smtClean="0"/>
              <a:t>lectron</a:t>
            </a:r>
            <a:r>
              <a:rPr lang="en-US" dirty="0" smtClean="0"/>
              <a:t> Shells</a:t>
            </a:r>
            <a:endParaRPr lang="en-US" dirty="0"/>
          </a:p>
        </p:txBody>
      </p:sp>
      <p:sp>
        <p:nvSpPr>
          <p:cNvPr id="8" name="TextBox 7"/>
          <p:cNvSpPr txBox="1"/>
          <p:nvPr/>
        </p:nvSpPr>
        <p:spPr>
          <a:xfrm>
            <a:off x="3991328" y="4823396"/>
            <a:ext cx="4058978" cy="369332"/>
          </a:xfrm>
          <a:prstGeom prst="rect">
            <a:avLst/>
          </a:prstGeom>
          <a:noFill/>
        </p:spPr>
        <p:txBody>
          <a:bodyPr wrap="square" rtlCol="0">
            <a:spAutoFit/>
          </a:bodyPr>
          <a:lstStyle/>
          <a:p>
            <a:pPr algn="ctr"/>
            <a:r>
              <a:rPr lang="en-US" dirty="0" smtClean="0"/>
              <a:t>3-D Model of Subshells and Orbitals</a:t>
            </a:r>
            <a:endParaRPr lang="en-US" dirty="0"/>
          </a:p>
        </p:txBody>
      </p:sp>
      <p:sp>
        <p:nvSpPr>
          <p:cNvPr id="9" name="TextBox 4"/>
          <p:cNvSpPr txBox="1"/>
          <p:nvPr/>
        </p:nvSpPr>
        <p:spPr>
          <a:xfrm>
            <a:off x="681524"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4"/>
              </a:rPr>
              <a:t>http://cnx.org/contents/185cbf87-c72e-48f5-b51e-f14f21b5eabd@10.61</a:t>
            </a:r>
            <a:endParaRPr lang="en-US" sz="800" dirty="0"/>
          </a:p>
        </p:txBody>
      </p:sp>
    </p:spTree>
    <p:extLst>
      <p:ext uri="{BB962C8B-B14F-4D97-AF65-F5344CB8AC3E}">
        <p14:creationId xmlns:p14="http://schemas.microsoft.com/office/powerpoint/2010/main" val="2741886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163" y="277861"/>
            <a:ext cx="7886700" cy="1145512"/>
          </a:xfrm>
        </p:spPr>
        <p:txBody>
          <a:bodyPr/>
          <a:lstStyle/>
          <a:p>
            <a:pPr marL="0" indent="0">
              <a:buNone/>
            </a:pPr>
            <a:r>
              <a:rPr lang="en-US" sz="3200" dirty="0" smtClean="0"/>
              <a:t>Atoms are the Building Blocks</a:t>
            </a:r>
          </a:p>
        </p:txBody>
      </p:sp>
      <p:sp>
        <p:nvSpPr>
          <p:cNvPr id="8" name="Content Placeholder 4"/>
          <p:cNvSpPr txBox="1">
            <a:spLocks/>
          </p:cNvSpPr>
          <p:nvPr/>
        </p:nvSpPr>
        <p:spPr>
          <a:xfrm>
            <a:off x="628650" y="4717969"/>
            <a:ext cx="8301318" cy="184419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Atoms are the building blocks of molecules found in the universe—air, soil, water, rocks . . . and </a:t>
            </a:r>
            <a:r>
              <a:rPr lang="en-US" sz="2400" dirty="0" smtClean="0"/>
              <a:t>the macromolecules found in living things. </a:t>
            </a:r>
          </a:p>
          <a:p>
            <a:r>
              <a:rPr lang="en-US" sz="2400" dirty="0" smtClean="0"/>
              <a:t>All biological processes follow the laws of physics and chemistry.</a:t>
            </a:r>
          </a:p>
          <a:p>
            <a:r>
              <a:rPr lang="en-US" sz="2400" dirty="0" smtClean="0"/>
              <a:t>Therefore, it is important to understand some basic chemistry.</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6826" y="973700"/>
            <a:ext cx="6093073" cy="32863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690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47675" y="614362"/>
            <a:ext cx="8248650" cy="5629275"/>
          </a:xfrm>
          <a:prstGeom prst="rect">
            <a:avLst/>
          </a:prstGeom>
        </p:spPr>
      </p:pic>
    </p:spTree>
    <p:extLst>
      <p:ext uri="{BB962C8B-B14F-4D97-AF65-F5344CB8AC3E}">
        <p14:creationId xmlns:p14="http://schemas.microsoft.com/office/powerpoint/2010/main" val="1723608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58938"/>
            <a:ext cx="7886700" cy="818215"/>
          </a:xfrm>
        </p:spPr>
        <p:txBody>
          <a:bodyPr>
            <a:normAutofit/>
          </a:bodyPr>
          <a:lstStyle/>
          <a:p>
            <a:r>
              <a:rPr lang="en-US" sz="4000" dirty="0" smtClean="0"/>
              <a:t>Electrons Fill the Innermost Shell First</a:t>
            </a:r>
            <a:endParaRPr lang="en-US" sz="4000" dirty="0"/>
          </a:p>
        </p:txBody>
      </p:sp>
      <p:pic>
        <p:nvPicPr>
          <p:cNvPr id="4" name="Picture 3"/>
          <p:cNvPicPr>
            <a:picLocks noChangeAspect="1"/>
          </p:cNvPicPr>
          <p:nvPr/>
        </p:nvPicPr>
        <p:blipFill rotWithShape="1">
          <a:blip r:embed="rId2"/>
          <a:srcRect b="20862"/>
          <a:stretch/>
        </p:blipFill>
        <p:spPr>
          <a:xfrm>
            <a:off x="628649" y="977153"/>
            <a:ext cx="6732494" cy="424030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741458" y="2061882"/>
            <a:ext cx="2008094" cy="923330"/>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dirty="0" smtClean="0"/>
              <a:t>The outermost shell is the </a:t>
            </a:r>
            <a:r>
              <a:rPr lang="en-US" b="1" i="1" dirty="0" smtClean="0"/>
              <a:t>valence</a:t>
            </a:r>
            <a:r>
              <a:rPr lang="en-US" dirty="0" smtClean="0"/>
              <a:t> shell.</a:t>
            </a:r>
            <a:endParaRPr lang="en-US" dirty="0"/>
          </a:p>
        </p:txBody>
      </p:sp>
      <p:sp>
        <p:nvSpPr>
          <p:cNvPr id="7" name="TextBox 4"/>
          <p:cNvSpPr txBox="1"/>
          <p:nvPr/>
        </p:nvSpPr>
        <p:spPr>
          <a:xfrm>
            <a:off x="681524"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1107989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Neutral vs. Charged Atoms</a:t>
            </a:r>
            <a:endParaRPr lang="en-US" dirty="0"/>
          </a:p>
        </p:txBody>
      </p:sp>
      <p:sp>
        <p:nvSpPr>
          <p:cNvPr id="3" name="Content Placeholder 2"/>
          <p:cNvSpPr>
            <a:spLocks noGrp="1"/>
          </p:cNvSpPr>
          <p:nvPr>
            <p:ph idx="1"/>
          </p:nvPr>
        </p:nvSpPr>
        <p:spPr/>
        <p:txBody>
          <a:bodyPr/>
          <a:lstStyle/>
          <a:p>
            <a:r>
              <a:rPr lang="en-US" dirty="0" smtClean="0"/>
              <a:t>A typical atom is “neutral” (has no overall charge) because the number of protons (+) matches the number of electrons (-).</a:t>
            </a:r>
          </a:p>
          <a:p>
            <a:pPr lvl="1"/>
            <a:r>
              <a:rPr lang="en-US" dirty="0" smtClean="0"/>
              <a:t>The equal numbers of plus and minus cancel each other.</a:t>
            </a:r>
          </a:p>
          <a:p>
            <a:pPr marL="457200" lvl="1" indent="0">
              <a:buNone/>
            </a:pPr>
            <a:endParaRPr lang="en-US" dirty="0" smtClean="0"/>
          </a:p>
          <a:p>
            <a:r>
              <a:rPr lang="en-US" dirty="0" smtClean="0"/>
              <a:t>Atoms can gain or lose electrons to become </a:t>
            </a:r>
            <a:r>
              <a:rPr lang="en-US" b="1" i="1" dirty="0" smtClean="0"/>
              <a:t>ions</a:t>
            </a:r>
            <a:r>
              <a:rPr lang="en-US" dirty="0" smtClean="0"/>
              <a:t> (charged particles).</a:t>
            </a:r>
          </a:p>
          <a:p>
            <a:pPr lvl="1"/>
            <a:r>
              <a:rPr lang="en-US" dirty="0" smtClean="0"/>
              <a:t>An extra electron results in an overall negative charge.</a:t>
            </a:r>
          </a:p>
          <a:p>
            <a:pPr lvl="1"/>
            <a:r>
              <a:rPr lang="en-US" dirty="0" smtClean="0"/>
              <a:t>Loss of an electron results in an overall positive charge.</a:t>
            </a:r>
          </a:p>
          <a:p>
            <a:pPr lvl="1"/>
            <a:endParaRPr lang="en-US" dirty="0"/>
          </a:p>
        </p:txBody>
      </p:sp>
    </p:spTree>
    <p:extLst>
      <p:ext uri="{BB962C8B-B14F-4D97-AF65-F5344CB8AC3E}">
        <p14:creationId xmlns:p14="http://schemas.microsoft.com/office/powerpoint/2010/main" val="3925116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chemical reaction (formation or breaking of chemical bonds between elements) involves electrons</a:t>
            </a:r>
          </a:p>
          <a:p>
            <a:pPr lvl="2"/>
            <a:r>
              <a:rPr lang="en-US" dirty="0" smtClean="0"/>
              <a:t>In a chemical reaction, you are always following the electrons</a:t>
            </a:r>
            <a:endParaRPr lang="en-US" dirty="0"/>
          </a:p>
        </p:txBody>
      </p:sp>
    </p:spTree>
    <p:extLst>
      <p:ext uri="{BB962C8B-B14F-4D97-AF65-F5344CB8AC3E}">
        <p14:creationId xmlns:p14="http://schemas.microsoft.com/office/powerpoint/2010/main" val="3567442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Atoms Can Bond Together to Make Molecules</a:t>
            </a:r>
            <a:endParaRPr lang="en-US" sz="4000" dirty="0"/>
          </a:p>
        </p:txBody>
      </p:sp>
      <p:sp>
        <p:nvSpPr>
          <p:cNvPr id="3" name="Content Placeholder 2"/>
          <p:cNvSpPr>
            <a:spLocks noGrp="1"/>
          </p:cNvSpPr>
          <p:nvPr>
            <p:ph idx="1"/>
          </p:nvPr>
        </p:nvSpPr>
        <p:spPr>
          <a:xfrm>
            <a:off x="3566059" y="1934267"/>
            <a:ext cx="5297021" cy="3630987"/>
          </a:xfrm>
        </p:spPr>
        <p:txBody>
          <a:bodyPr>
            <a:noAutofit/>
          </a:bodyPr>
          <a:lstStyle/>
          <a:p>
            <a:r>
              <a:rPr lang="en-US" sz="2400" dirty="0"/>
              <a:t>The differences in chemical reactivity between the elements are based on the number and spatial distribution of an atom’s electrons. </a:t>
            </a:r>
            <a:endParaRPr lang="en-US" sz="2400" dirty="0" smtClean="0"/>
          </a:p>
          <a:p>
            <a:r>
              <a:rPr lang="en-US" sz="2400" dirty="0" smtClean="0"/>
              <a:t>Atoms </a:t>
            </a:r>
            <a:r>
              <a:rPr lang="en-US" sz="2400" dirty="0"/>
              <a:t>that chemically react and bond to each other form molecules. </a:t>
            </a:r>
            <a:endParaRPr lang="en-US" sz="2400" dirty="0" smtClean="0"/>
          </a:p>
          <a:p>
            <a:r>
              <a:rPr lang="en-US" sz="2400" dirty="0" smtClean="0"/>
              <a:t>Molecules </a:t>
            </a:r>
            <a:r>
              <a:rPr lang="en-US" sz="2400" dirty="0"/>
              <a:t>are simply two or more atoms chemically bonded together. </a:t>
            </a:r>
            <a:endParaRPr lang="en-US" sz="2400" dirty="0" smtClean="0"/>
          </a:p>
          <a:p>
            <a:r>
              <a:rPr lang="en-US" sz="2400" b="1" i="1" dirty="0" smtClean="0"/>
              <a:t>Electrons</a:t>
            </a:r>
            <a:r>
              <a:rPr lang="en-US" sz="2400" dirty="0" smtClean="0"/>
              <a:t> play a key roles in forming these bonds.</a:t>
            </a:r>
            <a:endParaRPr lang="en-US" sz="2400" dirty="0"/>
          </a:p>
        </p:txBody>
      </p:sp>
      <p:pic>
        <p:nvPicPr>
          <p:cNvPr id="4" name="Picture 3"/>
          <p:cNvPicPr>
            <a:picLocks noChangeAspect="1"/>
          </p:cNvPicPr>
          <p:nvPr/>
        </p:nvPicPr>
        <p:blipFill>
          <a:blip r:embed="rId2"/>
          <a:stretch>
            <a:fillRect/>
          </a:stretch>
        </p:blipFill>
        <p:spPr>
          <a:xfrm>
            <a:off x="334379" y="2133600"/>
            <a:ext cx="2883950" cy="3534685"/>
          </a:xfrm>
          <a:prstGeom prst="rect">
            <a:avLst/>
          </a:prstGeom>
          <a:ln>
            <a:noFill/>
          </a:ln>
          <a:effectLst>
            <a:outerShdw blurRad="292100" dist="139700" dir="2700000" algn="tl" rotWithShape="0">
              <a:srgbClr val="333333">
                <a:alpha val="65000"/>
              </a:srgbClr>
            </a:outerShdw>
          </a:effectLst>
        </p:spPr>
      </p:pic>
      <p:sp>
        <p:nvSpPr>
          <p:cNvPr id="6" name="TextBox 4"/>
          <p:cNvSpPr txBox="1"/>
          <p:nvPr/>
        </p:nvSpPr>
        <p:spPr>
          <a:xfrm>
            <a:off x="681524"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1634140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10" name="Content Placeholder 9"/>
          <p:cNvSpPr>
            <a:spLocks noGrp="1"/>
          </p:cNvSpPr>
          <p:nvPr>
            <p:ph idx="1"/>
          </p:nvPr>
        </p:nvSpPr>
        <p:spPr/>
        <p:txBody>
          <a:bodyPr/>
          <a:lstStyle/>
          <a:p>
            <a:endParaRPr lang="en-US"/>
          </a:p>
        </p:txBody>
      </p:sp>
      <p:pic>
        <p:nvPicPr>
          <p:cNvPr id="13" name="Picture 12"/>
          <p:cNvPicPr>
            <a:picLocks noChangeAspect="1"/>
          </p:cNvPicPr>
          <p:nvPr/>
        </p:nvPicPr>
        <p:blipFill>
          <a:blip r:embed="rId2"/>
          <a:stretch>
            <a:fillRect/>
          </a:stretch>
        </p:blipFill>
        <p:spPr>
          <a:xfrm>
            <a:off x="190500" y="109537"/>
            <a:ext cx="8763000" cy="6638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1409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47687" y="1557337"/>
            <a:ext cx="8048625" cy="3743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8589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799" y="301160"/>
            <a:ext cx="7886700" cy="1325563"/>
          </a:xfrm>
        </p:spPr>
        <p:txBody>
          <a:bodyPr/>
          <a:lstStyle/>
          <a:p>
            <a:r>
              <a:rPr lang="en-US" dirty="0" smtClean="0"/>
              <a:t>Equilibrium</a:t>
            </a:r>
            <a:endParaRPr lang="en-US" dirty="0"/>
          </a:p>
        </p:txBody>
      </p:sp>
      <p:sp>
        <p:nvSpPr>
          <p:cNvPr id="3" name="Content Placeholder 2"/>
          <p:cNvSpPr>
            <a:spLocks noGrp="1"/>
          </p:cNvSpPr>
          <p:nvPr>
            <p:ph idx="1"/>
          </p:nvPr>
        </p:nvSpPr>
        <p:spPr>
          <a:xfrm>
            <a:off x="482885" y="1287887"/>
            <a:ext cx="8209052" cy="4889076"/>
          </a:xfrm>
        </p:spPr>
        <p:txBody>
          <a:bodyPr/>
          <a:lstStyle/>
          <a:p>
            <a:pPr marL="0" indent="0">
              <a:buNone/>
            </a:pPr>
            <a:r>
              <a:rPr lang="en-US" dirty="0" smtClean="0"/>
              <a:t>Reversible reactions proceed in one direction or the other toward </a:t>
            </a:r>
            <a:r>
              <a:rPr lang="en-US" i="1" dirty="0" smtClean="0"/>
              <a:t>equilibrium </a:t>
            </a:r>
            <a:r>
              <a:rPr lang="en-US" sz="2000" dirty="0" smtClean="0"/>
              <a:t>(based on “the law of mass action”)</a:t>
            </a:r>
            <a:r>
              <a:rPr lang="en-US" dirty="0" smtClean="0"/>
              <a:t>.</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2592091" y="2414396"/>
            <a:ext cx="3959816" cy="741247"/>
          </a:xfrm>
          <a:prstGeom prst="rect">
            <a:avLst/>
          </a:prstGeom>
        </p:spPr>
      </p:pic>
      <p:pic>
        <p:nvPicPr>
          <p:cNvPr id="5" name="Picture 4"/>
          <p:cNvPicPr>
            <a:picLocks noChangeAspect="1"/>
          </p:cNvPicPr>
          <p:nvPr/>
        </p:nvPicPr>
        <p:blipFill>
          <a:blip r:embed="rId3"/>
          <a:stretch>
            <a:fillRect/>
          </a:stretch>
        </p:blipFill>
        <p:spPr>
          <a:xfrm>
            <a:off x="1108335" y="4535784"/>
            <a:ext cx="6958151" cy="854144"/>
          </a:xfrm>
          <a:prstGeom prst="rect">
            <a:avLst/>
          </a:prstGeom>
        </p:spPr>
      </p:pic>
      <p:sp>
        <p:nvSpPr>
          <p:cNvPr id="6" name="TextBox 5"/>
          <p:cNvSpPr txBox="1"/>
          <p:nvPr/>
        </p:nvSpPr>
        <p:spPr>
          <a:xfrm>
            <a:off x="602892" y="3313611"/>
            <a:ext cx="7693417" cy="2954655"/>
          </a:xfrm>
          <a:prstGeom prst="rect">
            <a:avLst/>
          </a:prstGeom>
          <a:noFill/>
        </p:spPr>
        <p:txBody>
          <a:bodyPr wrap="square" rtlCol="0">
            <a:spAutoFit/>
          </a:bodyPr>
          <a:lstStyle/>
          <a:p>
            <a:pPr algn="ctr"/>
            <a:r>
              <a:rPr lang="en-US" sz="2000" dirty="0" smtClean="0"/>
              <a:t>In human blood, excess hydrogen ions bind with bicarbonate to form carbonic acid. Adding carbonic acid to the system would drive the reaction toward the left. Loss of carbonic acid would drive it to the right</a:t>
            </a:r>
            <a:r>
              <a:rPr lang="en-US" dirty="0" smtClean="0"/>
              <a:t>.</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a:t>Video: </a:t>
            </a:r>
            <a:r>
              <a:rPr lang="en-US" dirty="0">
                <a:hlinkClick r:id="rId4"/>
              </a:rPr>
              <a:t>https://</a:t>
            </a:r>
            <a:r>
              <a:rPr lang="en-US" dirty="0" smtClean="0">
                <a:hlinkClick r:id="rId4"/>
              </a:rPr>
              <a:t>www.youtube.com/watch?v=X3VdcLD6h9w</a:t>
            </a:r>
            <a:r>
              <a:rPr lang="en-US" dirty="0" smtClean="0"/>
              <a:t> </a:t>
            </a:r>
            <a:endParaRPr lang="en-US" dirty="0"/>
          </a:p>
        </p:txBody>
      </p:sp>
    </p:spTree>
    <p:extLst>
      <p:ext uri="{BB962C8B-B14F-4D97-AF65-F5344CB8AC3E}">
        <p14:creationId xmlns:p14="http://schemas.microsoft.com/office/powerpoint/2010/main" val="3815605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314" y="249216"/>
            <a:ext cx="8305525" cy="1325563"/>
          </a:xfrm>
        </p:spPr>
        <p:txBody>
          <a:bodyPr>
            <a:normAutofit/>
          </a:bodyPr>
          <a:lstStyle/>
          <a:p>
            <a:pPr algn="ctr"/>
            <a:r>
              <a:rPr lang="en-US" sz="4000" dirty="0" smtClean="0"/>
              <a:t>Electrons Help Atoms Bond Together in Chemical Reactions</a:t>
            </a:r>
            <a:endParaRPr lang="en-US" sz="4000" dirty="0"/>
          </a:p>
        </p:txBody>
      </p:sp>
      <p:sp>
        <p:nvSpPr>
          <p:cNvPr id="3" name="Content Placeholder 2"/>
          <p:cNvSpPr>
            <a:spLocks noGrp="1"/>
          </p:cNvSpPr>
          <p:nvPr>
            <p:ph idx="1"/>
          </p:nvPr>
        </p:nvSpPr>
        <p:spPr>
          <a:xfrm>
            <a:off x="628650" y="1825625"/>
            <a:ext cx="8022190" cy="4351338"/>
          </a:xfrm>
        </p:spPr>
        <p:txBody>
          <a:bodyPr>
            <a:normAutofit/>
          </a:bodyPr>
          <a:lstStyle/>
          <a:p>
            <a:r>
              <a:rPr lang="en-US" b="1" dirty="0"/>
              <a:t>Ionic</a:t>
            </a:r>
            <a:r>
              <a:rPr lang="en-US" dirty="0"/>
              <a:t> </a:t>
            </a:r>
            <a:r>
              <a:rPr lang="en-US" b="1" dirty="0"/>
              <a:t>bonds</a:t>
            </a:r>
            <a:r>
              <a:rPr lang="en-US" dirty="0"/>
              <a:t> have </a:t>
            </a:r>
            <a:r>
              <a:rPr lang="en-US" i="1" dirty="0"/>
              <a:t>transferred</a:t>
            </a:r>
            <a:r>
              <a:rPr lang="en-US" dirty="0"/>
              <a:t> </a:t>
            </a:r>
            <a:r>
              <a:rPr lang="en-US" i="1" dirty="0"/>
              <a:t>electrons</a:t>
            </a:r>
            <a:r>
              <a:rPr lang="en-US" dirty="0"/>
              <a:t>.</a:t>
            </a:r>
          </a:p>
          <a:p>
            <a:pPr lvl="1"/>
            <a:r>
              <a:rPr lang="en-US" dirty="0"/>
              <a:t>Their strength varies depending on conditions.</a:t>
            </a:r>
          </a:p>
          <a:p>
            <a:endParaRPr lang="en-US" b="1" dirty="0" smtClean="0"/>
          </a:p>
          <a:p>
            <a:r>
              <a:rPr lang="en-US" b="1" dirty="0" smtClean="0"/>
              <a:t>Covalent</a:t>
            </a:r>
            <a:r>
              <a:rPr lang="en-US" dirty="0" smtClean="0"/>
              <a:t> </a:t>
            </a:r>
            <a:r>
              <a:rPr lang="en-US" b="1" dirty="0" smtClean="0"/>
              <a:t>bonds</a:t>
            </a:r>
            <a:r>
              <a:rPr lang="en-US" dirty="0" smtClean="0"/>
              <a:t> have </a:t>
            </a:r>
            <a:r>
              <a:rPr lang="en-US" i="1" dirty="0" smtClean="0"/>
              <a:t>shared</a:t>
            </a:r>
            <a:r>
              <a:rPr lang="en-US" dirty="0" smtClean="0"/>
              <a:t> </a:t>
            </a:r>
            <a:r>
              <a:rPr lang="en-US" i="1" dirty="0" smtClean="0"/>
              <a:t>electrons</a:t>
            </a:r>
            <a:r>
              <a:rPr lang="en-US" dirty="0" smtClean="0"/>
              <a:t>.</a:t>
            </a:r>
          </a:p>
          <a:p>
            <a:pPr lvl="1"/>
            <a:r>
              <a:rPr lang="en-US" dirty="0" smtClean="0"/>
              <a:t>They hold atoms together very strongly.</a:t>
            </a:r>
          </a:p>
          <a:p>
            <a:pPr lvl="1"/>
            <a:r>
              <a:rPr lang="en-US" dirty="0" smtClean="0"/>
              <a:t>Nonpolar covalent bonds – electrons equally shared</a:t>
            </a:r>
          </a:p>
          <a:p>
            <a:pPr lvl="1"/>
            <a:r>
              <a:rPr lang="en-US" dirty="0" smtClean="0"/>
              <a:t>Polar covalent bonds – electrons are unequally shared</a:t>
            </a:r>
          </a:p>
          <a:p>
            <a:pPr lvl="2"/>
            <a:r>
              <a:rPr lang="en-US" dirty="0" smtClean="0"/>
              <a:t>Can result in </a:t>
            </a:r>
            <a:r>
              <a:rPr lang="en-US" b="1" dirty="0" smtClean="0"/>
              <a:t>hydrogen bonds</a:t>
            </a:r>
          </a:p>
          <a:p>
            <a:pPr lvl="3"/>
            <a:r>
              <a:rPr lang="en-US" dirty="0" smtClean="0"/>
              <a:t>Weak bonds</a:t>
            </a:r>
          </a:p>
          <a:p>
            <a:pPr lvl="3"/>
            <a:r>
              <a:rPr lang="en-US" dirty="0" smtClean="0"/>
              <a:t>Important in biological processes</a:t>
            </a:r>
          </a:p>
        </p:txBody>
      </p:sp>
    </p:spTree>
    <p:extLst>
      <p:ext uri="{BB962C8B-B14F-4D97-AF65-F5344CB8AC3E}">
        <p14:creationId xmlns:p14="http://schemas.microsoft.com/office/powerpoint/2010/main" val="2774013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61" y="128998"/>
            <a:ext cx="8280884" cy="1325563"/>
          </a:xfrm>
        </p:spPr>
        <p:txBody>
          <a:bodyPr>
            <a:normAutofit/>
          </a:bodyPr>
          <a:lstStyle/>
          <a:p>
            <a:r>
              <a:rPr lang="en-US" sz="4000" dirty="0" smtClean="0"/>
              <a:t>Ionic Bonds Have Transferred Electrons</a:t>
            </a:r>
            <a:endParaRPr lang="en-US" sz="4000" dirty="0"/>
          </a:p>
        </p:txBody>
      </p:sp>
      <p:pic>
        <p:nvPicPr>
          <p:cNvPr id="3" name="Picture 2"/>
          <p:cNvPicPr>
            <a:picLocks noChangeAspect="1"/>
          </p:cNvPicPr>
          <p:nvPr/>
        </p:nvPicPr>
        <p:blipFill>
          <a:blip r:embed="rId2"/>
          <a:stretch>
            <a:fillRect/>
          </a:stretch>
        </p:blipFill>
        <p:spPr>
          <a:xfrm>
            <a:off x="986546" y="1624454"/>
            <a:ext cx="7169387" cy="1755006"/>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6863135" y="3379216"/>
            <a:ext cx="1448657" cy="523220"/>
          </a:xfrm>
          <a:prstGeom prst="rect">
            <a:avLst/>
          </a:prstGeom>
          <a:noFill/>
        </p:spPr>
        <p:txBody>
          <a:bodyPr wrap="square" rtlCol="0">
            <a:spAutoFit/>
          </a:bodyPr>
          <a:lstStyle/>
          <a:p>
            <a:r>
              <a:rPr lang="en-US" sz="2800" dirty="0" smtClean="0"/>
              <a:t>Anion </a:t>
            </a:r>
            <a:r>
              <a:rPr lang="en-US" sz="2400" dirty="0" smtClean="0"/>
              <a:t>(-)</a:t>
            </a:r>
            <a:endParaRPr lang="en-US" sz="2400" dirty="0"/>
          </a:p>
        </p:txBody>
      </p:sp>
      <p:sp>
        <p:nvSpPr>
          <p:cNvPr id="21" name="TextBox 20"/>
          <p:cNvSpPr txBox="1"/>
          <p:nvPr/>
        </p:nvSpPr>
        <p:spPr>
          <a:xfrm>
            <a:off x="4944411" y="3379216"/>
            <a:ext cx="1655869" cy="523220"/>
          </a:xfrm>
          <a:prstGeom prst="rect">
            <a:avLst/>
          </a:prstGeom>
          <a:noFill/>
        </p:spPr>
        <p:txBody>
          <a:bodyPr wrap="square" rtlCol="0">
            <a:spAutoFit/>
          </a:bodyPr>
          <a:lstStyle/>
          <a:p>
            <a:r>
              <a:rPr lang="en-US" sz="2800" dirty="0" smtClean="0"/>
              <a:t>Cation </a:t>
            </a:r>
            <a:r>
              <a:rPr lang="en-US" sz="2400" dirty="0" smtClean="0"/>
              <a:t>(+)</a:t>
            </a:r>
            <a:endParaRPr lang="en-US" sz="2400" dirty="0"/>
          </a:p>
        </p:txBody>
      </p:sp>
      <p:sp>
        <p:nvSpPr>
          <p:cNvPr id="22" name="TextBox 21"/>
          <p:cNvSpPr txBox="1"/>
          <p:nvPr/>
        </p:nvSpPr>
        <p:spPr>
          <a:xfrm>
            <a:off x="576733" y="5657198"/>
            <a:ext cx="7989012" cy="523220"/>
          </a:xfrm>
          <a:prstGeom prst="rect">
            <a:avLst/>
          </a:prstGeom>
          <a:noFill/>
        </p:spPr>
        <p:txBody>
          <a:bodyPr wrap="square" rtlCol="0">
            <a:spAutoFit/>
          </a:bodyPr>
          <a:lstStyle/>
          <a:p>
            <a:r>
              <a:rPr lang="en-US" sz="2800" dirty="0" smtClean="0"/>
              <a:t>Opposite charges attract, holding the atoms together.</a:t>
            </a:r>
            <a:endParaRPr lang="en-US" sz="2800" dirty="0"/>
          </a:p>
        </p:txBody>
      </p:sp>
      <p:pic>
        <p:nvPicPr>
          <p:cNvPr id="23" name="Picture 22"/>
          <p:cNvPicPr>
            <a:picLocks noChangeAspect="1"/>
          </p:cNvPicPr>
          <p:nvPr/>
        </p:nvPicPr>
        <p:blipFill rotWithShape="1">
          <a:blip r:embed="rId2"/>
          <a:srcRect l="56770" r="24027"/>
          <a:stretch/>
        </p:blipFill>
        <p:spPr>
          <a:xfrm>
            <a:off x="1767156" y="3855821"/>
            <a:ext cx="1376737" cy="1755006"/>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rotWithShape="1">
          <a:blip r:embed="rId2"/>
          <a:srcRect l="78552"/>
          <a:stretch/>
        </p:blipFill>
        <p:spPr>
          <a:xfrm>
            <a:off x="3143893" y="3855821"/>
            <a:ext cx="1537663" cy="1755006"/>
          </a:xfrm>
          <a:prstGeom prst="rect">
            <a:avLst/>
          </a:prstGeom>
          <a:ln>
            <a:noFill/>
          </a:ln>
          <a:effectLst>
            <a:outerShdw blurRad="292100" dist="139700" dir="2700000" algn="tl" rotWithShape="0">
              <a:srgbClr val="333333">
                <a:alpha val="65000"/>
              </a:srgbClr>
            </a:outerShdw>
          </a:effectLst>
        </p:spPr>
      </p:pic>
      <p:sp>
        <p:nvSpPr>
          <p:cNvPr id="25" name="TextBox 24"/>
          <p:cNvSpPr txBox="1"/>
          <p:nvPr/>
        </p:nvSpPr>
        <p:spPr>
          <a:xfrm>
            <a:off x="800521" y="4410158"/>
            <a:ext cx="1407560" cy="646331"/>
          </a:xfrm>
          <a:prstGeom prst="rect">
            <a:avLst/>
          </a:prstGeom>
          <a:noFill/>
        </p:spPr>
        <p:txBody>
          <a:bodyPr wrap="square" rtlCol="0">
            <a:spAutoFit/>
          </a:bodyPr>
          <a:lstStyle/>
          <a:p>
            <a:r>
              <a:rPr lang="en-US" dirty="0" smtClean="0"/>
              <a:t>sodium chloride</a:t>
            </a:r>
            <a:endParaRPr lang="en-US" dirty="0"/>
          </a:p>
        </p:txBody>
      </p:sp>
      <p:sp>
        <p:nvSpPr>
          <p:cNvPr id="12" name="TextBox 4"/>
          <p:cNvSpPr txBox="1"/>
          <p:nvPr/>
        </p:nvSpPr>
        <p:spPr>
          <a:xfrm>
            <a:off x="681524"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3184061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p:txBody>
          <a:bodyPr/>
          <a:lstStyle/>
          <a:p>
            <a:endParaRPr lang="en-US"/>
          </a:p>
        </p:txBody>
      </p:sp>
      <p:pic>
        <p:nvPicPr>
          <p:cNvPr id="19" name="Picture 18"/>
          <p:cNvPicPr>
            <a:picLocks noChangeAspect="1"/>
          </p:cNvPicPr>
          <p:nvPr/>
        </p:nvPicPr>
        <p:blipFill>
          <a:blip r:embed="rId2"/>
          <a:stretch>
            <a:fillRect/>
          </a:stretch>
        </p:blipFill>
        <p:spPr>
          <a:xfrm>
            <a:off x="602490" y="703992"/>
            <a:ext cx="7939020" cy="5578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9091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endParaRPr lang="en-US"/>
          </a:p>
        </p:txBody>
      </p:sp>
      <p:pic>
        <p:nvPicPr>
          <p:cNvPr id="15" name="Picture 14"/>
          <p:cNvPicPr>
            <a:picLocks noChangeAspect="1"/>
          </p:cNvPicPr>
          <p:nvPr/>
        </p:nvPicPr>
        <p:blipFill>
          <a:blip r:embed="rId2"/>
          <a:stretch>
            <a:fillRect/>
          </a:stretch>
        </p:blipFill>
        <p:spPr>
          <a:xfrm>
            <a:off x="628650" y="229340"/>
            <a:ext cx="8164535" cy="63934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9469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9" name="Picture 18"/>
          <p:cNvPicPr>
            <a:picLocks noChangeAspect="1"/>
          </p:cNvPicPr>
          <p:nvPr/>
        </p:nvPicPr>
        <p:blipFill>
          <a:blip r:embed="rId2"/>
          <a:stretch>
            <a:fillRect/>
          </a:stretch>
        </p:blipFill>
        <p:spPr>
          <a:xfrm>
            <a:off x="538498" y="130883"/>
            <a:ext cx="8191500" cy="65568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6661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Nonpolar vs. Polar Covalent Bonds</a:t>
            </a:r>
            <a:endParaRPr lang="en-US" sz="4000" dirty="0"/>
          </a:p>
        </p:txBody>
      </p:sp>
      <p:pic>
        <p:nvPicPr>
          <p:cNvPr id="4" name="Picture 3"/>
          <p:cNvPicPr>
            <a:picLocks noChangeAspect="1"/>
          </p:cNvPicPr>
          <p:nvPr/>
        </p:nvPicPr>
        <p:blipFill rotWithShape="1">
          <a:blip r:embed="rId2"/>
          <a:srcRect l="420" t="10444" r="54875" b="1092"/>
          <a:stretch/>
        </p:blipFill>
        <p:spPr>
          <a:xfrm>
            <a:off x="2931075" y="1622782"/>
            <a:ext cx="3281849" cy="4141021"/>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5229546" y="3719245"/>
            <a:ext cx="482885" cy="216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3999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9" y="365126"/>
            <a:ext cx="8706118" cy="1325563"/>
          </a:xfrm>
        </p:spPr>
        <p:txBody>
          <a:bodyPr/>
          <a:lstStyle/>
          <a:p>
            <a:r>
              <a:rPr lang="en-US" dirty="0" smtClean="0"/>
              <a:t>Electronegativity with covalent bonds</a:t>
            </a:r>
            <a:endParaRPr lang="en-US" dirty="0"/>
          </a:p>
        </p:txBody>
      </p:sp>
      <p:sp>
        <p:nvSpPr>
          <p:cNvPr id="3" name="Content Placeholder 2"/>
          <p:cNvSpPr>
            <a:spLocks noGrp="1"/>
          </p:cNvSpPr>
          <p:nvPr>
            <p:ph idx="1"/>
          </p:nvPr>
        </p:nvSpPr>
        <p:spPr>
          <a:xfrm>
            <a:off x="628650" y="1825625"/>
            <a:ext cx="7886700" cy="4626546"/>
          </a:xfrm>
        </p:spPr>
        <p:txBody>
          <a:bodyPr>
            <a:normAutofit fontScale="92500" lnSpcReduction="10000"/>
          </a:bodyPr>
          <a:lstStyle/>
          <a:p>
            <a:r>
              <a:rPr lang="en-US" dirty="0" smtClean="0"/>
              <a:t>Very “electronegative” atoms pull strongly on electrons.</a:t>
            </a:r>
          </a:p>
          <a:p>
            <a:r>
              <a:rPr lang="en-US" dirty="0" smtClean="0"/>
              <a:t>Electronegative atoms </a:t>
            </a:r>
            <a:r>
              <a:rPr lang="en-US" i="1" dirty="0" smtClean="0"/>
              <a:t>do not share well </a:t>
            </a:r>
            <a:r>
              <a:rPr lang="en-US" dirty="0" smtClean="0"/>
              <a:t>with less electronegative atoms.</a:t>
            </a:r>
          </a:p>
          <a:p>
            <a:r>
              <a:rPr lang="en-US" dirty="0" smtClean="0"/>
              <a:t>In a covalent bond between atoms with mismatched electronegativity, the most electronegative atom will keep the shared electrons more than the other atom. </a:t>
            </a:r>
          </a:p>
          <a:p>
            <a:r>
              <a:rPr lang="en-US" dirty="0" smtClean="0"/>
              <a:t>The electron charges are not evenly shared.</a:t>
            </a:r>
          </a:p>
          <a:p>
            <a:r>
              <a:rPr lang="en-US" dirty="0" smtClean="0"/>
              <a:t>One end of the bond has a slight negative charge, the other end a slight positive charge.</a:t>
            </a:r>
          </a:p>
          <a:p>
            <a:r>
              <a:rPr lang="en-US" dirty="0" smtClean="0"/>
              <a:t>This separation of </a:t>
            </a:r>
            <a:r>
              <a:rPr lang="en-US" i="1" dirty="0" smtClean="0"/>
              <a:t>slight</a:t>
            </a:r>
            <a:r>
              <a:rPr lang="en-US" dirty="0" smtClean="0"/>
              <a:t> charges is what we call a </a:t>
            </a:r>
            <a:r>
              <a:rPr lang="en-US" b="1" dirty="0" smtClean="0"/>
              <a:t>polar covalent bond</a:t>
            </a:r>
            <a:r>
              <a:rPr lang="en-US" dirty="0" smtClean="0"/>
              <a:t>.</a:t>
            </a:r>
          </a:p>
        </p:txBody>
      </p:sp>
    </p:spTree>
    <p:extLst>
      <p:ext uri="{BB962C8B-B14F-4D97-AF65-F5344CB8AC3E}">
        <p14:creationId xmlns:p14="http://schemas.microsoft.com/office/powerpoint/2010/main" val="287434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 Covalent Bonds</a:t>
            </a:r>
            <a:endParaRPr lang="en-US" dirty="0"/>
          </a:p>
        </p:txBody>
      </p:sp>
      <p:sp>
        <p:nvSpPr>
          <p:cNvPr id="3" name="Content Placeholder 2"/>
          <p:cNvSpPr>
            <a:spLocks noGrp="1"/>
          </p:cNvSpPr>
          <p:nvPr>
            <p:ph idx="1"/>
          </p:nvPr>
        </p:nvSpPr>
        <p:spPr/>
        <p:txBody>
          <a:bodyPr/>
          <a:lstStyle/>
          <a:p>
            <a:pPr marL="0" indent="0">
              <a:buNone/>
            </a:pPr>
            <a:r>
              <a:rPr lang="en-US" dirty="0" smtClean="0"/>
              <a:t>Electrons are </a:t>
            </a:r>
            <a:r>
              <a:rPr lang="en-US" i="1" dirty="0" smtClean="0"/>
              <a:t>not</a:t>
            </a:r>
            <a:r>
              <a:rPr lang="en-US" dirty="0" smtClean="0"/>
              <a:t> fully transferred like in ionic bonds. They are still shared, but shared unequally.</a:t>
            </a:r>
          </a:p>
          <a:p>
            <a:pPr marL="0" indent="0">
              <a:buNone/>
            </a:pPr>
            <a:endParaRPr lang="en-US" dirty="0"/>
          </a:p>
          <a:p>
            <a:pPr marL="0" indent="0">
              <a:buNone/>
            </a:pPr>
            <a:r>
              <a:rPr lang="en-US" dirty="0" smtClean="0"/>
              <a:t>The unequal sharing results in very slight charges at each end of the bond.</a:t>
            </a:r>
          </a:p>
          <a:p>
            <a:pPr marL="0" indent="0">
              <a:buNone/>
            </a:pPr>
            <a:endParaRPr lang="en-US" dirty="0"/>
          </a:p>
          <a:p>
            <a:pPr marL="0" indent="0">
              <a:buNone/>
            </a:pPr>
            <a:r>
              <a:rPr lang="en-US" dirty="0" smtClean="0"/>
              <a:t>The resulting molecule will have </a:t>
            </a:r>
            <a:r>
              <a:rPr lang="en-US" i="1" dirty="0" smtClean="0"/>
              <a:t>polarity</a:t>
            </a:r>
            <a:r>
              <a:rPr lang="en-US" dirty="0" smtClean="0"/>
              <a:t> – regions with very slight positive and negative charges.</a:t>
            </a:r>
            <a:endParaRPr lang="en-US" i="1" dirty="0"/>
          </a:p>
        </p:txBody>
      </p:sp>
    </p:spTree>
    <p:extLst>
      <p:ext uri="{BB962C8B-B14F-4D97-AF65-F5344CB8AC3E}">
        <p14:creationId xmlns:p14="http://schemas.microsoft.com/office/powerpoint/2010/main" val="227139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61925" y="204787"/>
            <a:ext cx="8820150" cy="6448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689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6497"/>
            <a:ext cx="8227674" cy="1325563"/>
          </a:xfrm>
        </p:spPr>
        <p:txBody>
          <a:bodyPr>
            <a:normAutofit/>
          </a:bodyPr>
          <a:lstStyle/>
          <a:p>
            <a:r>
              <a:rPr lang="en-US" sz="3600" b="1" i="1" u="sng" dirty="0" smtClean="0"/>
              <a:t>Now</a:t>
            </a:r>
            <a:r>
              <a:rPr lang="en-US" sz="3600" u="sng" dirty="0" smtClean="0"/>
              <a:t>, we can talk about “hydrogen bonds”.</a:t>
            </a:r>
            <a:endParaRPr lang="en-US" sz="3600" u="sng" dirty="0"/>
          </a:p>
        </p:txBody>
      </p:sp>
      <p:sp>
        <p:nvSpPr>
          <p:cNvPr id="3" name="Content Placeholder 2"/>
          <p:cNvSpPr>
            <a:spLocks noGrp="1"/>
          </p:cNvSpPr>
          <p:nvPr>
            <p:ph idx="1"/>
          </p:nvPr>
        </p:nvSpPr>
        <p:spPr>
          <a:xfrm>
            <a:off x="628650" y="1825625"/>
            <a:ext cx="7886700" cy="5032375"/>
          </a:xfrm>
        </p:spPr>
        <p:txBody>
          <a:bodyPr>
            <a:normAutofit/>
          </a:bodyPr>
          <a:lstStyle/>
          <a:p>
            <a:r>
              <a:rPr lang="en-US" dirty="0" smtClean="0"/>
              <a:t>So-called</a:t>
            </a:r>
            <a:r>
              <a:rPr lang="en-US" b="1" dirty="0" smtClean="0"/>
              <a:t> hydrogen bonds </a:t>
            </a:r>
            <a:r>
              <a:rPr lang="en-US" dirty="0" smtClean="0"/>
              <a:t>happen at areas of </a:t>
            </a:r>
            <a:r>
              <a:rPr lang="en-US" i="1" dirty="0" smtClean="0"/>
              <a:t>polar molecules </a:t>
            </a:r>
            <a:r>
              <a:rPr lang="en-US" dirty="0" smtClean="0"/>
              <a:t>that have slight charges.</a:t>
            </a:r>
          </a:p>
          <a:p>
            <a:pPr lvl="1"/>
            <a:r>
              <a:rPr lang="en-US" dirty="0" smtClean="0"/>
              <a:t>They are so named because of the common role of hydrogen in these bonds- but it’s not just about hydrogen.</a:t>
            </a:r>
          </a:p>
          <a:p>
            <a:r>
              <a:rPr lang="en-US" dirty="0" smtClean="0"/>
              <a:t>Two atoms cannot form a hydrogen bond together.</a:t>
            </a:r>
          </a:p>
          <a:p>
            <a:r>
              <a:rPr lang="en-US" dirty="0" smtClean="0"/>
              <a:t>A hydrogen bond forms when a weakly charged region of a polar molecule attracts the opposite charge.</a:t>
            </a:r>
          </a:p>
          <a:p>
            <a:pPr lvl="1"/>
            <a:r>
              <a:rPr lang="en-US" dirty="0" smtClean="0"/>
              <a:t>Example: The positive part of one water molecule can hydrogen-bond to the negative part of another water molecule.</a:t>
            </a:r>
            <a:endParaRPr lang="en-US" dirty="0"/>
          </a:p>
        </p:txBody>
      </p:sp>
    </p:spTree>
    <p:extLst>
      <p:ext uri="{BB962C8B-B14F-4D97-AF65-F5344CB8AC3E}">
        <p14:creationId xmlns:p14="http://schemas.microsoft.com/office/powerpoint/2010/main" val="2263079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304800" y="409575"/>
            <a:ext cx="8534400" cy="6038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09250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80144" y="209622"/>
            <a:ext cx="8373438" cy="1325563"/>
          </a:xfrm>
        </p:spPr>
        <p:txBody>
          <a:bodyPr>
            <a:normAutofit/>
          </a:bodyPr>
          <a:lstStyle/>
          <a:p>
            <a:r>
              <a:rPr lang="en-US" sz="3200" dirty="0" smtClean="0"/>
              <a:t>Hydrogen Bonding Between Water Molecules Gives it Properties Essential to Life</a:t>
            </a:r>
            <a:endParaRPr lang="en-US" sz="3200" dirty="0"/>
          </a:p>
        </p:txBody>
      </p:sp>
      <p:sp>
        <p:nvSpPr>
          <p:cNvPr id="16" name="Content Placeholder 2"/>
          <p:cNvSpPr>
            <a:spLocks noGrp="1"/>
          </p:cNvSpPr>
          <p:nvPr>
            <p:ph idx="1"/>
          </p:nvPr>
        </p:nvSpPr>
        <p:spPr>
          <a:xfrm>
            <a:off x="474536" y="1535185"/>
            <a:ext cx="8422884" cy="5322815"/>
          </a:xfrm>
        </p:spPr>
        <p:txBody>
          <a:bodyPr>
            <a:normAutofit fontScale="92500" lnSpcReduction="10000"/>
          </a:bodyPr>
          <a:lstStyle/>
          <a:p>
            <a:pPr marL="0" indent="0">
              <a:buNone/>
            </a:pPr>
            <a:r>
              <a:rPr lang="en-US" dirty="0" smtClean="0"/>
              <a:t>Water:</a:t>
            </a:r>
          </a:p>
          <a:p>
            <a:pPr lvl="1"/>
            <a:r>
              <a:rPr lang="en-US" dirty="0"/>
              <a:t>i</a:t>
            </a:r>
            <a:r>
              <a:rPr lang="en-US" sz="2400" dirty="0" smtClean="0"/>
              <a:t>s </a:t>
            </a:r>
            <a:r>
              <a:rPr lang="en-US" sz="2400" b="1" dirty="0" smtClean="0"/>
              <a:t>cohesive </a:t>
            </a:r>
            <a:r>
              <a:rPr lang="en-US" sz="2400" dirty="0" smtClean="0"/>
              <a:t>(bonds to itself).</a:t>
            </a:r>
          </a:p>
          <a:p>
            <a:pPr lvl="2"/>
            <a:r>
              <a:rPr lang="en-US" dirty="0" smtClean="0"/>
              <a:t>This results in surface tension.</a:t>
            </a:r>
            <a:endParaRPr lang="en-US" sz="2000" dirty="0" smtClean="0"/>
          </a:p>
          <a:p>
            <a:pPr lvl="1"/>
            <a:r>
              <a:rPr lang="en-US" dirty="0"/>
              <a:t>i</a:t>
            </a:r>
            <a:r>
              <a:rPr lang="en-US" sz="2400" dirty="0" smtClean="0"/>
              <a:t>s </a:t>
            </a:r>
            <a:r>
              <a:rPr lang="en-US" sz="2400" b="1" dirty="0" smtClean="0"/>
              <a:t>adhesive</a:t>
            </a:r>
            <a:r>
              <a:rPr lang="en-US" sz="2400" dirty="0" smtClean="0"/>
              <a:t> (bonds to other charged materials).</a:t>
            </a:r>
          </a:p>
          <a:p>
            <a:pPr lvl="2"/>
            <a:r>
              <a:rPr lang="en-US" sz="2000" dirty="0" smtClean="0"/>
              <a:t>This permits capillary action.</a:t>
            </a:r>
          </a:p>
          <a:p>
            <a:pPr lvl="1"/>
            <a:r>
              <a:rPr lang="en-US" dirty="0"/>
              <a:t>i</a:t>
            </a:r>
            <a:r>
              <a:rPr lang="en-US" dirty="0" smtClean="0"/>
              <a:t>s </a:t>
            </a:r>
            <a:r>
              <a:rPr lang="en-US" b="1" dirty="0" smtClean="0"/>
              <a:t>less dense</a:t>
            </a:r>
            <a:r>
              <a:rPr lang="en-US" dirty="0" smtClean="0"/>
              <a:t> when frozen (solid ice floats in liquid water).</a:t>
            </a:r>
          </a:p>
          <a:p>
            <a:pPr lvl="1"/>
            <a:r>
              <a:rPr lang="en-US" dirty="0"/>
              <a:t>h</a:t>
            </a:r>
            <a:r>
              <a:rPr lang="en-US" dirty="0" smtClean="0"/>
              <a:t>as </a:t>
            </a:r>
            <a:r>
              <a:rPr lang="en-US" b="1" dirty="0" smtClean="0"/>
              <a:t>high specific heat </a:t>
            </a:r>
            <a:r>
              <a:rPr lang="en-US" dirty="0" smtClean="0"/>
              <a:t>capacity</a:t>
            </a:r>
            <a:r>
              <a:rPr lang="en-US" b="1" dirty="0" smtClean="0"/>
              <a:t> </a:t>
            </a:r>
            <a:r>
              <a:rPr lang="en-US" dirty="0" smtClean="0"/>
              <a:t>(it takes a lot of energy to cool it down or heat it up).</a:t>
            </a:r>
          </a:p>
          <a:p>
            <a:pPr lvl="2"/>
            <a:r>
              <a:rPr lang="en-US" dirty="0" smtClean="0"/>
              <a:t>1 calorie of energy will raise the temperature of 1 gram of water by 1 degree Celsius.</a:t>
            </a:r>
          </a:p>
          <a:p>
            <a:pPr lvl="1"/>
            <a:r>
              <a:rPr lang="en-US" dirty="0" smtClean="0"/>
              <a:t>has high </a:t>
            </a:r>
            <a:r>
              <a:rPr lang="en-US" b="1" dirty="0" smtClean="0"/>
              <a:t>heat of vaporization </a:t>
            </a:r>
            <a:r>
              <a:rPr lang="en-US" dirty="0" smtClean="0"/>
              <a:t>(which results in evaporative cooling).</a:t>
            </a:r>
          </a:p>
          <a:p>
            <a:pPr lvl="1"/>
            <a:r>
              <a:rPr lang="en-US" dirty="0"/>
              <a:t>i</a:t>
            </a:r>
            <a:r>
              <a:rPr lang="en-US" dirty="0" smtClean="0"/>
              <a:t>s an excellent </a:t>
            </a:r>
            <a:r>
              <a:rPr lang="en-US" b="1" dirty="0" smtClean="0"/>
              <a:t>solvent</a:t>
            </a:r>
            <a:r>
              <a:rPr lang="en-US" dirty="0" smtClean="0"/>
              <a:t> for </a:t>
            </a:r>
            <a:r>
              <a:rPr lang="en-US" i="1" dirty="0" smtClean="0"/>
              <a:t>hydrophilic</a:t>
            </a:r>
            <a:r>
              <a:rPr lang="en-US" dirty="0" smtClean="0"/>
              <a:t> materials.</a:t>
            </a:r>
          </a:p>
          <a:p>
            <a:pPr lvl="2"/>
            <a:r>
              <a:rPr lang="en-US" dirty="0" smtClean="0"/>
              <a:t>The charges of water can dissociate polar materials, and ionic materials like table salt.</a:t>
            </a:r>
          </a:p>
          <a:p>
            <a:pPr lvl="2"/>
            <a:r>
              <a:rPr lang="en-US" i="1" dirty="0" smtClean="0"/>
              <a:t>Hydrophobic</a:t>
            </a:r>
            <a:r>
              <a:rPr lang="en-US" dirty="0" smtClean="0"/>
              <a:t> materials like oil are nonpolar, have no charges, and do not dissolve well in water.</a:t>
            </a:r>
            <a:endParaRPr lang="en-US" dirty="0"/>
          </a:p>
        </p:txBody>
      </p:sp>
    </p:spTree>
    <p:extLst>
      <p:ext uri="{BB962C8B-B14F-4D97-AF65-F5344CB8AC3E}">
        <p14:creationId xmlns:p14="http://schemas.microsoft.com/office/powerpoint/2010/main" val="27838211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582" y="503434"/>
            <a:ext cx="8630292" cy="626723"/>
          </a:xfrm>
        </p:spPr>
        <p:txBody>
          <a:bodyPr>
            <a:normAutofit/>
          </a:bodyPr>
          <a:lstStyle/>
          <a:p>
            <a:pPr marL="0" indent="0">
              <a:buNone/>
            </a:pPr>
            <a:r>
              <a:rPr lang="en-US" dirty="0" smtClean="0"/>
              <a:t>Hydrogen bonding results in surface tension</a:t>
            </a:r>
            <a:endParaRPr lang="en-US" dirty="0"/>
          </a:p>
        </p:txBody>
      </p:sp>
      <p:pic>
        <p:nvPicPr>
          <p:cNvPr id="2" name="Picture 1"/>
          <p:cNvPicPr>
            <a:picLocks noChangeAspect="1"/>
          </p:cNvPicPr>
          <p:nvPr/>
        </p:nvPicPr>
        <p:blipFill rotWithShape="1">
          <a:blip r:embed="rId2"/>
          <a:srcRect l="2837" t="3631" r="2367" b="4277"/>
          <a:stretch/>
        </p:blipFill>
        <p:spPr>
          <a:xfrm>
            <a:off x="422507" y="1712889"/>
            <a:ext cx="4829578" cy="261441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81524"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6994" y="3342758"/>
            <a:ext cx="4019879" cy="26676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709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800" y="378005"/>
            <a:ext cx="7886700" cy="1325563"/>
          </a:xfrm>
        </p:spPr>
        <p:txBody>
          <a:bodyPr/>
          <a:lstStyle/>
          <a:p>
            <a:r>
              <a:rPr lang="en-US" dirty="0" smtClean="0"/>
              <a:t>Matter</a:t>
            </a:r>
            <a:endParaRPr lang="en-US" dirty="0"/>
          </a:p>
        </p:txBody>
      </p:sp>
      <p:sp>
        <p:nvSpPr>
          <p:cNvPr id="3" name="Content Placeholder 2"/>
          <p:cNvSpPr>
            <a:spLocks noGrp="1"/>
          </p:cNvSpPr>
          <p:nvPr>
            <p:ph idx="1"/>
          </p:nvPr>
        </p:nvSpPr>
        <p:spPr>
          <a:xfrm>
            <a:off x="386367" y="1825625"/>
            <a:ext cx="8512934" cy="4351338"/>
          </a:xfrm>
        </p:spPr>
        <p:txBody>
          <a:bodyPr/>
          <a:lstStyle/>
          <a:p>
            <a:r>
              <a:rPr lang="en-US" dirty="0" smtClean="0"/>
              <a:t>Matter is any substance that occupies space and has mass.</a:t>
            </a:r>
          </a:p>
          <a:p>
            <a:r>
              <a:rPr lang="en-US" dirty="0" smtClean="0"/>
              <a:t>Each element is a specific form of matter with specific properties.</a:t>
            </a:r>
          </a:p>
          <a:p>
            <a:pPr lvl="1"/>
            <a:r>
              <a:rPr lang="en-US" dirty="0" smtClean="0"/>
              <a:t>The atoms of an element cannot be broken down into smaller parts by ordinary chemical reactions.</a:t>
            </a:r>
          </a:p>
          <a:p>
            <a:pPr lvl="1"/>
            <a:r>
              <a:rPr lang="en-US" dirty="0" smtClean="0"/>
              <a:t>There are over 100 known elements.</a:t>
            </a:r>
          </a:p>
          <a:p>
            <a:pPr lvl="2"/>
            <a:r>
              <a:rPr lang="en-US" dirty="0" smtClean="0"/>
              <a:t>Some are man-made.</a:t>
            </a:r>
          </a:p>
          <a:p>
            <a:pPr lvl="2"/>
            <a:r>
              <a:rPr lang="en-US" dirty="0" smtClean="0"/>
              <a:t>Some are unstable.</a:t>
            </a:r>
          </a:p>
          <a:p>
            <a:pPr lvl="1"/>
            <a:r>
              <a:rPr lang="en-US" dirty="0" smtClean="0"/>
              <a:t>Each element is designated by a chemical symbol.</a:t>
            </a:r>
            <a:endParaRPr lang="en-US" dirty="0"/>
          </a:p>
        </p:txBody>
      </p:sp>
    </p:spTree>
    <p:extLst>
      <p:ext uri="{BB962C8B-B14F-4D97-AF65-F5344CB8AC3E}">
        <p14:creationId xmlns:p14="http://schemas.microsoft.com/office/powerpoint/2010/main" val="2110629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582" y="606176"/>
            <a:ext cx="8630292" cy="626723"/>
          </a:xfrm>
        </p:spPr>
        <p:txBody>
          <a:bodyPr>
            <a:normAutofit/>
          </a:bodyPr>
          <a:lstStyle/>
          <a:p>
            <a:pPr marL="0" indent="0">
              <a:buNone/>
            </a:pPr>
            <a:r>
              <a:rPr lang="en-US" dirty="0" smtClean="0"/>
              <a:t>Hydrogen bonding makes ice less dense than liquid water</a:t>
            </a:r>
            <a:endParaRPr lang="en-US" dirty="0"/>
          </a:p>
        </p:txBody>
      </p:sp>
      <p:pic>
        <p:nvPicPr>
          <p:cNvPr id="4" name="Picture 3"/>
          <p:cNvPicPr>
            <a:picLocks noChangeAspect="1"/>
          </p:cNvPicPr>
          <p:nvPr/>
        </p:nvPicPr>
        <p:blipFill rotWithShape="1">
          <a:blip r:embed="rId2"/>
          <a:srcRect l="22588" r="19936" b="25184"/>
          <a:stretch/>
        </p:blipFill>
        <p:spPr>
          <a:xfrm>
            <a:off x="383950" y="1520575"/>
            <a:ext cx="8355556" cy="366787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81524"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3836122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753" y="619887"/>
            <a:ext cx="8022220" cy="626723"/>
          </a:xfrm>
        </p:spPr>
        <p:txBody>
          <a:bodyPr>
            <a:normAutofit/>
          </a:bodyPr>
          <a:lstStyle/>
          <a:p>
            <a:pPr marL="0" indent="0">
              <a:buNone/>
            </a:pPr>
            <a:r>
              <a:rPr lang="en-US" dirty="0" smtClean="0"/>
              <a:t>Hydrogen bonding results in capillary action </a:t>
            </a:r>
            <a:endParaRPr lang="en-US" dirty="0"/>
          </a:p>
        </p:txBody>
      </p:sp>
      <p:pic>
        <p:nvPicPr>
          <p:cNvPr id="2" name="Picture 1"/>
          <p:cNvPicPr>
            <a:picLocks noChangeAspect="1"/>
          </p:cNvPicPr>
          <p:nvPr/>
        </p:nvPicPr>
        <p:blipFill>
          <a:blip r:embed="rId2"/>
          <a:stretch>
            <a:fillRect/>
          </a:stretch>
        </p:blipFill>
        <p:spPr>
          <a:xfrm>
            <a:off x="290753" y="1508714"/>
            <a:ext cx="3622220" cy="4432787"/>
          </a:xfrm>
          <a:prstGeom prst="rect">
            <a:avLst/>
          </a:prstGeom>
        </p:spPr>
      </p:pic>
      <p:sp>
        <p:nvSpPr>
          <p:cNvPr id="6" name="TextBox 5"/>
          <p:cNvSpPr txBox="1"/>
          <p:nvPr/>
        </p:nvSpPr>
        <p:spPr>
          <a:xfrm>
            <a:off x="290753"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7975" y="2356834"/>
            <a:ext cx="3936595" cy="331637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910140" y="6465709"/>
            <a:ext cx="2834430"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t>Caption: </a:t>
            </a:r>
            <a:r>
              <a:rPr lang="en-US" sz="800" dirty="0" smtClean="0">
                <a:hlinkClick r:id="rId5"/>
              </a:rPr>
              <a:t>Transpiration Overview  </a:t>
            </a:r>
            <a:r>
              <a:rPr lang="en-US" sz="800" dirty="0" smtClean="0"/>
              <a:t>(c) Laurel Jules,</a:t>
            </a:r>
            <a:r>
              <a:rPr lang="en-US" sz="800" dirty="0"/>
              <a:t> </a:t>
            </a:r>
            <a:r>
              <a:rPr lang="en-US" sz="800" u="sng" dirty="0" smtClean="0">
                <a:hlinkClick r:id="rId6"/>
              </a:rPr>
              <a:t>Public </a:t>
            </a:r>
            <a:r>
              <a:rPr lang="en-US" sz="800" u="sng" dirty="0">
                <a:hlinkClick r:id="rId6"/>
              </a:rPr>
              <a:t>domain</a:t>
            </a:r>
            <a:endParaRPr lang="en-US" sz="800" dirty="0"/>
          </a:p>
        </p:txBody>
      </p:sp>
    </p:spTree>
    <p:extLst>
      <p:ext uri="{BB962C8B-B14F-4D97-AF65-F5344CB8AC3E}">
        <p14:creationId xmlns:p14="http://schemas.microsoft.com/office/powerpoint/2010/main" val="3610416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174" y="585628"/>
            <a:ext cx="7767264" cy="626723"/>
          </a:xfrm>
        </p:spPr>
        <p:txBody>
          <a:bodyPr>
            <a:normAutofit/>
          </a:bodyPr>
          <a:lstStyle/>
          <a:p>
            <a:pPr marL="0" indent="0">
              <a:buNone/>
            </a:pPr>
            <a:r>
              <a:rPr lang="en-US" dirty="0" smtClean="0"/>
              <a:t>Hydrogen bonding makes water act as a solvent</a:t>
            </a:r>
            <a:endParaRPr lang="en-US" dirty="0"/>
          </a:p>
        </p:txBody>
      </p:sp>
      <p:pic>
        <p:nvPicPr>
          <p:cNvPr id="2" name="Picture 1"/>
          <p:cNvPicPr>
            <a:picLocks noChangeAspect="1"/>
          </p:cNvPicPr>
          <p:nvPr/>
        </p:nvPicPr>
        <p:blipFill>
          <a:blip r:embed="rId2"/>
          <a:stretch>
            <a:fillRect/>
          </a:stretch>
        </p:blipFill>
        <p:spPr>
          <a:xfrm>
            <a:off x="161964" y="2790921"/>
            <a:ext cx="4661516" cy="209621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90753"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2269" y="2596960"/>
            <a:ext cx="3947032" cy="29602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0107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 Buffers, Acids and Bases</a:t>
            </a:r>
            <a:endParaRPr lang="en-US" dirty="0"/>
          </a:p>
        </p:txBody>
      </p:sp>
      <p:sp>
        <p:nvSpPr>
          <p:cNvPr id="3" name="Content Placeholder 2"/>
          <p:cNvSpPr>
            <a:spLocks noGrp="1"/>
          </p:cNvSpPr>
          <p:nvPr>
            <p:ph idx="1"/>
          </p:nvPr>
        </p:nvSpPr>
        <p:spPr>
          <a:xfrm>
            <a:off x="628650" y="1825625"/>
            <a:ext cx="7886700" cy="4667642"/>
          </a:xfrm>
        </p:spPr>
        <p:txBody>
          <a:bodyPr>
            <a:noAutofit/>
          </a:bodyPr>
          <a:lstStyle/>
          <a:p>
            <a:pPr marL="0" indent="0">
              <a:buNone/>
            </a:pPr>
            <a:r>
              <a:rPr lang="en-US" dirty="0" smtClean="0"/>
              <a:t>A small number of water molecules spontaneously come apart, generating hydrogen ions.</a:t>
            </a:r>
          </a:p>
          <a:p>
            <a:pPr marL="0" indent="0">
              <a:buNone/>
            </a:pPr>
            <a:endParaRPr lang="en-US" dirty="0"/>
          </a:p>
          <a:p>
            <a:pPr marL="0" indent="0">
              <a:buNone/>
            </a:pPr>
            <a:r>
              <a:rPr lang="en-US" sz="4800" b="1" dirty="0" smtClean="0">
                <a:solidFill>
                  <a:srgbClr val="0070C0"/>
                </a:solidFill>
              </a:rPr>
              <a:t>	 H</a:t>
            </a:r>
            <a:r>
              <a:rPr lang="en-US" sz="4800" b="1" baseline="-25000" dirty="0" smtClean="0">
                <a:solidFill>
                  <a:srgbClr val="0070C0"/>
                </a:solidFill>
              </a:rPr>
              <a:t>2</a:t>
            </a:r>
            <a:r>
              <a:rPr lang="en-US" sz="4800" b="1" dirty="0" smtClean="0">
                <a:solidFill>
                  <a:srgbClr val="0070C0"/>
                </a:solidFill>
              </a:rPr>
              <a:t>O </a:t>
            </a:r>
            <a:r>
              <a:rPr lang="en-US" sz="4800" b="1" dirty="0" smtClean="0">
                <a:solidFill>
                  <a:srgbClr val="0070C0"/>
                </a:solidFill>
                <a:sym typeface="Wingdings" panose="05000000000000000000" pitchFamily="2" charset="2"/>
              </a:rPr>
              <a:t> H</a:t>
            </a:r>
            <a:r>
              <a:rPr lang="en-US" sz="4800" b="1" baseline="30000" dirty="0" smtClean="0">
                <a:solidFill>
                  <a:srgbClr val="0070C0"/>
                </a:solidFill>
                <a:sym typeface="Wingdings" panose="05000000000000000000" pitchFamily="2" charset="2"/>
              </a:rPr>
              <a:t>+</a:t>
            </a:r>
            <a:r>
              <a:rPr lang="en-US" sz="4800" b="1" dirty="0" smtClean="0">
                <a:solidFill>
                  <a:srgbClr val="0070C0"/>
                </a:solidFill>
                <a:sym typeface="Wingdings" panose="05000000000000000000" pitchFamily="2" charset="2"/>
              </a:rPr>
              <a:t>  +  OH</a:t>
            </a:r>
            <a:r>
              <a:rPr lang="en-US" sz="4800" b="1" baseline="30000" dirty="0" smtClean="0">
                <a:solidFill>
                  <a:srgbClr val="0070C0"/>
                </a:solidFill>
                <a:sym typeface="Wingdings" panose="05000000000000000000" pitchFamily="2" charset="2"/>
              </a:rPr>
              <a:t>-</a:t>
            </a:r>
          </a:p>
          <a:p>
            <a:pPr marL="0" indent="0">
              <a:buNone/>
            </a:pPr>
            <a:endParaRPr lang="en-US" sz="4800" b="1" baseline="30000" dirty="0">
              <a:solidFill>
                <a:srgbClr val="0070C0"/>
              </a:solidFill>
              <a:sym typeface="Wingdings" panose="05000000000000000000" pitchFamily="2" charset="2"/>
            </a:endParaRPr>
          </a:p>
          <a:p>
            <a:pPr marL="0" indent="0">
              <a:buNone/>
            </a:pPr>
            <a:r>
              <a:rPr lang="en-US" b="1" dirty="0" smtClean="0"/>
              <a:t>pH is a measure of hydrogen ions in solution.</a:t>
            </a:r>
          </a:p>
          <a:p>
            <a:pPr marL="0" indent="0">
              <a:buNone/>
            </a:pPr>
            <a:r>
              <a:rPr lang="en-US" dirty="0" smtClean="0"/>
              <a:t>Most living things do best at near-neutral </a:t>
            </a:r>
            <a:r>
              <a:rPr lang="en-US" dirty="0" err="1" smtClean="0"/>
              <a:t>pH.</a:t>
            </a:r>
            <a:endParaRPr lang="en-US" dirty="0"/>
          </a:p>
        </p:txBody>
      </p:sp>
      <p:cxnSp>
        <p:nvCxnSpPr>
          <p:cNvPr id="5" name="Straight Arrow Connector 4"/>
          <p:cNvCxnSpPr/>
          <p:nvPr/>
        </p:nvCxnSpPr>
        <p:spPr>
          <a:xfrm flipH="1">
            <a:off x="3863084" y="2671281"/>
            <a:ext cx="318498" cy="6061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0994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376" y="143264"/>
            <a:ext cx="7886700" cy="1325563"/>
          </a:xfrm>
        </p:spPr>
        <p:txBody>
          <a:bodyPr/>
          <a:lstStyle/>
          <a:p>
            <a:r>
              <a:rPr lang="en-US" dirty="0" smtClean="0"/>
              <a:t>The pH Scale</a:t>
            </a:r>
            <a:endParaRPr lang="en-US" dirty="0"/>
          </a:p>
        </p:txBody>
      </p:sp>
      <p:sp>
        <p:nvSpPr>
          <p:cNvPr id="3" name="Content Placeholder 2"/>
          <p:cNvSpPr>
            <a:spLocks noGrp="1"/>
          </p:cNvSpPr>
          <p:nvPr>
            <p:ph idx="1"/>
          </p:nvPr>
        </p:nvSpPr>
        <p:spPr>
          <a:xfrm>
            <a:off x="528431" y="1664413"/>
            <a:ext cx="4742173" cy="4520630"/>
          </a:xfrm>
        </p:spPr>
        <p:txBody>
          <a:bodyPr>
            <a:normAutofit/>
          </a:bodyPr>
          <a:lstStyle/>
          <a:p>
            <a:pPr marL="0" indent="0">
              <a:buNone/>
            </a:pPr>
            <a:r>
              <a:rPr lang="en-US" sz="2400" dirty="0" smtClean="0"/>
              <a:t>pH is defined as </a:t>
            </a:r>
            <a:r>
              <a:rPr lang="en-US" sz="2400" b="1" i="1" dirty="0" smtClean="0"/>
              <a:t>the negative log of the hydrogen ion concentration</a:t>
            </a:r>
            <a:r>
              <a:rPr lang="en-US" sz="2400" dirty="0" smtClean="0"/>
              <a:t>.</a:t>
            </a:r>
          </a:p>
          <a:p>
            <a:pPr marL="0" indent="0">
              <a:buNone/>
            </a:pPr>
            <a:endParaRPr lang="en-US" sz="2400" dirty="0" smtClean="0"/>
          </a:p>
          <a:p>
            <a:r>
              <a:rPr lang="en-US" sz="2400" dirty="0" smtClean="0"/>
              <a:t>Pure water has pH 7 (neutral), in the middle.</a:t>
            </a:r>
          </a:p>
          <a:p>
            <a:r>
              <a:rPr lang="en-US" sz="2400" dirty="0" smtClean="0"/>
              <a:t>Acids are at lower pH numbers. (more hydrogen ions)</a:t>
            </a:r>
          </a:p>
          <a:p>
            <a:r>
              <a:rPr lang="en-US" sz="2400" dirty="0" smtClean="0"/>
              <a:t>Bases are at higher pH numbers. (fewer hydrogen ions)</a:t>
            </a:r>
            <a:endParaRPr lang="en-US" dirty="0"/>
          </a:p>
        </p:txBody>
      </p:sp>
      <p:pic>
        <p:nvPicPr>
          <p:cNvPr id="4" name="Picture 3"/>
          <p:cNvPicPr>
            <a:picLocks noChangeAspect="1"/>
          </p:cNvPicPr>
          <p:nvPr/>
        </p:nvPicPr>
        <p:blipFill>
          <a:blip r:embed="rId2"/>
          <a:stretch>
            <a:fillRect/>
          </a:stretch>
        </p:blipFill>
        <p:spPr>
          <a:xfrm>
            <a:off x="5675783" y="513708"/>
            <a:ext cx="2424114" cy="546740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90753"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34102161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7" y="277961"/>
            <a:ext cx="7886700" cy="1325563"/>
          </a:xfrm>
        </p:spPr>
        <p:txBody>
          <a:bodyPr/>
          <a:lstStyle/>
          <a:p>
            <a:r>
              <a:rPr lang="en-US" dirty="0" smtClean="0"/>
              <a:t>Buffers Maintain pH Homeostasis</a:t>
            </a:r>
            <a:endParaRPr lang="en-US" dirty="0"/>
          </a:p>
        </p:txBody>
      </p:sp>
      <p:sp>
        <p:nvSpPr>
          <p:cNvPr id="3" name="Content Placeholder 2"/>
          <p:cNvSpPr>
            <a:spLocks noGrp="1"/>
          </p:cNvSpPr>
          <p:nvPr>
            <p:ph idx="1"/>
          </p:nvPr>
        </p:nvSpPr>
        <p:spPr>
          <a:xfrm>
            <a:off x="536183" y="3945276"/>
            <a:ext cx="7886700" cy="2354976"/>
          </a:xfrm>
        </p:spPr>
        <p:txBody>
          <a:bodyPr/>
          <a:lstStyle/>
          <a:p>
            <a:pPr marL="0" indent="0">
              <a:buNone/>
            </a:pPr>
            <a:r>
              <a:rPr lang="en-US" dirty="0" smtClean="0"/>
              <a:t>Human blood pH is maintained by the carbonic acid/ bicarbonate/CO</a:t>
            </a:r>
            <a:r>
              <a:rPr lang="en-US" baseline="-25000" dirty="0" smtClean="0"/>
              <a:t>2</a:t>
            </a:r>
            <a:r>
              <a:rPr lang="en-US" dirty="0" smtClean="0"/>
              <a:t> system shown above.</a:t>
            </a:r>
          </a:p>
          <a:p>
            <a:pPr marL="0" indent="0">
              <a:buNone/>
            </a:pPr>
            <a:endParaRPr lang="en-US" dirty="0"/>
          </a:p>
          <a:p>
            <a:pPr marL="0" indent="0">
              <a:buNone/>
            </a:pPr>
            <a:r>
              <a:rPr lang="en-US" dirty="0" smtClean="0"/>
              <a:t>Buffers can absorb excess H</a:t>
            </a:r>
            <a:r>
              <a:rPr lang="en-US" baseline="30000" dirty="0" smtClean="0"/>
              <a:t>+</a:t>
            </a:r>
            <a:r>
              <a:rPr lang="en-US" dirty="0" smtClean="0"/>
              <a:t> </a:t>
            </a:r>
            <a:r>
              <a:rPr lang="en-US" i="1" dirty="0" smtClean="0"/>
              <a:t>or</a:t>
            </a:r>
            <a:r>
              <a:rPr lang="en-US" dirty="0" smtClean="0"/>
              <a:t> excess OH</a:t>
            </a:r>
            <a:r>
              <a:rPr lang="en-US" baseline="30000" dirty="0" smtClean="0"/>
              <a:t>-</a:t>
            </a:r>
            <a:r>
              <a:rPr lang="en-US" dirty="0" smtClean="0"/>
              <a:t>, helping the system resist pH changes.</a:t>
            </a:r>
            <a:endParaRPr lang="en-US" dirty="0"/>
          </a:p>
        </p:txBody>
      </p:sp>
      <p:pic>
        <p:nvPicPr>
          <p:cNvPr id="4" name="Picture 3"/>
          <p:cNvPicPr>
            <a:picLocks noChangeAspect="1"/>
          </p:cNvPicPr>
          <p:nvPr/>
        </p:nvPicPr>
        <p:blipFill>
          <a:blip r:embed="rId2"/>
          <a:stretch>
            <a:fillRect/>
          </a:stretch>
        </p:blipFill>
        <p:spPr>
          <a:xfrm>
            <a:off x="536183" y="1890446"/>
            <a:ext cx="7882544" cy="109656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90753"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32136515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sz="3200" dirty="0" smtClean="0"/>
              <a:t>Molecules that contain carbon are known as “organic” molecules.</a:t>
            </a:r>
            <a:r>
              <a:rPr lang="en-US" sz="2200" dirty="0" smtClean="0"/>
              <a:t>*</a:t>
            </a:r>
          </a:p>
          <a:p>
            <a:pPr marL="0" indent="0" algn="ctr">
              <a:buNone/>
            </a:pPr>
            <a:r>
              <a:rPr lang="en-US" sz="2200" dirty="0" smtClean="0"/>
              <a:t>Organic Chemistry deals with the chemistry of molecules with carbon in them.</a:t>
            </a:r>
          </a:p>
          <a:p>
            <a:pPr marL="0" indent="0" algn="ctr">
              <a:buNone/>
            </a:pPr>
            <a:r>
              <a:rPr lang="en-US" sz="2200" dirty="0" smtClean="0"/>
              <a:t>We are carbon based beings.</a:t>
            </a:r>
          </a:p>
          <a:p>
            <a:pPr marL="0" indent="0" algn="ctr">
              <a:buNone/>
            </a:pPr>
            <a:endParaRPr lang="en-US" sz="3200" dirty="0"/>
          </a:p>
          <a:p>
            <a:pPr marL="0" indent="0">
              <a:buNone/>
            </a:pPr>
            <a:r>
              <a:rPr lang="en-US" dirty="0" smtClean="0"/>
              <a:t>The valence shell of carbon atoms have 4 missing electrons. This allows them to form 4 covalent bonds with other atoms. Such versatility makes them important building blocks of life.</a:t>
            </a:r>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sz="1900" i="1" dirty="0" smtClean="0"/>
              <a:t>*Carbon Dioxide is an exception. It is often referred to as “inorganic”. It does not have the carbon-hydrogen bonds characteristic of other organic molecules.</a:t>
            </a:r>
            <a:endParaRPr lang="en-US" sz="1900" i="1" dirty="0"/>
          </a:p>
        </p:txBody>
      </p:sp>
    </p:spTree>
    <p:extLst>
      <p:ext uri="{BB962C8B-B14F-4D97-AF65-F5344CB8AC3E}">
        <p14:creationId xmlns:p14="http://schemas.microsoft.com/office/powerpoint/2010/main" val="2283050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Hydrocarbons</a:t>
            </a:r>
            <a:endParaRPr lang="en-US" dirty="0"/>
          </a:p>
        </p:txBody>
      </p:sp>
      <p:sp>
        <p:nvSpPr>
          <p:cNvPr id="3" name="Content Placeholder 2"/>
          <p:cNvSpPr>
            <a:spLocks noGrp="1"/>
          </p:cNvSpPr>
          <p:nvPr>
            <p:ph idx="1"/>
          </p:nvPr>
        </p:nvSpPr>
        <p:spPr>
          <a:xfrm>
            <a:off x="741666" y="4909704"/>
            <a:ext cx="7886700" cy="2149493"/>
          </a:xfrm>
        </p:spPr>
        <p:txBody>
          <a:bodyPr/>
          <a:lstStyle/>
          <a:p>
            <a:pPr marL="0" indent="0">
              <a:buNone/>
            </a:pPr>
            <a:r>
              <a:rPr lang="en-US" dirty="0" smtClean="0"/>
              <a:t>Hydrocarbons consist of hydrogen and carbon.</a:t>
            </a:r>
          </a:p>
          <a:p>
            <a:pPr marL="0" indent="0">
              <a:buNone/>
            </a:pPr>
            <a:r>
              <a:rPr lang="en-US" dirty="0" smtClean="0"/>
              <a:t>They have many covalent bonds that store energy.</a:t>
            </a:r>
          </a:p>
          <a:p>
            <a:pPr marL="0" indent="0">
              <a:buNone/>
            </a:pPr>
            <a:r>
              <a:rPr lang="en-US" dirty="0" smtClean="0"/>
              <a:t>Many fuels, such as propane, are hydrocarbons.</a:t>
            </a:r>
            <a:endParaRPr lang="en-US" dirty="0"/>
          </a:p>
        </p:txBody>
      </p:sp>
      <p:pic>
        <p:nvPicPr>
          <p:cNvPr id="4" name="Picture 3"/>
          <p:cNvPicPr>
            <a:picLocks noChangeAspect="1"/>
          </p:cNvPicPr>
          <p:nvPr/>
        </p:nvPicPr>
        <p:blipFill>
          <a:blip r:embed="rId2"/>
          <a:stretch>
            <a:fillRect/>
          </a:stretch>
        </p:blipFill>
        <p:spPr>
          <a:xfrm>
            <a:off x="5041355" y="1232176"/>
            <a:ext cx="2705016" cy="275419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082246" y="1967688"/>
            <a:ext cx="2034284" cy="1015663"/>
          </a:xfrm>
          <a:prstGeom prst="rect">
            <a:avLst/>
          </a:prstGeom>
          <a:noFill/>
        </p:spPr>
        <p:txBody>
          <a:bodyPr wrap="square" rtlCol="0">
            <a:spAutoFit/>
          </a:bodyPr>
          <a:lstStyle/>
          <a:p>
            <a:pPr algn="ctr"/>
            <a:r>
              <a:rPr lang="en-US" sz="2000" dirty="0" smtClean="0"/>
              <a:t>a ball-and-stick model of methane</a:t>
            </a:r>
            <a:endParaRPr lang="en-US" sz="2000" dirty="0"/>
          </a:p>
        </p:txBody>
      </p:sp>
    </p:spTree>
    <p:extLst>
      <p:ext uri="{BB962C8B-B14F-4D97-AF65-F5344CB8AC3E}">
        <p14:creationId xmlns:p14="http://schemas.microsoft.com/office/powerpoint/2010/main" val="804306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Hydrocarbons Can form Rings and Chains</a:t>
            </a:r>
            <a:endParaRPr lang="en-US" sz="3600" dirty="0"/>
          </a:p>
        </p:txBody>
      </p:sp>
      <p:sp>
        <p:nvSpPr>
          <p:cNvPr id="3" name="Content Placeholder 2"/>
          <p:cNvSpPr>
            <a:spLocks noGrp="1"/>
          </p:cNvSpPr>
          <p:nvPr>
            <p:ph idx="1"/>
          </p:nvPr>
        </p:nvSpPr>
        <p:spPr>
          <a:xfrm>
            <a:off x="628650" y="4168133"/>
            <a:ext cx="7886700" cy="537431"/>
          </a:xfrm>
        </p:spPr>
        <p:txBody>
          <a:bodyPr/>
          <a:lstStyle/>
          <a:p>
            <a:pPr marL="0" indent="0">
              <a:buNone/>
            </a:pPr>
            <a:r>
              <a:rPr lang="en-US" dirty="0" smtClean="0"/>
              <a:t>               aromatic                         aliphatic</a:t>
            </a:r>
            <a:endParaRPr lang="en-US" dirty="0"/>
          </a:p>
        </p:txBody>
      </p:sp>
      <p:pic>
        <p:nvPicPr>
          <p:cNvPr id="4" name="Picture 3"/>
          <p:cNvPicPr>
            <a:picLocks noChangeAspect="1"/>
          </p:cNvPicPr>
          <p:nvPr/>
        </p:nvPicPr>
        <p:blipFill>
          <a:blip r:embed="rId2"/>
          <a:stretch>
            <a:fillRect/>
          </a:stretch>
        </p:blipFill>
        <p:spPr>
          <a:xfrm>
            <a:off x="4302266" y="2135647"/>
            <a:ext cx="3372126" cy="1881548"/>
          </a:xfrm>
          <a:prstGeom prst="rect">
            <a:avLst/>
          </a:prstGeom>
        </p:spPr>
      </p:pic>
      <p:pic>
        <p:nvPicPr>
          <p:cNvPr id="5" name="Picture 4"/>
          <p:cNvPicPr>
            <a:picLocks noChangeAspect="1"/>
          </p:cNvPicPr>
          <p:nvPr/>
        </p:nvPicPr>
        <p:blipFill>
          <a:blip r:embed="rId3"/>
          <a:stretch>
            <a:fillRect/>
          </a:stretch>
        </p:blipFill>
        <p:spPr>
          <a:xfrm>
            <a:off x="1750531" y="2135646"/>
            <a:ext cx="1763951" cy="1881549"/>
          </a:xfrm>
          <a:prstGeom prst="rect">
            <a:avLst/>
          </a:prstGeom>
        </p:spPr>
      </p:pic>
      <p:sp>
        <p:nvSpPr>
          <p:cNvPr id="7" name="TextBox 6"/>
          <p:cNvSpPr txBox="1"/>
          <p:nvPr/>
        </p:nvSpPr>
        <p:spPr>
          <a:xfrm>
            <a:off x="290753"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4"/>
              </a:rPr>
              <a:t>http://cnx.org/contents/185cbf87-c72e-48f5-b51e-f14f21b5eabd@10.61</a:t>
            </a:r>
            <a:endParaRPr lang="en-US" sz="800" dirty="0"/>
          </a:p>
        </p:txBody>
      </p:sp>
    </p:spTree>
    <p:extLst>
      <p:ext uri="{BB962C8B-B14F-4D97-AF65-F5344CB8AC3E}">
        <p14:creationId xmlns:p14="http://schemas.microsoft.com/office/powerpoint/2010/main" val="34287950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77" y="940479"/>
            <a:ext cx="3388546" cy="1325563"/>
          </a:xfrm>
        </p:spPr>
        <p:txBody>
          <a:bodyPr>
            <a:normAutofit fontScale="90000"/>
          </a:bodyPr>
          <a:lstStyle/>
          <a:p>
            <a:pPr algn="ctr"/>
            <a:r>
              <a:rPr lang="en-US" sz="3600" dirty="0" smtClean="0"/>
              <a:t>Functional Groups Can be Added to Hydrocarbon Frameworks</a:t>
            </a:r>
            <a:endParaRPr lang="en-US" sz="3600" dirty="0"/>
          </a:p>
        </p:txBody>
      </p:sp>
      <p:pic>
        <p:nvPicPr>
          <p:cNvPr id="5" name="Picture 4"/>
          <p:cNvPicPr>
            <a:picLocks noChangeAspect="1"/>
          </p:cNvPicPr>
          <p:nvPr/>
        </p:nvPicPr>
        <p:blipFill>
          <a:blip r:embed="rId2"/>
          <a:stretch>
            <a:fillRect/>
          </a:stretch>
        </p:blipFill>
        <p:spPr>
          <a:xfrm>
            <a:off x="3840386" y="365125"/>
            <a:ext cx="4794177" cy="586101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90753"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3394263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atom element molec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30" y="1825625"/>
            <a:ext cx="7906020" cy="33174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2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72" r="12312"/>
          <a:stretch/>
        </p:blipFill>
        <p:spPr>
          <a:xfrm>
            <a:off x="308882" y="1685951"/>
            <a:ext cx="8494459" cy="2831132"/>
          </a:xfrm>
          <a:prstGeom prst="rect">
            <a:avLst/>
          </a:prstGeom>
          <a:ln>
            <a:noFill/>
          </a:ln>
          <a:effectLst>
            <a:outerShdw blurRad="292100" dist="139700" dir="2700000" algn="tl" rotWithShape="0">
              <a:srgbClr val="333333">
                <a:alpha val="65000"/>
              </a:srgbClr>
            </a:outerShdw>
          </a:effectLst>
        </p:spPr>
      </p:pic>
      <p:sp>
        <p:nvSpPr>
          <p:cNvPr id="6" name="TextBox 4"/>
          <p:cNvSpPr txBox="1"/>
          <p:nvPr/>
        </p:nvSpPr>
        <p:spPr>
          <a:xfrm>
            <a:off x="685800" y="6193304"/>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3787065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800" y="238232"/>
            <a:ext cx="7886700" cy="1106622"/>
          </a:xfrm>
        </p:spPr>
        <p:txBody>
          <a:bodyPr/>
          <a:lstStyle/>
          <a:p>
            <a:r>
              <a:rPr lang="en-US" dirty="0" smtClean="0"/>
              <a:t>The Structure of an Atom</a:t>
            </a:r>
            <a:endParaRPr lang="en-US" dirty="0"/>
          </a:p>
        </p:txBody>
      </p:sp>
      <p:sp>
        <p:nvSpPr>
          <p:cNvPr id="3" name="Content Placeholder 2"/>
          <p:cNvSpPr>
            <a:spLocks noGrp="1"/>
          </p:cNvSpPr>
          <p:nvPr>
            <p:ph idx="1"/>
          </p:nvPr>
        </p:nvSpPr>
        <p:spPr>
          <a:xfrm>
            <a:off x="628650" y="4443210"/>
            <a:ext cx="8283530" cy="2235495"/>
          </a:xfrm>
        </p:spPr>
        <p:txBody>
          <a:bodyPr>
            <a:normAutofit/>
          </a:bodyPr>
          <a:lstStyle/>
          <a:p>
            <a:r>
              <a:rPr lang="en-US" sz="2400" dirty="0" smtClean="0"/>
              <a:t>An atom is the smallest unit of an element.</a:t>
            </a:r>
          </a:p>
          <a:p>
            <a:r>
              <a:rPr lang="en-US" sz="2400" dirty="0" smtClean="0"/>
              <a:t>Each type of atom has a specific number of </a:t>
            </a:r>
            <a:r>
              <a:rPr lang="en-US" sz="2400" b="1" dirty="0" smtClean="0"/>
              <a:t>subatomic particles</a:t>
            </a:r>
          </a:p>
          <a:p>
            <a:pPr lvl="2"/>
            <a:r>
              <a:rPr lang="en-US" sz="1600" dirty="0" smtClean="0"/>
              <a:t>Protons, neutrons, electrons </a:t>
            </a:r>
          </a:p>
          <a:p>
            <a:pPr lvl="2"/>
            <a:r>
              <a:rPr lang="en-US" sz="1600" dirty="0" smtClean="0"/>
              <a:t>The central atomic nucleus has </a:t>
            </a:r>
            <a:r>
              <a:rPr lang="en-US" sz="1600" b="1" i="1" dirty="0" smtClean="0"/>
              <a:t>protons</a:t>
            </a:r>
            <a:r>
              <a:rPr lang="en-US" sz="1600" dirty="0" smtClean="0"/>
              <a:t> and </a:t>
            </a:r>
            <a:r>
              <a:rPr lang="en-US" sz="1600" b="1" i="1" dirty="0" smtClean="0"/>
              <a:t>neutrons</a:t>
            </a:r>
            <a:r>
              <a:rPr lang="en-US" sz="1600" dirty="0" smtClean="0"/>
              <a:t>.</a:t>
            </a:r>
          </a:p>
          <a:p>
            <a:pPr lvl="2"/>
            <a:r>
              <a:rPr lang="en-US" sz="1600" dirty="0" smtClean="0"/>
              <a:t>The outer region has the </a:t>
            </a:r>
            <a:r>
              <a:rPr lang="en-US" sz="1600" b="1" i="1" dirty="0" smtClean="0"/>
              <a:t>electrons</a:t>
            </a:r>
            <a:r>
              <a:rPr lang="en-US" sz="1600" dirty="0" smtClean="0"/>
              <a:t>.</a:t>
            </a:r>
          </a:p>
        </p:txBody>
      </p:sp>
      <p:pic>
        <p:nvPicPr>
          <p:cNvPr id="4" name="Picture 3"/>
          <p:cNvPicPr>
            <a:picLocks noChangeAspect="1"/>
          </p:cNvPicPr>
          <p:nvPr/>
        </p:nvPicPr>
        <p:blipFill>
          <a:blip r:embed="rId2"/>
          <a:stretch>
            <a:fillRect/>
          </a:stretch>
        </p:blipFill>
        <p:spPr>
          <a:xfrm>
            <a:off x="293800" y="1069825"/>
            <a:ext cx="4348520" cy="2886186"/>
          </a:xfrm>
          <a:prstGeom prst="rect">
            <a:avLst/>
          </a:prstGeom>
          <a:ln>
            <a:noFill/>
          </a:ln>
          <a:effectLst>
            <a:outerShdw blurRad="292100" dist="139700" dir="2700000" algn="tl" rotWithShape="0">
              <a:srgbClr val="333333">
                <a:alpha val="65000"/>
              </a:srgbClr>
            </a:outerShdw>
          </a:effectLst>
        </p:spPr>
      </p:pic>
      <p:sp>
        <p:nvSpPr>
          <p:cNvPr id="6" name="TextBox 4"/>
          <p:cNvSpPr txBox="1"/>
          <p:nvPr/>
        </p:nvSpPr>
        <p:spPr>
          <a:xfrm>
            <a:off x="293800" y="3968518"/>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1809" y="1198468"/>
            <a:ext cx="2628900" cy="2628900"/>
          </a:xfrm>
          <a:prstGeom prst="rect">
            <a:avLst/>
          </a:prstGeom>
          <a:ln>
            <a:noFill/>
          </a:ln>
          <a:effectLst>
            <a:outerShdw blurRad="292100" dist="139700" dir="2700000" algn="tl" rotWithShape="0">
              <a:srgbClr val="333333">
                <a:alpha val="65000"/>
              </a:srgbClr>
            </a:outerShdw>
          </a:effectLst>
        </p:spPr>
      </p:pic>
      <p:sp>
        <p:nvSpPr>
          <p:cNvPr id="8" name="TextBox 6"/>
          <p:cNvSpPr txBox="1"/>
          <p:nvPr/>
        </p:nvSpPr>
        <p:spPr>
          <a:xfrm>
            <a:off x="5781809" y="3968518"/>
            <a:ext cx="2494594"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t>Caption: </a:t>
            </a:r>
            <a:r>
              <a:rPr lang="en-US" sz="800" dirty="0" smtClean="0">
                <a:hlinkClick r:id="rId5"/>
              </a:rPr>
              <a:t>Atom Clipart violet </a:t>
            </a:r>
            <a:r>
              <a:rPr lang="en-US" sz="800" dirty="0" smtClean="0"/>
              <a:t>(c) </a:t>
            </a:r>
            <a:r>
              <a:rPr lang="en-US" sz="800" dirty="0" err="1" smtClean="0"/>
              <a:t>MarekM</a:t>
            </a:r>
            <a:r>
              <a:rPr lang="en-US" sz="800" dirty="0" smtClean="0"/>
              <a:t>,</a:t>
            </a:r>
            <a:r>
              <a:rPr lang="en-US" sz="800" dirty="0"/>
              <a:t> </a:t>
            </a:r>
            <a:r>
              <a:rPr lang="en-US" sz="800" u="sng" dirty="0" smtClean="0">
                <a:hlinkClick r:id="rId6"/>
              </a:rPr>
              <a:t>Public </a:t>
            </a:r>
            <a:r>
              <a:rPr lang="en-US" sz="800" u="sng" dirty="0">
                <a:hlinkClick r:id="rId6"/>
              </a:rPr>
              <a:t>domain</a:t>
            </a:r>
            <a:endParaRPr lang="en-US" sz="800" dirty="0"/>
          </a:p>
        </p:txBody>
      </p:sp>
    </p:spTree>
    <p:extLst>
      <p:ext uri="{BB962C8B-B14F-4D97-AF65-F5344CB8AC3E}">
        <p14:creationId xmlns:p14="http://schemas.microsoft.com/office/powerpoint/2010/main" val="2808707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0528" y="1053285"/>
            <a:ext cx="8231412" cy="2254691"/>
          </a:xfrm>
          <a:prstGeom prst="rect">
            <a:avLst/>
          </a:prstGeom>
          <a:ln>
            <a:noFill/>
          </a:ln>
          <a:effectLst>
            <a:outerShdw blurRad="292100" dist="139700" dir="2700000" algn="tl" rotWithShape="0">
              <a:srgbClr val="333333">
                <a:alpha val="65000"/>
              </a:srgbClr>
            </a:outerShdw>
          </a:effectLst>
        </p:spPr>
      </p:pic>
      <p:sp>
        <p:nvSpPr>
          <p:cNvPr id="5" name="Content Placeholder 2"/>
          <p:cNvSpPr>
            <a:spLocks noGrp="1"/>
          </p:cNvSpPr>
          <p:nvPr>
            <p:ph idx="1"/>
          </p:nvPr>
        </p:nvSpPr>
        <p:spPr>
          <a:xfrm>
            <a:off x="628650" y="4114800"/>
            <a:ext cx="8067115" cy="2563906"/>
          </a:xfrm>
        </p:spPr>
        <p:txBody>
          <a:bodyPr>
            <a:normAutofit/>
          </a:bodyPr>
          <a:lstStyle/>
          <a:p>
            <a:pPr marL="0" indent="0">
              <a:buNone/>
            </a:pPr>
            <a:r>
              <a:rPr lang="en-US" sz="2400" dirty="0" smtClean="0"/>
              <a:t>Electrons contribute very little to an atom’s mass. So little, it is customary to ignore their mass.</a:t>
            </a:r>
          </a:p>
          <a:p>
            <a:pPr marL="0" indent="0">
              <a:buNone/>
            </a:pPr>
            <a:endParaRPr lang="en-US" sz="2400" dirty="0"/>
          </a:p>
          <a:p>
            <a:pPr marL="0" indent="0">
              <a:buNone/>
            </a:pPr>
            <a:r>
              <a:rPr lang="en-US" sz="2400" i="1" dirty="0" smtClean="0"/>
              <a:t>Note: An “amu” (atomic mass unit) is sometimes referred to as a “dalton” to honor John Dalton’s work on atomic theory </a:t>
            </a:r>
            <a:r>
              <a:rPr lang="en-US" sz="1600" i="1" dirty="0" smtClean="0"/>
              <a:t>(1800s)</a:t>
            </a:r>
            <a:r>
              <a:rPr lang="en-US" sz="2400" i="1" dirty="0" smtClean="0"/>
              <a:t>.</a:t>
            </a:r>
            <a:endParaRPr lang="en-US" sz="3200" i="1" dirty="0"/>
          </a:p>
        </p:txBody>
      </p:sp>
      <p:cxnSp>
        <p:nvCxnSpPr>
          <p:cNvPr id="7" name="Straight Arrow Connector 6"/>
          <p:cNvCxnSpPr/>
          <p:nvPr/>
        </p:nvCxnSpPr>
        <p:spPr>
          <a:xfrm flipH="1" flipV="1">
            <a:off x="5244353" y="3155577"/>
            <a:ext cx="1434353" cy="9950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190768" y="246461"/>
            <a:ext cx="7886700" cy="627530"/>
          </a:xfrm>
        </p:spPr>
        <p:txBody>
          <a:bodyPr>
            <a:normAutofit/>
          </a:bodyPr>
          <a:lstStyle/>
          <a:p>
            <a:pPr algn="ctr"/>
            <a:r>
              <a:rPr lang="en-US" sz="2800" dirty="0" smtClean="0"/>
              <a:t>Particles in an atom have electric charges and masses.</a:t>
            </a:r>
            <a:endParaRPr lang="en-US" sz="2800" dirty="0"/>
          </a:p>
        </p:txBody>
      </p:sp>
      <p:sp>
        <p:nvSpPr>
          <p:cNvPr id="10" name="TextBox 4"/>
          <p:cNvSpPr txBox="1"/>
          <p:nvPr/>
        </p:nvSpPr>
        <p:spPr>
          <a:xfrm>
            <a:off x="480528" y="3487270"/>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2999472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rotWithShape="1">
          <a:blip r:embed="rId2"/>
          <a:srcRect l="12262" t="63531" r="50000" b="13845"/>
          <a:stretch/>
        </p:blipFill>
        <p:spPr>
          <a:xfrm>
            <a:off x="968258" y="2163652"/>
            <a:ext cx="7207484" cy="27818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92932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1495</TotalTime>
  <Words>1756</Words>
  <Application>Microsoft Office PowerPoint</Application>
  <PresentationFormat>On-screen Show (4:3)</PresentationFormat>
  <Paragraphs>204</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Comic Sans MS</vt:lpstr>
      <vt:lpstr>Wingdings</vt:lpstr>
      <vt:lpstr>Office Theme</vt:lpstr>
      <vt:lpstr>Chapter 2 - Chemistry</vt:lpstr>
      <vt:lpstr>PowerPoint Presentation</vt:lpstr>
      <vt:lpstr>PowerPoint Presentation</vt:lpstr>
      <vt:lpstr>Matter</vt:lpstr>
      <vt:lpstr>PowerPoint Presentation</vt:lpstr>
      <vt:lpstr>PowerPoint Presentation</vt:lpstr>
      <vt:lpstr>The Structure of an Atom</vt:lpstr>
      <vt:lpstr>Particles in an atom have electric charges and masses.</vt:lpstr>
      <vt:lpstr>PowerPoint Presentation</vt:lpstr>
      <vt:lpstr>Atomic Number - # of protons</vt:lpstr>
      <vt:lpstr>Mass Number - # of protons + neutrons</vt:lpstr>
      <vt:lpstr>Isotopes of Hydrogen</vt:lpstr>
      <vt:lpstr>Two Isotopes of Carbon</vt:lpstr>
      <vt:lpstr>Radioisotopes</vt:lpstr>
      <vt:lpstr>Using Radioactive Decay to Date Fossils and Rocks</vt:lpstr>
      <vt:lpstr>PowerPoint Presentation</vt:lpstr>
      <vt:lpstr>PowerPoint Presentation</vt:lpstr>
      <vt:lpstr>The Periodic Table of the Elements</vt:lpstr>
      <vt:lpstr>Models Explain Atom Structure</vt:lpstr>
      <vt:lpstr>PowerPoint Presentation</vt:lpstr>
      <vt:lpstr>Electrons Fill the Innermost Shell First</vt:lpstr>
      <vt:lpstr>Neutral vs. Charged Atoms</vt:lpstr>
      <vt:lpstr>PowerPoint Presentation</vt:lpstr>
      <vt:lpstr>Atoms Can Bond Together to Make Molecules</vt:lpstr>
      <vt:lpstr>PowerPoint Presentation</vt:lpstr>
      <vt:lpstr>PowerPoint Presentation</vt:lpstr>
      <vt:lpstr>Equilibrium</vt:lpstr>
      <vt:lpstr>Electrons Help Atoms Bond Together in Chemical Reactions</vt:lpstr>
      <vt:lpstr>Ionic Bonds Have Transferred Electrons</vt:lpstr>
      <vt:lpstr>PowerPoint Presentation</vt:lpstr>
      <vt:lpstr>PowerPoint Presentation</vt:lpstr>
      <vt:lpstr>Nonpolar vs. Polar Covalent Bonds</vt:lpstr>
      <vt:lpstr>Electronegativity with covalent bonds</vt:lpstr>
      <vt:lpstr>Polar Covalent Bonds</vt:lpstr>
      <vt:lpstr>PowerPoint Presentation</vt:lpstr>
      <vt:lpstr>Now, we can talk about “hydrogen bonds”.</vt:lpstr>
      <vt:lpstr>PowerPoint Presentation</vt:lpstr>
      <vt:lpstr>Hydrogen Bonding Between Water Molecules Gives it Properties Essential to Life</vt:lpstr>
      <vt:lpstr>PowerPoint Presentation</vt:lpstr>
      <vt:lpstr>PowerPoint Presentation</vt:lpstr>
      <vt:lpstr>PowerPoint Presentation</vt:lpstr>
      <vt:lpstr>PowerPoint Presentation</vt:lpstr>
      <vt:lpstr>pH, Buffers, Acids and Bases</vt:lpstr>
      <vt:lpstr>The pH Scale</vt:lpstr>
      <vt:lpstr>Buffers Maintain pH Homeostasis</vt:lpstr>
      <vt:lpstr>Carbon</vt:lpstr>
      <vt:lpstr>Hydrocarbons</vt:lpstr>
      <vt:lpstr>Hydrocarbons Can form Rings and Chains</vt:lpstr>
      <vt:lpstr>Functional Groups Can be Added to Hydrocarbon Frameworks</vt:lpstr>
    </vt:vector>
  </TitlesOfParts>
  <Company>Indian River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dc:title>
  <dc:creator>Jennifer Capers</dc:creator>
  <cp:lastModifiedBy>Jamey Capers</cp:lastModifiedBy>
  <cp:revision>138</cp:revision>
  <dcterms:created xsi:type="dcterms:W3CDTF">2016-05-25T20:39:40Z</dcterms:created>
  <dcterms:modified xsi:type="dcterms:W3CDTF">2019-12-30T01:42:28Z</dcterms:modified>
</cp:coreProperties>
</file>