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62" r:id="rId3"/>
    <p:sldId id="263" r:id="rId4"/>
    <p:sldId id="264" r:id="rId5"/>
    <p:sldId id="297" r:id="rId6"/>
    <p:sldId id="287" r:id="rId7"/>
    <p:sldId id="303" r:id="rId8"/>
    <p:sldId id="305" r:id="rId9"/>
    <p:sldId id="289" r:id="rId10"/>
    <p:sldId id="293" r:id="rId11"/>
    <p:sldId id="301" r:id="rId12"/>
    <p:sldId id="314" r:id="rId13"/>
    <p:sldId id="294" r:id="rId14"/>
    <p:sldId id="295" r:id="rId15"/>
    <p:sldId id="296" r:id="rId16"/>
    <p:sldId id="304" r:id="rId17"/>
    <p:sldId id="298" r:id="rId18"/>
    <p:sldId id="315" r:id="rId19"/>
    <p:sldId id="306" r:id="rId20"/>
    <p:sldId id="307" r:id="rId21"/>
    <p:sldId id="316" r:id="rId22"/>
    <p:sldId id="317" r:id="rId23"/>
    <p:sldId id="257" r:id="rId24"/>
    <p:sldId id="299" r:id="rId25"/>
    <p:sldId id="308" r:id="rId26"/>
    <p:sldId id="309" r:id="rId27"/>
    <p:sldId id="310" r:id="rId28"/>
    <p:sldId id="311" r:id="rId29"/>
    <p:sldId id="300" r:id="rId30"/>
    <p:sldId id="312" r:id="rId31"/>
    <p:sldId id="313" r:id="rId32"/>
    <p:sldId id="291" r:id="rId33"/>
    <p:sldId id="29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1248" y="72"/>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4D715-4651-465F-978B-9F3D276AB191}" type="datetimeFigureOut">
              <a:rPr lang="en-US" smtClean="0"/>
              <a:t>3/11/2020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A7304F-6EDD-4B1D-8173-F9C6FEB97236}" type="slidenum">
              <a:rPr lang="en-US" smtClean="0"/>
              <a:t>‹#›</a:t>
            </a:fld>
            <a:endParaRPr lang="en-US"/>
          </a:p>
        </p:txBody>
      </p:sp>
    </p:spTree>
    <p:extLst>
      <p:ext uri="{BB962C8B-B14F-4D97-AF65-F5344CB8AC3E}">
        <p14:creationId xmlns:p14="http://schemas.microsoft.com/office/powerpoint/2010/main" val="117004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A7304F-6EDD-4B1D-8173-F9C6FEB97236}" type="slidenum">
              <a:rPr lang="en-US" smtClean="0"/>
              <a:t>1</a:t>
            </a:fld>
            <a:endParaRPr lang="en-US"/>
          </a:p>
        </p:txBody>
      </p:sp>
    </p:spTree>
    <p:extLst>
      <p:ext uri="{BB962C8B-B14F-4D97-AF65-F5344CB8AC3E}">
        <p14:creationId xmlns:p14="http://schemas.microsoft.com/office/powerpoint/2010/main" val="1915189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A7304F-6EDD-4B1D-8173-F9C6FEB97236}" type="slidenum">
              <a:rPr lang="en-US" smtClean="0"/>
              <a:t>18</a:t>
            </a:fld>
            <a:endParaRPr lang="en-US"/>
          </a:p>
        </p:txBody>
      </p:sp>
    </p:spTree>
    <p:extLst>
      <p:ext uri="{BB962C8B-B14F-4D97-AF65-F5344CB8AC3E}">
        <p14:creationId xmlns:p14="http://schemas.microsoft.com/office/powerpoint/2010/main" val="3608625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B9EDD1-4169-4DF7-9F2C-DB4D0B155AAF}" type="datetime1">
              <a:rPr lang="en-US" smtClean="0"/>
              <a:t>3/11/2020</a:t>
            </a:fld>
            <a:endParaRPr lang="en-US"/>
          </a:p>
        </p:txBody>
      </p:sp>
      <p:sp>
        <p:nvSpPr>
          <p:cNvPr id="5" name="Footer Placeholder 4"/>
          <p:cNvSpPr>
            <a:spLocks noGrp="1"/>
          </p:cNvSpPr>
          <p:nvPr>
            <p:ph type="ftr" sz="quarter" idx="11"/>
          </p:nvPr>
        </p:nvSpPr>
        <p:spPr/>
        <p:txBody>
          <a:bodyPr/>
          <a:lstStyle/>
          <a:p>
            <a:r>
              <a:rPr lang="en-US" smtClean="0"/>
              <a:t>Capers      https://openstax.org/details/books/biology </a:t>
            </a:r>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293379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9245FB-FF32-4A95-B7DF-25BCFD23D0C2}" type="datetime1">
              <a:rPr lang="en-US" smtClean="0"/>
              <a:t>3/11/2020</a:t>
            </a:fld>
            <a:endParaRPr lang="en-US"/>
          </a:p>
        </p:txBody>
      </p:sp>
      <p:sp>
        <p:nvSpPr>
          <p:cNvPr id="5" name="Footer Placeholder 4"/>
          <p:cNvSpPr>
            <a:spLocks noGrp="1"/>
          </p:cNvSpPr>
          <p:nvPr>
            <p:ph type="ftr" sz="quarter" idx="11"/>
          </p:nvPr>
        </p:nvSpPr>
        <p:spPr/>
        <p:txBody>
          <a:bodyPr/>
          <a:lstStyle/>
          <a:p>
            <a:r>
              <a:rPr lang="en-US" smtClean="0"/>
              <a:t>Capers      https://openstax.org/details/books/biology </a:t>
            </a:r>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8264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A424FD-FF17-4AE5-85EF-259A386B582D}" type="datetime1">
              <a:rPr lang="en-US" smtClean="0"/>
              <a:t>3/11/2020</a:t>
            </a:fld>
            <a:endParaRPr lang="en-US"/>
          </a:p>
        </p:txBody>
      </p:sp>
      <p:sp>
        <p:nvSpPr>
          <p:cNvPr id="5" name="Footer Placeholder 4"/>
          <p:cNvSpPr>
            <a:spLocks noGrp="1"/>
          </p:cNvSpPr>
          <p:nvPr>
            <p:ph type="ftr" sz="quarter" idx="11"/>
          </p:nvPr>
        </p:nvSpPr>
        <p:spPr/>
        <p:txBody>
          <a:bodyPr/>
          <a:lstStyle/>
          <a:p>
            <a:r>
              <a:rPr lang="en-US" smtClean="0"/>
              <a:t>Capers      https://openstax.org/details/books/biology </a:t>
            </a:r>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252686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EDCC8E-958D-49E9-8532-C3D0AC5207BC}" type="datetime1">
              <a:rPr lang="en-US" smtClean="0"/>
              <a:t>3/11/2020</a:t>
            </a:fld>
            <a:endParaRPr lang="en-US"/>
          </a:p>
        </p:txBody>
      </p:sp>
      <p:sp>
        <p:nvSpPr>
          <p:cNvPr id="5" name="Footer Placeholder 4"/>
          <p:cNvSpPr>
            <a:spLocks noGrp="1"/>
          </p:cNvSpPr>
          <p:nvPr>
            <p:ph type="ftr" sz="quarter" idx="11"/>
          </p:nvPr>
        </p:nvSpPr>
        <p:spPr/>
        <p:txBody>
          <a:bodyPr/>
          <a:lstStyle/>
          <a:p>
            <a:r>
              <a:rPr lang="en-US" smtClean="0"/>
              <a:t>Capers      https://openstax.org/details/books/biology </a:t>
            </a:r>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40331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066019-3A79-4778-8E7B-CC4E5BE59EAA}" type="datetime1">
              <a:rPr lang="en-US" smtClean="0"/>
              <a:t>3/11/2020</a:t>
            </a:fld>
            <a:endParaRPr lang="en-US"/>
          </a:p>
        </p:txBody>
      </p:sp>
      <p:sp>
        <p:nvSpPr>
          <p:cNvPr id="5" name="Footer Placeholder 4"/>
          <p:cNvSpPr>
            <a:spLocks noGrp="1"/>
          </p:cNvSpPr>
          <p:nvPr>
            <p:ph type="ftr" sz="quarter" idx="11"/>
          </p:nvPr>
        </p:nvSpPr>
        <p:spPr/>
        <p:txBody>
          <a:bodyPr/>
          <a:lstStyle/>
          <a:p>
            <a:r>
              <a:rPr lang="en-US" smtClean="0"/>
              <a:t>Capers      https://openstax.org/details/books/biology </a:t>
            </a:r>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61826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0E652B-F4A0-4058-B809-3D18569B1FD1}" type="datetime1">
              <a:rPr lang="en-US" smtClean="0"/>
              <a:t>3/11/2020</a:t>
            </a:fld>
            <a:endParaRPr lang="en-US"/>
          </a:p>
        </p:txBody>
      </p:sp>
      <p:sp>
        <p:nvSpPr>
          <p:cNvPr id="6" name="Footer Placeholder 5"/>
          <p:cNvSpPr>
            <a:spLocks noGrp="1"/>
          </p:cNvSpPr>
          <p:nvPr>
            <p:ph type="ftr" sz="quarter" idx="11"/>
          </p:nvPr>
        </p:nvSpPr>
        <p:spPr/>
        <p:txBody>
          <a:bodyPr/>
          <a:lstStyle/>
          <a:p>
            <a:r>
              <a:rPr lang="en-US" smtClean="0"/>
              <a:t>Capers      https://openstax.org/details/books/biology </a:t>
            </a:r>
            <a:endParaRPr lang="en-US"/>
          </a:p>
        </p:txBody>
      </p:sp>
      <p:sp>
        <p:nvSpPr>
          <p:cNvPr id="7" name="Slide Number Placeholder 6"/>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3506089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02C1D3-F791-46C3-AF17-ADEF746CF2C5}" type="datetime1">
              <a:rPr lang="en-US" smtClean="0"/>
              <a:t>3/11/2020</a:t>
            </a:fld>
            <a:endParaRPr lang="en-US"/>
          </a:p>
        </p:txBody>
      </p:sp>
      <p:sp>
        <p:nvSpPr>
          <p:cNvPr id="8" name="Footer Placeholder 7"/>
          <p:cNvSpPr>
            <a:spLocks noGrp="1"/>
          </p:cNvSpPr>
          <p:nvPr>
            <p:ph type="ftr" sz="quarter" idx="11"/>
          </p:nvPr>
        </p:nvSpPr>
        <p:spPr/>
        <p:txBody>
          <a:bodyPr/>
          <a:lstStyle/>
          <a:p>
            <a:r>
              <a:rPr lang="en-US" smtClean="0"/>
              <a:t>Capers      https://openstax.org/details/books/biology </a:t>
            </a:r>
            <a:endParaRPr lang="en-US"/>
          </a:p>
        </p:txBody>
      </p:sp>
      <p:sp>
        <p:nvSpPr>
          <p:cNvPr id="9" name="Slide Number Placeholder 8"/>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1252407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11B8F9-5298-416E-8EEC-B7A1BFB5D853}" type="datetime1">
              <a:rPr lang="en-US" smtClean="0"/>
              <a:t>3/11/2020</a:t>
            </a:fld>
            <a:endParaRPr lang="en-US"/>
          </a:p>
        </p:txBody>
      </p:sp>
      <p:sp>
        <p:nvSpPr>
          <p:cNvPr id="4" name="Footer Placeholder 3"/>
          <p:cNvSpPr>
            <a:spLocks noGrp="1"/>
          </p:cNvSpPr>
          <p:nvPr>
            <p:ph type="ftr" sz="quarter" idx="11"/>
          </p:nvPr>
        </p:nvSpPr>
        <p:spPr/>
        <p:txBody>
          <a:bodyPr/>
          <a:lstStyle/>
          <a:p>
            <a:r>
              <a:rPr lang="en-US" smtClean="0"/>
              <a:t>Capers      https://openstax.org/details/books/biology </a:t>
            </a:r>
            <a:endParaRPr lang="en-US"/>
          </a:p>
        </p:txBody>
      </p:sp>
      <p:sp>
        <p:nvSpPr>
          <p:cNvPr id="5" name="Slide Number Placeholder 4"/>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3228234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4E223-ADE4-4810-ADF1-A0E955F5728A}" type="datetime1">
              <a:rPr lang="en-US" smtClean="0"/>
              <a:t>3/11/2020</a:t>
            </a:fld>
            <a:endParaRPr lang="en-US"/>
          </a:p>
        </p:txBody>
      </p:sp>
      <p:sp>
        <p:nvSpPr>
          <p:cNvPr id="3" name="Footer Placeholder 2"/>
          <p:cNvSpPr>
            <a:spLocks noGrp="1"/>
          </p:cNvSpPr>
          <p:nvPr>
            <p:ph type="ftr" sz="quarter" idx="11"/>
          </p:nvPr>
        </p:nvSpPr>
        <p:spPr/>
        <p:txBody>
          <a:bodyPr/>
          <a:lstStyle/>
          <a:p>
            <a:r>
              <a:rPr lang="en-US" smtClean="0"/>
              <a:t>Capers      https://openstax.org/details/books/biology </a:t>
            </a:r>
            <a:endParaRPr lang="en-US"/>
          </a:p>
        </p:txBody>
      </p:sp>
      <p:sp>
        <p:nvSpPr>
          <p:cNvPr id="4" name="Slide Number Placeholder 3"/>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35707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23B3CA-5163-4FE3-89EC-FF7C68F34003}" type="datetime1">
              <a:rPr lang="en-US" smtClean="0"/>
              <a:t>3/11/2020</a:t>
            </a:fld>
            <a:endParaRPr lang="en-US"/>
          </a:p>
        </p:txBody>
      </p:sp>
      <p:sp>
        <p:nvSpPr>
          <p:cNvPr id="6" name="Footer Placeholder 5"/>
          <p:cNvSpPr>
            <a:spLocks noGrp="1"/>
          </p:cNvSpPr>
          <p:nvPr>
            <p:ph type="ftr" sz="quarter" idx="11"/>
          </p:nvPr>
        </p:nvSpPr>
        <p:spPr/>
        <p:txBody>
          <a:bodyPr/>
          <a:lstStyle/>
          <a:p>
            <a:r>
              <a:rPr lang="en-US" smtClean="0"/>
              <a:t>Capers      https://openstax.org/details/books/biology </a:t>
            </a:r>
            <a:endParaRPr lang="en-US"/>
          </a:p>
        </p:txBody>
      </p:sp>
      <p:sp>
        <p:nvSpPr>
          <p:cNvPr id="7" name="Slide Number Placeholder 6"/>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2774677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5525F4-B174-4294-8370-C9F3BBBDA70B}" type="datetime1">
              <a:rPr lang="en-US" smtClean="0"/>
              <a:t>3/11/2020</a:t>
            </a:fld>
            <a:endParaRPr lang="en-US"/>
          </a:p>
        </p:txBody>
      </p:sp>
      <p:sp>
        <p:nvSpPr>
          <p:cNvPr id="6" name="Footer Placeholder 5"/>
          <p:cNvSpPr>
            <a:spLocks noGrp="1"/>
          </p:cNvSpPr>
          <p:nvPr>
            <p:ph type="ftr" sz="quarter" idx="11"/>
          </p:nvPr>
        </p:nvSpPr>
        <p:spPr/>
        <p:txBody>
          <a:bodyPr/>
          <a:lstStyle/>
          <a:p>
            <a:r>
              <a:rPr lang="en-US" smtClean="0"/>
              <a:t>Capers      https://openstax.org/details/books/biology </a:t>
            </a:r>
            <a:endParaRPr lang="en-US"/>
          </a:p>
        </p:txBody>
      </p:sp>
      <p:sp>
        <p:nvSpPr>
          <p:cNvPr id="7" name="Slide Number Placeholder 6"/>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275480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22CBC-43FB-483C-910F-7EF3738D9003}" type="datetime1">
              <a:rPr lang="en-US" smtClean="0"/>
              <a:t>3/11/2020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Capers      https://openstax.org/details/books/biology </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AD9679-3969-4A7B-8E59-2EEAE6A748BA}" type="slidenum">
              <a:rPr lang="en-US" smtClean="0"/>
              <a:t>‹#›</a:t>
            </a:fld>
            <a:endParaRPr lang="en-US"/>
          </a:p>
        </p:txBody>
      </p:sp>
    </p:spTree>
    <p:extLst>
      <p:ext uri="{BB962C8B-B14F-4D97-AF65-F5344CB8AC3E}">
        <p14:creationId xmlns:p14="http://schemas.microsoft.com/office/powerpoint/2010/main" val="1225635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Rzxr9FeZf1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8MqTOEospfo&amp;t=133s" TargetMode="External"/><Relationship Id="rId2" Type="http://schemas.openxmlformats.org/officeDocument/2006/relationships/hyperlink" Target="https://www.youtube.com/watch?v=gFLYe_YAQYQ"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commons.wikimedia.org/wiki/File:Levels_of_Organization.svg" TargetMode="External"/><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hyperlink" Target="https://creativecommons.org/publicdomain/mark/1.0/"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commons.wikimedia.org/wiki/File:Bacillus_Anthracis.png" TargetMode="External"/><Relationship Id="rId3" Type="http://schemas.openxmlformats.org/officeDocument/2006/relationships/hyperlink" Target="https://commons.wikimedia.org/wiki/File:Celltypes.png" TargetMode="External"/><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hyperlink" Target="https://commons.wikimedia.org/wiki/File:Cheek_cell_phase_contrast.jpg" TargetMode="External"/><Relationship Id="rId5" Type="http://schemas.openxmlformats.org/officeDocument/2006/relationships/image" Target="../media/image10.jpeg"/><Relationship Id="rId4" Type="http://schemas.openxmlformats.org/officeDocument/2006/relationships/hyperlink" Target="https://creativecommons.org/publicdomain/mark/1.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hyperlink" Target="http://cnx.org/contents/185cbf87-c72e-48f5-b51e-f14f21b5eabd@10.61"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82124"/>
            <a:ext cx="7772400" cy="2387600"/>
          </a:xfrm>
        </p:spPr>
        <p:txBody>
          <a:bodyPr/>
          <a:lstStyle/>
          <a:p>
            <a:pPr algn="r"/>
            <a:r>
              <a:rPr lang="en-US" dirty="0" smtClean="0">
                <a:effectLst>
                  <a:outerShdw blurRad="38100" dist="38100" dir="2700000" algn="tl">
                    <a:srgbClr val="000000">
                      <a:alpha val="43137"/>
                    </a:srgbClr>
                  </a:outerShdw>
                </a:effectLst>
              </a:rPr>
              <a:t>Chapter 1</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143000" y="3602038"/>
            <a:ext cx="7315200" cy="1655762"/>
          </a:xfrm>
        </p:spPr>
        <p:txBody>
          <a:bodyPr>
            <a:normAutofit/>
          </a:bodyPr>
          <a:lstStyle/>
          <a:p>
            <a:pPr algn="r"/>
            <a:r>
              <a:rPr lang="en-US" dirty="0" smtClean="0">
                <a:effectLst>
                  <a:outerShdw blurRad="38100" dist="38100" dir="2700000" algn="tl">
                    <a:srgbClr val="000000">
                      <a:alpha val="43137"/>
                    </a:srgbClr>
                  </a:outerShdw>
                </a:effectLst>
              </a:rPr>
              <a:t>Biology for Health Sciences</a:t>
            </a:r>
          </a:p>
          <a:p>
            <a:pPr algn="r"/>
            <a:r>
              <a:rPr lang="en-US" dirty="0" smtClean="0">
                <a:effectLst>
                  <a:outerShdw blurRad="38100" dist="38100" dir="2700000" algn="tl">
                    <a:srgbClr val="000000">
                      <a:alpha val="43137"/>
                    </a:srgbClr>
                  </a:outerShdw>
                </a:effectLst>
              </a:rPr>
              <a:t>BSC 1020</a:t>
            </a:r>
          </a:p>
          <a:p>
            <a:pPr algn="r"/>
            <a:r>
              <a:rPr lang="en-US" dirty="0" smtClean="0">
                <a:effectLst>
                  <a:outerShdw blurRad="38100" dist="38100" dir="2700000" algn="tl">
                    <a:srgbClr val="000000">
                      <a:alpha val="43137"/>
                    </a:srgbClr>
                  </a:outerShdw>
                </a:effectLst>
              </a:rPr>
              <a:t>Dr. Capers</a:t>
            </a:r>
          </a:p>
          <a:p>
            <a:pPr algn="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786" y="782035"/>
            <a:ext cx="2539682" cy="2031746"/>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820155" y="5849088"/>
            <a:ext cx="4082143" cy="215444"/>
          </a:xfrm>
          <a:prstGeom prst="rect">
            <a:avLst/>
          </a:prstGeom>
          <a:noFill/>
        </p:spPr>
        <p:txBody>
          <a:bodyPr wrap="square" rtlCol="0">
            <a:spAutoFit/>
          </a:bodyPr>
          <a:lstStyle/>
          <a:p>
            <a:pPr algn="ctr"/>
            <a:r>
              <a:rPr lang="en-US" sz="800" dirty="0" smtClean="0">
                <a:solidFill>
                  <a:schemeClr val="bg2">
                    <a:lumMod val="25000"/>
                  </a:schemeClr>
                </a:solidFill>
              </a:rPr>
              <a:t>credit</a:t>
            </a:r>
            <a:r>
              <a:rPr lang="en-US" sz="800" dirty="0">
                <a:solidFill>
                  <a:schemeClr val="bg2">
                    <a:lumMod val="25000"/>
                  </a:schemeClr>
                </a:solidFill>
              </a:rPr>
              <a:t>: NASA/GSFC/NOAA/USGS</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6533" r="6070"/>
          <a:stretch/>
        </p:blipFill>
        <p:spPr>
          <a:xfrm>
            <a:off x="552726" y="3125667"/>
            <a:ext cx="4247874" cy="2608503"/>
          </a:xfrm>
          <a:prstGeom prst="rect">
            <a:avLst/>
          </a:prstGeom>
          <a:ln>
            <a:noFill/>
          </a:ln>
          <a:effectLst>
            <a:outerShdw blurRad="292100" dist="139700" dir="2700000" algn="tl" rotWithShape="0">
              <a:srgbClr val="333333">
                <a:alpha val="65000"/>
              </a:srgbClr>
            </a:outerShdw>
          </a:effectLst>
        </p:spPr>
      </p:pic>
      <p:sp>
        <p:nvSpPr>
          <p:cNvPr id="6" name="Footer Placeholder 5"/>
          <p:cNvSpPr>
            <a:spLocks noGrp="1"/>
          </p:cNvSpPr>
          <p:nvPr>
            <p:ph type="ftr" sz="quarter" idx="11"/>
          </p:nvPr>
        </p:nvSpPr>
        <p:spPr>
          <a:xfrm>
            <a:off x="988541" y="6356351"/>
            <a:ext cx="7142205" cy="365125"/>
          </a:xfrm>
        </p:spPr>
        <p:txBody>
          <a:bodyPr/>
          <a:lstStyle/>
          <a:p>
            <a:r>
              <a:rPr lang="en-US" sz="1600" smtClean="0">
                <a:latin typeface="Comic Sans MS" panose="030F0702030302020204" pitchFamily="66" charset="0"/>
              </a:rPr>
              <a:t>Capers      https://openstax.org/details/books/biology </a:t>
            </a:r>
            <a:endParaRPr lang="en-US" sz="1600" dirty="0">
              <a:latin typeface="Comic Sans MS" panose="030F0702030302020204" pitchFamily="66" charset="0"/>
            </a:endParaRPr>
          </a:p>
        </p:txBody>
      </p:sp>
    </p:spTree>
    <p:extLst>
      <p:ext uri="{BB962C8B-B14F-4D97-AF65-F5344CB8AC3E}">
        <p14:creationId xmlns:p14="http://schemas.microsoft.com/office/powerpoint/2010/main" val="985109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a Scientific “Theory”?</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A scientific theory is </a:t>
            </a:r>
            <a:r>
              <a:rPr lang="en-US" i="1" dirty="0" smtClean="0"/>
              <a:t>not</a:t>
            </a:r>
            <a:r>
              <a:rPr lang="en-US" dirty="0" smtClean="0"/>
              <a:t> a wild guess. </a:t>
            </a:r>
          </a:p>
          <a:p>
            <a:pPr marL="0" indent="0">
              <a:buNone/>
            </a:pPr>
            <a:endParaRPr lang="en-US" dirty="0" smtClean="0"/>
          </a:p>
          <a:p>
            <a:pPr marL="0" indent="0" algn="ctr">
              <a:buNone/>
            </a:pPr>
            <a:r>
              <a:rPr lang="en-US" sz="3600" dirty="0" smtClean="0"/>
              <a:t>A </a:t>
            </a:r>
            <a:r>
              <a:rPr lang="en-US" sz="3600" dirty="0"/>
              <a:t>theory is a </a:t>
            </a:r>
            <a:r>
              <a:rPr lang="en-US" sz="3600" b="1" dirty="0"/>
              <a:t>tested</a:t>
            </a:r>
            <a:r>
              <a:rPr lang="en-US" sz="3600" dirty="0"/>
              <a:t> </a:t>
            </a:r>
            <a:r>
              <a:rPr lang="en-US" sz="3600" b="1" dirty="0"/>
              <a:t>and confirmed </a:t>
            </a:r>
            <a:r>
              <a:rPr lang="en-US" sz="3600" dirty="0"/>
              <a:t>explanation for observations or phenomena</a:t>
            </a:r>
            <a:r>
              <a:rPr lang="en-US" sz="3600" dirty="0" smtClean="0"/>
              <a:t>.</a:t>
            </a:r>
          </a:p>
          <a:p>
            <a:endParaRPr lang="en-US" dirty="0"/>
          </a:p>
          <a:p>
            <a:pPr marL="0" indent="0" algn="ctr">
              <a:buNone/>
            </a:pPr>
            <a:r>
              <a:rPr lang="en-US" dirty="0"/>
              <a:t>A hypothesis may </a:t>
            </a:r>
            <a:r>
              <a:rPr lang="en-US" dirty="0" smtClean="0"/>
              <a:t>eventually become</a:t>
            </a:r>
          </a:p>
          <a:p>
            <a:pPr marL="0" indent="0" algn="ctr">
              <a:spcBef>
                <a:spcPts val="0"/>
              </a:spcBef>
              <a:buNone/>
            </a:pPr>
            <a:r>
              <a:rPr lang="en-US" dirty="0" smtClean="0"/>
              <a:t>a </a:t>
            </a:r>
            <a:r>
              <a:rPr lang="en-US" dirty="0"/>
              <a:t>verified </a:t>
            </a:r>
            <a:r>
              <a:rPr lang="en-US" dirty="0" smtClean="0"/>
              <a:t>theory after it has been tested over and over and accepted by the scientific community.</a:t>
            </a:r>
            <a:endParaRPr lang="en-US" dirty="0"/>
          </a:p>
        </p:txBody>
      </p:sp>
      <p:sp>
        <p:nvSpPr>
          <p:cNvPr id="4" name="Rectangle 3"/>
          <p:cNvSpPr/>
          <p:nvPr/>
        </p:nvSpPr>
        <p:spPr>
          <a:xfrm>
            <a:off x="1183341" y="2779059"/>
            <a:ext cx="6840071" cy="174811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Capers      https://openstax.org/details/books/biology </a:t>
            </a:r>
            <a:endParaRPr lang="en-US"/>
          </a:p>
        </p:txBody>
      </p:sp>
    </p:spTree>
    <p:extLst>
      <p:ext uri="{BB962C8B-B14F-4D97-AF65-F5344CB8AC3E}">
        <p14:creationId xmlns:p14="http://schemas.microsoft.com/office/powerpoint/2010/main" val="264501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idx="1"/>
          </p:nvPr>
        </p:nvSpPr>
        <p:spPr bwMode="auto">
          <a:xfrm>
            <a:off x="628650" y="244699"/>
            <a:ext cx="7886700" cy="593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marL="339725" indent="-33972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1pPr>
            <a:lvl2pPr marL="739775" indent="-28257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2pPr>
            <a:lvl3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3pPr>
            <a:lvl4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4pPr>
            <a:lvl5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800"/>
              </a:spcBef>
              <a:buFont typeface="Arial" panose="020B0604020202020204" pitchFamily="34" charset="0"/>
              <a:buChar char="•"/>
            </a:pPr>
            <a:r>
              <a:rPr lang="en-US" altLang="en-US" sz="3600" b="1" dirty="0">
                <a:solidFill>
                  <a:schemeClr val="tx1"/>
                </a:solidFill>
                <a:latin typeface="Comic Sans MS" panose="030F0702030302020204" pitchFamily="66" charset="0"/>
                <a:ea typeface="ＭＳ Ｐゴシック" panose="020B0600070205080204" pitchFamily="34" charset="-128"/>
              </a:rPr>
              <a:t>Scientific theory</a:t>
            </a:r>
          </a:p>
          <a:p>
            <a:pPr lvl="1" eaLnBrk="1" hangingPunct="1">
              <a:spcBef>
                <a:spcPts val="700"/>
              </a:spcBef>
              <a:buFont typeface="Arial" panose="020B0604020202020204" pitchFamily="34" charset="0"/>
              <a:buChar char="–"/>
            </a:pPr>
            <a:r>
              <a:rPr lang="en-US" altLang="en-US" sz="2400" dirty="0">
                <a:solidFill>
                  <a:schemeClr val="tx1"/>
                </a:solidFill>
                <a:latin typeface="Comic Sans MS" panose="030F0702030302020204" pitchFamily="66" charset="0"/>
                <a:ea typeface="ＭＳ Ｐゴシック" panose="020B0600070205080204" pitchFamily="34" charset="-128"/>
              </a:rPr>
              <a:t>Is a body of interconnected concepts</a:t>
            </a:r>
          </a:p>
          <a:p>
            <a:pPr lvl="1" eaLnBrk="1" hangingPunct="1">
              <a:spcBef>
                <a:spcPts val="700"/>
              </a:spcBef>
              <a:buFont typeface="Arial" panose="020B0604020202020204" pitchFamily="34" charset="0"/>
              <a:buChar char="–"/>
            </a:pPr>
            <a:r>
              <a:rPr lang="en-US" altLang="en-US" sz="2400" dirty="0">
                <a:solidFill>
                  <a:schemeClr val="tx1"/>
                </a:solidFill>
                <a:latin typeface="Comic Sans MS" panose="030F0702030302020204" pitchFamily="66" charset="0"/>
                <a:ea typeface="ＭＳ Ｐゴシック" panose="020B0600070205080204" pitchFamily="34" charset="-128"/>
              </a:rPr>
              <a:t>Is supported by much experimental evidence and scientific reasoning</a:t>
            </a:r>
          </a:p>
          <a:p>
            <a:pPr lvl="1" eaLnBrk="1" hangingPunct="1">
              <a:spcBef>
                <a:spcPts val="700"/>
              </a:spcBef>
              <a:buFont typeface="Arial" panose="020B0604020202020204" pitchFamily="34" charset="0"/>
              <a:buChar char="–"/>
            </a:pPr>
            <a:r>
              <a:rPr lang="en-US" altLang="en-US" sz="2400" dirty="0">
                <a:solidFill>
                  <a:schemeClr val="tx1"/>
                </a:solidFill>
                <a:latin typeface="Comic Sans MS" panose="030F0702030302020204" pitchFamily="66" charset="0"/>
                <a:ea typeface="ＭＳ Ｐゴシック" panose="020B0600070205080204" pitchFamily="34" charset="-128"/>
              </a:rPr>
              <a:t>Expresses ideas of which we are most certain</a:t>
            </a:r>
          </a:p>
          <a:p>
            <a:pPr lvl="1" eaLnBrk="1" hangingPunct="1">
              <a:spcBef>
                <a:spcPts val="700"/>
              </a:spcBef>
              <a:buFont typeface="Arial" panose="020B0604020202020204" pitchFamily="34" charset="0"/>
              <a:buChar char="–"/>
            </a:pPr>
            <a:r>
              <a:rPr lang="en-US" altLang="en-US" sz="2400" dirty="0">
                <a:solidFill>
                  <a:schemeClr val="tx1"/>
                </a:solidFill>
                <a:latin typeface="Comic Sans MS" panose="030F0702030302020204" pitchFamily="66" charset="0"/>
                <a:ea typeface="ＭＳ Ｐゴシック" panose="020B0600070205080204" pitchFamily="34" charset="-128"/>
              </a:rPr>
              <a:t>When you say “theory” in </a:t>
            </a:r>
            <a:r>
              <a:rPr lang="en-US" altLang="en-US" dirty="0" smtClean="0">
                <a:solidFill>
                  <a:schemeClr val="tx1"/>
                </a:solidFill>
                <a:latin typeface="Comic Sans MS" panose="030F0702030302020204" pitchFamily="66" charset="0"/>
                <a:ea typeface="ＭＳ Ｐゴシック" panose="020B0600070205080204" pitchFamily="34" charset="-128"/>
              </a:rPr>
              <a:t>biology</a:t>
            </a:r>
            <a:r>
              <a:rPr lang="en-US" altLang="en-US" sz="2400" dirty="0" smtClean="0">
                <a:solidFill>
                  <a:schemeClr val="tx1"/>
                </a:solidFill>
                <a:latin typeface="Comic Sans MS" panose="030F0702030302020204" pitchFamily="66" charset="0"/>
                <a:ea typeface="ＭＳ Ｐゴシック" panose="020B0600070205080204" pitchFamily="34" charset="-128"/>
              </a:rPr>
              <a:t>, </a:t>
            </a:r>
            <a:r>
              <a:rPr lang="en-US" altLang="en-US" sz="2400" dirty="0">
                <a:solidFill>
                  <a:schemeClr val="tx1"/>
                </a:solidFill>
                <a:latin typeface="Comic Sans MS" panose="030F0702030302020204" pitchFamily="66" charset="0"/>
                <a:ea typeface="ＭＳ Ｐゴシック" panose="020B0600070205080204" pitchFamily="34" charset="-128"/>
              </a:rPr>
              <a:t>it is as close to </a:t>
            </a:r>
            <a:r>
              <a:rPr lang="en-US" altLang="en-US" dirty="0" smtClean="0">
                <a:solidFill>
                  <a:schemeClr val="tx1"/>
                </a:solidFill>
                <a:latin typeface="Comic Sans MS" panose="030F0702030302020204" pitchFamily="66" charset="0"/>
                <a:ea typeface="ＭＳ Ｐゴシック" panose="020B0600070205080204" pitchFamily="34" charset="-128"/>
              </a:rPr>
              <a:t>LAW</a:t>
            </a:r>
            <a:r>
              <a:rPr lang="en-US" altLang="en-US" sz="2400" dirty="0" smtClean="0">
                <a:solidFill>
                  <a:schemeClr val="tx1"/>
                </a:solidFill>
                <a:latin typeface="Comic Sans MS" panose="030F0702030302020204" pitchFamily="66" charset="0"/>
                <a:ea typeface="ＭＳ Ｐゴシック" panose="020B0600070205080204" pitchFamily="34" charset="-128"/>
              </a:rPr>
              <a:t> </a:t>
            </a:r>
            <a:r>
              <a:rPr lang="en-US" altLang="en-US" sz="2400" dirty="0">
                <a:solidFill>
                  <a:schemeClr val="tx1"/>
                </a:solidFill>
                <a:latin typeface="Comic Sans MS" panose="030F0702030302020204" pitchFamily="66" charset="0"/>
                <a:ea typeface="ＭＳ Ｐゴシック" panose="020B0600070205080204" pitchFamily="34" charset="-128"/>
              </a:rPr>
              <a:t>that you will get to with the information and technology we have available to us at the time</a:t>
            </a:r>
          </a:p>
          <a:p>
            <a:pPr lvl="1" eaLnBrk="1" hangingPunct="1">
              <a:spcBef>
                <a:spcPts val="700"/>
              </a:spcBef>
              <a:buFont typeface="Arial" panose="020B0604020202020204" pitchFamily="34" charset="0"/>
              <a:buChar char="–"/>
            </a:pPr>
            <a:endParaRPr lang="en-US" altLang="en-US" sz="2400" dirty="0">
              <a:solidFill>
                <a:schemeClr val="tx1"/>
              </a:solidFill>
              <a:latin typeface="Comic Sans MS" panose="030F0702030302020204" pitchFamily="66" charset="0"/>
              <a:ea typeface="ＭＳ Ｐゴシック" panose="020B0600070205080204" pitchFamily="34" charset="-128"/>
            </a:endParaRPr>
          </a:p>
          <a:p>
            <a:pPr eaLnBrk="1" hangingPunct="1">
              <a:spcBef>
                <a:spcPts val="800"/>
              </a:spcBef>
              <a:buFont typeface="Arial" panose="020B0604020202020204" pitchFamily="34" charset="0"/>
              <a:buChar char="•"/>
            </a:pPr>
            <a:r>
              <a:rPr lang="en-US" altLang="en-US" sz="2400" dirty="0">
                <a:solidFill>
                  <a:schemeClr val="tx1"/>
                </a:solidFill>
                <a:latin typeface="Comic Sans MS" panose="030F0702030302020204" pitchFamily="66" charset="0"/>
                <a:ea typeface="ＭＳ Ｐゴシック" panose="020B0600070205080204" pitchFamily="34" charset="-128"/>
              </a:rPr>
              <a:t>Compare to general meaning of theory</a:t>
            </a:r>
          </a:p>
          <a:p>
            <a:pPr lvl="1" eaLnBrk="1" hangingPunct="1">
              <a:spcBef>
                <a:spcPts val="700"/>
              </a:spcBef>
              <a:buFont typeface="Arial" panose="020B0604020202020204" pitchFamily="34" charset="0"/>
              <a:buChar char="–"/>
            </a:pPr>
            <a:r>
              <a:rPr lang="en-US" altLang="en-US" sz="2400" dirty="0">
                <a:solidFill>
                  <a:schemeClr val="tx1"/>
                </a:solidFill>
                <a:latin typeface="Comic Sans MS" panose="030F0702030302020204" pitchFamily="66" charset="0"/>
                <a:ea typeface="ＭＳ Ｐゴシック" panose="020B0600070205080204" pitchFamily="34" charset="-128"/>
              </a:rPr>
              <a:t>Different in everyday language, implies a lack of knowledge or a </a:t>
            </a:r>
            <a:r>
              <a:rPr lang="en-US" altLang="en-US" sz="2400" dirty="0" smtClean="0">
                <a:solidFill>
                  <a:schemeClr val="tx1"/>
                </a:solidFill>
                <a:latin typeface="Comic Sans MS" panose="030F0702030302020204" pitchFamily="66" charset="0"/>
                <a:ea typeface="ＭＳ Ｐゴシック" panose="020B0600070205080204" pitchFamily="34" charset="-128"/>
              </a:rPr>
              <a:t>guess</a:t>
            </a:r>
          </a:p>
          <a:p>
            <a:pPr lvl="1" eaLnBrk="1" hangingPunct="1">
              <a:spcBef>
                <a:spcPts val="700"/>
              </a:spcBef>
              <a:buFont typeface="Arial" panose="020B0604020202020204" pitchFamily="34" charset="0"/>
              <a:buChar char="–"/>
            </a:pPr>
            <a:r>
              <a:rPr lang="en-US" altLang="en-US" sz="2400" dirty="0" smtClean="0">
                <a:solidFill>
                  <a:schemeClr val="tx1"/>
                </a:solidFill>
                <a:latin typeface="Comic Sans MS" panose="030F0702030302020204" pitchFamily="66" charset="0"/>
                <a:ea typeface="ＭＳ Ｐゴシック" panose="020B0600070205080204" pitchFamily="34" charset="-128"/>
              </a:rPr>
              <a:t>Misunderstanding of scientific theory leads to misunderstanding of things like the Theory of Evolution, etc.</a:t>
            </a:r>
            <a:endParaRPr lang="en-US" altLang="en-US" sz="2400" dirty="0">
              <a:solidFill>
                <a:schemeClr val="tx1"/>
              </a:solidFill>
              <a:latin typeface="Comic Sans MS" panose="030F0702030302020204" pitchFamily="66" charset="0"/>
              <a:ea typeface="ＭＳ Ｐゴシック" panose="020B0600070205080204" pitchFamily="34" charset="-128"/>
            </a:endParaRPr>
          </a:p>
        </p:txBody>
      </p:sp>
      <p:sp>
        <p:nvSpPr>
          <p:cNvPr id="2" name="Footer Placeholder 1"/>
          <p:cNvSpPr>
            <a:spLocks noGrp="1"/>
          </p:cNvSpPr>
          <p:nvPr>
            <p:ph type="ftr" sz="quarter" idx="11"/>
          </p:nvPr>
        </p:nvSpPr>
        <p:spPr/>
        <p:txBody>
          <a:bodyPr/>
          <a:lstStyle/>
          <a:p>
            <a:r>
              <a:rPr lang="en-US" smtClean="0"/>
              <a:t>Capers      https://openstax.org/details/books/biology </a:t>
            </a:r>
            <a:endParaRPr lang="en-US"/>
          </a:p>
        </p:txBody>
      </p:sp>
    </p:spTree>
    <p:extLst>
      <p:ext uri="{BB962C8B-B14F-4D97-AF65-F5344CB8AC3E}">
        <p14:creationId xmlns:p14="http://schemas.microsoft.com/office/powerpoint/2010/main" val="1023520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Why can’t we have laws in Biology like they do in Physics?</a:t>
            </a:r>
          </a:p>
          <a:p>
            <a:pPr lvl="2"/>
            <a:r>
              <a:rPr lang="en-US" dirty="0" smtClean="0"/>
              <a:t>Remember that biology organisms/systems are changing and adapting (evolving) </a:t>
            </a:r>
          </a:p>
          <a:p>
            <a:pPr lvl="2"/>
            <a:r>
              <a:rPr lang="en-US" dirty="0" smtClean="0"/>
              <a:t>What is verified today may be different a hundred, thousand years from now</a:t>
            </a:r>
          </a:p>
          <a:p>
            <a:pPr lvl="2"/>
            <a:r>
              <a:rPr lang="en-US" dirty="0" smtClean="0"/>
              <a:t>Therefore, we have to modify theories as more information is found out</a:t>
            </a:r>
          </a:p>
          <a:p>
            <a:pPr lvl="2"/>
            <a:r>
              <a:rPr lang="en-US" dirty="0" smtClean="0"/>
              <a:t>But for the data we have today, it is “law”</a:t>
            </a:r>
            <a:endParaRPr lang="en-US" dirty="0"/>
          </a:p>
        </p:txBody>
      </p:sp>
      <p:sp>
        <p:nvSpPr>
          <p:cNvPr id="4" name="Footer Placeholder 3"/>
          <p:cNvSpPr>
            <a:spLocks noGrp="1"/>
          </p:cNvSpPr>
          <p:nvPr>
            <p:ph type="ftr" sz="quarter" idx="11"/>
          </p:nvPr>
        </p:nvSpPr>
        <p:spPr/>
        <p:txBody>
          <a:bodyPr/>
          <a:lstStyle/>
          <a:p>
            <a:r>
              <a:rPr lang="en-US" smtClean="0"/>
              <a:t>Capers      https://openstax.org/details/books/biology </a:t>
            </a:r>
            <a:endParaRPr lang="en-US"/>
          </a:p>
        </p:txBody>
      </p:sp>
    </p:spTree>
    <p:extLst>
      <p:ext uri="{BB962C8B-B14F-4D97-AF65-F5344CB8AC3E}">
        <p14:creationId xmlns:p14="http://schemas.microsoft.com/office/powerpoint/2010/main" val="248501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 Experiment Tests a Hypothesis</a:t>
            </a:r>
            <a:endParaRPr lang="en-US" dirty="0"/>
          </a:p>
        </p:txBody>
      </p:sp>
      <p:sp>
        <p:nvSpPr>
          <p:cNvPr id="3" name="Content Placeholder 2"/>
          <p:cNvSpPr>
            <a:spLocks noGrp="1"/>
          </p:cNvSpPr>
          <p:nvPr>
            <p:ph idx="1"/>
          </p:nvPr>
        </p:nvSpPr>
        <p:spPr/>
        <p:txBody>
          <a:bodyPr>
            <a:normAutofit/>
          </a:bodyPr>
          <a:lstStyle/>
          <a:p>
            <a:r>
              <a:rPr lang="en-US" sz="2400" dirty="0" smtClean="0"/>
              <a:t>An experiment is designed to try to refute a hypothesis by testing a variable.</a:t>
            </a:r>
          </a:p>
          <a:p>
            <a:r>
              <a:rPr lang="en-US" sz="2400" dirty="0" smtClean="0"/>
              <a:t>An experimental set is compared to a control set.</a:t>
            </a:r>
          </a:p>
          <a:p>
            <a:r>
              <a:rPr lang="en-US" sz="2400" dirty="0" smtClean="0"/>
              <a:t>The control set is the same as the experimental set in every way- except for the variable being tested.</a:t>
            </a:r>
          </a:p>
          <a:p>
            <a:r>
              <a:rPr lang="en-US" sz="2400" dirty="0" smtClean="0"/>
              <a:t>When there is only one variable  being tested, any difference between the sets must be due to that variable.</a:t>
            </a:r>
          </a:p>
          <a:p>
            <a:r>
              <a:rPr lang="en-US" sz="2400" dirty="0"/>
              <a:t>The exception is when there </a:t>
            </a:r>
            <a:r>
              <a:rPr lang="en-US" sz="2400" dirty="0" smtClean="0"/>
              <a:t>are additional “uncontrolled variables”. In this case, the results cannot be attributed to the hypothesized variable.</a:t>
            </a:r>
            <a:endParaRPr lang="en-US" sz="2400" dirty="0"/>
          </a:p>
          <a:p>
            <a:pPr marL="0" indent="0">
              <a:buNone/>
            </a:pPr>
            <a:endParaRPr lang="en-US" sz="1600" dirty="0"/>
          </a:p>
        </p:txBody>
      </p:sp>
      <p:sp>
        <p:nvSpPr>
          <p:cNvPr id="4" name="Footer Placeholder 3"/>
          <p:cNvSpPr>
            <a:spLocks noGrp="1"/>
          </p:cNvSpPr>
          <p:nvPr>
            <p:ph type="ftr" sz="quarter" idx="11"/>
          </p:nvPr>
        </p:nvSpPr>
        <p:spPr/>
        <p:txBody>
          <a:bodyPr/>
          <a:lstStyle/>
          <a:p>
            <a:r>
              <a:rPr lang="en-US" smtClean="0"/>
              <a:t>Capers      https://openstax.org/details/books/biology </a:t>
            </a:r>
            <a:endParaRPr lang="en-US"/>
          </a:p>
        </p:txBody>
      </p:sp>
    </p:spTree>
    <p:extLst>
      <p:ext uri="{BB962C8B-B14F-4D97-AF65-F5344CB8AC3E}">
        <p14:creationId xmlns:p14="http://schemas.microsoft.com/office/powerpoint/2010/main" val="3981940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149"/>
            <a:ext cx="7886700" cy="1325563"/>
          </a:xfrm>
        </p:spPr>
        <p:txBody>
          <a:bodyPr/>
          <a:lstStyle/>
          <a:p>
            <a:r>
              <a:rPr lang="en-US" dirty="0" smtClean="0"/>
              <a:t>Basic and Applied Science</a:t>
            </a:r>
            <a:endParaRPr lang="en-US" dirty="0"/>
          </a:p>
        </p:txBody>
      </p:sp>
      <p:sp>
        <p:nvSpPr>
          <p:cNvPr id="3" name="Content Placeholder 2"/>
          <p:cNvSpPr>
            <a:spLocks noGrp="1"/>
          </p:cNvSpPr>
          <p:nvPr>
            <p:ph idx="1"/>
          </p:nvPr>
        </p:nvSpPr>
        <p:spPr>
          <a:xfrm>
            <a:off x="628650" y="1864659"/>
            <a:ext cx="7886700" cy="4312304"/>
          </a:xfrm>
        </p:spPr>
        <p:txBody>
          <a:bodyPr>
            <a:normAutofit/>
          </a:bodyPr>
          <a:lstStyle/>
          <a:p>
            <a:r>
              <a:rPr lang="en-US" sz="2400" dirty="0"/>
              <a:t>Basic science </a:t>
            </a:r>
            <a:r>
              <a:rPr lang="en-US" sz="2400" dirty="0" smtClean="0"/>
              <a:t>seeks </a:t>
            </a:r>
            <a:r>
              <a:rPr lang="en-US" sz="2400" dirty="0"/>
              <a:t>to expand knowledge regardless of the short-term application of that knowledge. </a:t>
            </a:r>
            <a:endParaRPr lang="en-US" sz="2400" dirty="0" smtClean="0"/>
          </a:p>
          <a:p>
            <a:pPr marL="457200" lvl="1" indent="0">
              <a:buNone/>
            </a:pPr>
            <a:r>
              <a:rPr lang="en-US" sz="1800" dirty="0" smtClean="0"/>
              <a:t>The </a:t>
            </a:r>
            <a:r>
              <a:rPr lang="en-US" sz="1800" dirty="0"/>
              <a:t>immediate goal of basic science is knowledge for knowledge’s </a:t>
            </a:r>
            <a:r>
              <a:rPr lang="en-US" sz="1800" dirty="0" smtClean="0"/>
              <a:t>sake.</a:t>
            </a:r>
          </a:p>
          <a:p>
            <a:pPr marL="457200" lvl="1" indent="0">
              <a:buNone/>
            </a:pPr>
            <a:r>
              <a:rPr lang="en-US" sz="1800" dirty="0" smtClean="0"/>
              <a:t>It </a:t>
            </a:r>
            <a:r>
              <a:rPr lang="en-US" sz="1800" dirty="0"/>
              <a:t>may </a:t>
            </a:r>
            <a:r>
              <a:rPr lang="en-US" sz="1800" dirty="0" smtClean="0"/>
              <a:t>ultimately </a:t>
            </a:r>
            <a:r>
              <a:rPr lang="en-US" sz="1800" dirty="0"/>
              <a:t>result in a </a:t>
            </a:r>
            <a:r>
              <a:rPr lang="en-US" sz="1800" dirty="0" smtClean="0"/>
              <a:t>practical “applied” application.</a:t>
            </a:r>
          </a:p>
          <a:p>
            <a:pPr marL="457200" lvl="1" indent="0">
              <a:buNone/>
            </a:pPr>
            <a:endParaRPr lang="en-US" sz="1800" dirty="0"/>
          </a:p>
          <a:p>
            <a:r>
              <a:rPr lang="en-US" sz="2400" dirty="0" smtClean="0"/>
              <a:t>Applied </a:t>
            </a:r>
            <a:r>
              <a:rPr lang="en-US" sz="2400" dirty="0"/>
              <a:t>science </a:t>
            </a:r>
            <a:r>
              <a:rPr lang="en-US" sz="2400" dirty="0" smtClean="0"/>
              <a:t>aims </a:t>
            </a:r>
            <a:r>
              <a:rPr lang="en-US" sz="2400" dirty="0"/>
              <a:t>to use science to solve real-world </a:t>
            </a:r>
            <a:r>
              <a:rPr lang="en-US" sz="2400" dirty="0" smtClean="0"/>
              <a:t>problems. </a:t>
            </a:r>
          </a:p>
          <a:p>
            <a:pPr marL="457200" lvl="1" indent="0">
              <a:buNone/>
            </a:pPr>
            <a:r>
              <a:rPr lang="en-US" sz="1800" dirty="0" smtClean="0"/>
              <a:t>In </a:t>
            </a:r>
            <a:r>
              <a:rPr lang="en-US" sz="1800" dirty="0"/>
              <a:t>applied science, the problem is usually defined for the </a:t>
            </a:r>
            <a:r>
              <a:rPr lang="en-US" sz="1800" dirty="0" smtClean="0"/>
              <a:t>researcher.</a:t>
            </a:r>
            <a:endParaRPr lang="en-US" sz="1800" dirty="0"/>
          </a:p>
          <a:p>
            <a:pPr marL="0" indent="0">
              <a:buNone/>
            </a:pPr>
            <a:endParaRPr lang="en-US" sz="1800" dirty="0"/>
          </a:p>
        </p:txBody>
      </p:sp>
      <p:pic>
        <p:nvPicPr>
          <p:cNvPr id="15" name="Picture 14"/>
          <p:cNvPicPr>
            <a:picLocks noChangeAspect="1"/>
          </p:cNvPicPr>
          <p:nvPr/>
        </p:nvPicPr>
        <p:blipFill>
          <a:blip r:embed="rId2"/>
          <a:stretch>
            <a:fillRect/>
          </a:stretch>
        </p:blipFill>
        <p:spPr>
          <a:xfrm>
            <a:off x="1905242" y="4798980"/>
            <a:ext cx="4876190" cy="1104762"/>
          </a:xfrm>
          <a:prstGeom prst="rect">
            <a:avLst/>
          </a:prstGeom>
          <a:ln>
            <a:noFill/>
          </a:ln>
          <a:effectLst>
            <a:outerShdw blurRad="292100" dist="139700" dir="2700000" algn="tl" rotWithShape="0">
              <a:srgbClr val="333333">
                <a:alpha val="65000"/>
              </a:srgbClr>
            </a:outerShdw>
          </a:effectLst>
        </p:spPr>
      </p:pic>
      <p:sp>
        <p:nvSpPr>
          <p:cNvPr id="4" name="Footer Placeholder 3"/>
          <p:cNvSpPr>
            <a:spLocks noGrp="1"/>
          </p:cNvSpPr>
          <p:nvPr>
            <p:ph type="ftr" sz="quarter" idx="11"/>
          </p:nvPr>
        </p:nvSpPr>
        <p:spPr/>
        <p:txBody>
          <a:bodyPr/>
          <a:lstStyle/>
          <a:p>
            <a:r>
              <a:rPr lang="en-US" smtClean="0"/>
              <a:t>Capers      https://openstax.org/details/books/biology </a:t>
            </a:r>
            <a:endParaRPr lang="en-US"/>
          </a:p>
        </p:txBody>
      </p:sp>
    </p:spTree>
    <p:extLst>
      <p:ext uri="{BB962C8B-B14F-4D97-AF65-F5344CB8AC3E}">
        <p14:creationId xmlns:p14="http://schemas.microsoft.com/office/powerpoint/2010/main" val="3797941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Peer-Reviewed Literature</a:t>
            </a:r>
            <a:endParaRPr lang="en-US" dirty="0"/>
          </a:p>
        </p:txBody>
      </p:sp>
      <p:sp>
        <p:nvSpPr>
          <p:cNvPr id="3" name="Content Placeholder 2"/>
          <p:cNvSpPr>
            <a:spLocks noGrp="1"/>
          </p:cNvSpPr>
          <p:nvPr>
            <p:ph idx="1"/>
          </p:nvPr>
        </p:nvSpPr>
        <p:spPr>
          <a:xfrm>
            <a:off x="555812" y="1825624"/>
            <a:ext cx="8050306" cy="4754469"/>
          </a:xfrm>
        </p:spPr>
        <p:txBody>
          <a:bodyPr>
            <a:normAutofit fontScale="92500" lnSpcReduction="10000"/>
          </a:bodyPr>
          <a:lstStyle/>
          <a:p>
            <a:r>
              <a:rPr lang="en-US" dirty="0" smtClean="0"/>
              <a:t>Papers detailing scientific methods and results are submitted to scientific journals for </a:t>
            </a:r>
            <a:r>
              <a:rPr lang="en-US" b="1" i="1" dirty="0" smtClean="0"/>
              <a:t>peer review</a:t>
            </a:r>
            <a:r>
              <a:rPr lang="en-US" dirty="0" smtClean="0"/>
              <a:t>.</a:t>
            </a:r>
          </a:p>
          <a:p>
            <a:pPr lvl="1"/>
            <a:r>
              <a:rPr lang="en-US" dirty="0" smtClean="0"/>
              <a:t>Research reports usually follow the IMRaD</a:t>
            </a:r>
            <a:r>
              <a:rPr lang="en-US" dirty="0"/>
              <a:t>*</a:t>
            </a:r>
            <a:r>
              <a:rPr lang="en-US" dirty="0" smtClean="0"/>
              <a:t> format. (*introduction</a:t>
            </a:r>
            <a:r>
              <a:rPr lang="en-US" dirty="0"/>
              <a:t>, materials and methods, results, and discussion) </a:t>
            </a:r>
            <a:endParaRPr lang="en-US" dirty="0" smtClean="0"/>
          </a:p>
          <a:p>
            <a:pPr lvl="1"/>
            <a:r>
              <a:rPr lang="en-US" dirty="0" smtClean="0"/>
              <a:t>Qualified colleagues judge whether or not the work is original, significant, logical, thorough and worthy of publication.</a:t>
            </a:r>
          </a:p>
          <a:p>
            <a:pPr lvl="1"/>
            <a:r>
              <a:rPr lang="en-US" dirty="0"/>
              <a:t>Using the work or ideas of others without proper </a:t>
            </a:r>
            <a:r>
              <a:rPr lang="en-US" dirty="0" smtClean="0"/>
              <a:t>permission and citation </a:t>
            </a:r>
            <a:r>
              <a:rPr lang="en-US" dirty="0"/>
              <a:t>is considered </a:t>
            </a:r>
            <a:r>
              <a:rPr lang="en-US" b="1" dirty="0"/>
              <a:t>plagiarism</a:t>
            </a:r>
            <a:r>
              <a:rPr lang="en-US" dirty="0" smtClean="0"/>
              <a:t>.</a:t>
            </a:r>
          </a:p>
          <a:p>
            <a:pPr lvl="1"/>
            <a:r>
              <a:rPr lang="en-US" dirty="0" smtClean="0"/>
              <a:t>So-called “review” </a:t>
            </a:r>
            <a:r>
              <a:rPr lang="en-US" dirty="0"/>
              <a:t>articles do not follow the </a:t>
            </a:r>
            <a:r>
              <a:rPr lang="en-US" dirty="0" smtClean="0"/>
              <a:t>IMRaD format </a:t>
            </a:r>
            <a:r>
              <a:rPr lang="en-US" dirty="0"/>
              <a:t>because they do not present original scientific </a:t>
            </a:r>
            <a:r>
              <a:rPr lang="en-US" dirty="0" smtClean="0"/>
              <a:t>findings </a:t>
            </a:r>
            <a:r>
              <a:rPr lang="en-US" dirty="0"/>
              <a:t>or primary literature; instead, they summarize and comment on findings that were published as primary literature and typically include extensive reference sections</a:t>
            </a:r>
            <a:r>
              <a:rPr lang="en-US" dirty="0" smtClean="0"/>
              <a:t>.</a:t>
            </a:r>
          </a:p>
          <a:p>
            <a:r>
              <a:rPr lang="en-US" dirty="0" smtClean="0"/>
              <a:t>These are PRIMARY RESOURCES – where you want to get the information</a:t>
            </a:r>
            <a:endParaRPr lang="en-US" dirty="0"/>
          </a:p>
        </p:txBody>
      </p:sp>
      <p:sp>
        <p:nvSpPr>
          <p:cNvPr id="4" name="Vertical Scroll 3"/>
          <p:cNvSpPr/>
          <p:nvPr/>
        </p:nvSpPr>
        <p:spPr>
          <a:xfrm rot="20685106">
            <a:off x="546847" y="466165"/>
            <a:ext cx="1237129" cy="1156447"/>
          </a:xfrm>
          <a:prstGeom prst="vertic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20534515">
            <a:off x="700615" y="766296"/>
            <a:ext cx="929590" cy="523220"/>
          </a:xfrm>
          <a:prstGeom prst="rect">
            <a:avLst/>
          </a:prstGeom>
          <a:noFill/>
        </p:spPr>
        <p:txBody>
          <a:bodyPr wrap="square" rtlCol="0">
            <a:spAutoFit/>
          </a:bodyPr>
          <a:lstStyle/>
          <a:p>
            <a:pPr algn="ctr"/>
            <a:r>
              <a:rPr lang="en-US" sz="1400" dirty="0" smtClean="0">
                <a:solidFill>
                  <a:srgbClr val="7030A0"/>
                </a:solidFill>
              </a:rPr>
              <a:t>Research Results</a:t>
            </a:r>
            <a:endParaRPr lang="en-US" sz="1400" dirty="0">
              <a:solidFill>
                <a:srgbClr val="7030A0"/>
              </a:solidFill>
            </a:endParaRPr>
          </a:p>
        </p:txBody>
      </p:sp>
      <p:sp>
        <p:nvSpPr>
          <p:cNvPr id="5" name="Footer Placeholder 4"/>
          <p:cNvSpPr>
            <a:spLocks noGrp="1"/>
          </p:cNvSpPr>
          <p:nvPr>
            <p:ph type="ftr" sz="quarter" idx="11"/>
          </p:nvPr>
        </p:nvSpPr>
        <p:spPr/>
        <p:txBody>
          <a:bodyPr/>
          <a:lstStyle/>
          <a:p>
            <a:r>
              <a:rPr lang="en-US" smtClean="0"/>
              <a:t>Capers      https://openstax.org/details/books/biology </a:t>
            </a:r>
            <a:endParaRPr lang="en-US"/>
          </a:p>
        </p:txBody>
      </p:sp>
    </p:spTree>
    <p:extLst>
      <p:ext uri="{BB962C8B-B14F-4D97-AF65-F5344CB8AC3E}">
        <p14:creationId xmlns:p14="http://schemas.microsoft.com/office/powerpoint/2010/main" val="456692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Examples of scientific journals that are primary resources:</a:t>
            </a:r>
          </a:p>
          <a:p>
            <a:pPr lvl="1"/>
            <a:r>
              <a:rPr lang="en-US" i="1" dirty="0" smtClean="0"/>
              <a:t>Nature</a:t>
            </a:r>
          </a:p>
          <a:p>
            <a:pPr lvl="1"/>
            <a:r>
              <a:rPr lang="en-US" i="1" dirty="0" smtClean="0"/>
              <a:t>Journal of Molecular Biology</a:t>
            </a:r>
          </a:p>
          <a:p>
            <a:pPr lvl="1"/>
            <a:r>
              <a:rPr lang="en-US" i="1" dirty="0" smtClean="0"/>
              <a:t>Journal of Immunology</a:t>
            </a:r>
          </a:p>
          <a:p>
            <a:pPr lvl="1"/>
            <a:r>
              <a:rPr lang="en-US" i="1" dirty="0" smtClean="0"/>
              <a:t>Journal of Ecology</a:t>
            </a:r>
          </a:p>
          <a:p>
            <a:pPr lvl="1"/>
            <a:r>
              <a:rPr lang="en-US" i="1" dirty="0" smtClean="0"/>
              <a:t>Journal of Virology</a:t>
            </a:r>
          </a:p>
          <a:p>
            <a:pPr lvl="1"/>
            <a:r>
              <a:rPr lang="en-US" i="1" dirty="0" smtClean="0"/>
              <a:t>Journal of Experimental Medicine</a:t>
            </a:r>
            <a:endParaRPr lang="en-US" i="1" dirty="0"/>
          </a:p>
        </p:txBody>
      </p:sp>
      <p:sp>
        <p:nvSpPr>
          <p:cNvPr id="4" name="Footer Placeholder 3"/>
          <p:cNvSpPr>
            <a:spLocks noGrp="1"/>
          </p:cNvSpPr>
          <p:nvPr>
            <p:ph type="ftr" sz="quarter" idx="11"/>
          </p:nvPr>
        </p:nvSpPr>
        <p:spPr/>
        <p:txBody>
          <a:bodyPr/>
          <a:lstStyle/>
          <a:p>
            <a:r>
              <a:rPr lang="en-US" smtClean="0"/>
              <a:t>Capers      https://openstax.org/details/books/biology </a:t>
            </a:r>
            <a:endParaRPr lang="en-US"/>
          </a:p>
        </p:txBody>
      </p:sp>
    </p:spTree>
    <p:extLst>
      <p:ext uri="{BB962C8B-B14F-4D97-AF65-F5344CB8AC3E}">
        <p14:creationId xmlns:p14="http://schemas.microsoft.com/office/powerpoint/2010/main" val="3484288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SECONDARY RESOURCES</a:t>
            </a:r>
          </a:p>
          <a:p>
            <a:pPr lvl="2"/>
            <a:r>
              <a:rPr lang="en-US" dirty="0" smtClean="0"/>
              <a:t>Magazine articles, internet, books, news reports, newspapers</a:t>
            </a:r>
          </a:p>
          <a:p>
            <a:pPr lvl="2"/>
            <a:r>
              <a:rPr lang="en-US" dirty="0" smtClean="0"/>
              <a:t>Many of these do have the correct information</a:t>
            </a:r>
          </a:p>
          <a:p>
            <a:pPr lvl="4"/>
            <a:r>
              <a:rPr lang="en-US" dirty="0" smtClean="0"/>
              <a:t>However, anyone can publish anything in these formats</a:t>
            </a:r>
          </a:p>
          <a:p>
            <a:pPr lvl="4"/>
            <a:r>
              <a:rPr lang="en-US" dirty="0" smtClean="0"/>
              <a:t>Therefore, caution must be taken when reading the information</a:t>
            </a:r>
          </a:p>
          <a:p>
            <a:pPr lvl="4"/>
            <a:r>
              <a:rPr lang="en-US" dirty="0" smtClean="0"/>
              <a:t>The author may not mean to be misleading – they themselves might have misread or misinterpreted the information in Primary Sources</a:t>
            </a:r>
          </a:p>
          <a:p>
            <a:pPr lvl="5"/>
            <a:r>
              <a:rPr lang="en-US" dirty="0" smtClean="0"/>
              <a:t>New flash – news reporters and celebrities are not scientists!</a:t>
            </a:r>
          </a:p>
          <a:p>
            <a:pPr lvl="5"/>
            <a:endParaRPr lang="en-US" dirty="0"/>
          </a:p>
        </p:txBody>
      </p:sp>
      <p:sp>
        <p:nvSpPr>
          <p:cNvPr id="2" name="Footer Placeholder 1"/>
          <p:cNvSpPr>
            <a:spLocks noGrp="1"/>
          </p:cNvSpPr>
          <p:nvPr>
            <p:ph type="ftr" sz="quarter" idx="11"/>
          </p:nvPr>
        </p:nvSpPr>
        <p:spPr/>
        <p:txBody>
          <a:bodyPr/>
          <a:lstStyle/>
          <a:p>
            <a:r>
              <a:rPr lang="en-US" smtClean="0"/>
              <a:t>Capers      https://openstax.org/details/books/biology </a:t>
            </a:r>
            <a:endParaRPr lang="en-US"/>
          </a:p>
        </p:txBody>
      </p:sp>
    </p:spTree>
    <p:extLst>
      <p:ext uri="{BB962C8B-B14F-4D97-AF65-F5344CB8AC3E}">
        <p14:creationId xmlns:p14="http://schemas.microsoft.com/office/powerpoint/2010/main" val="3996010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557" y="571187"/>
            <a:ext cx="7886700" cy="716699"/>
          </a:xfrm>
        </p:spPr>
        <p:txBody>
          <a:bodyPr/>
          <a:lstStyle/>
          <a:p>
            <a:r>
              <a:rPr lang="en-US" dirty="0" smtClean="0"/>
              <a:t>Scientific Literacy</a:t>
            </a:r>
            <a:endParaRPr lang="en-US" dirty="0"/>
          </a:p>
        </p:txBody>
      </p:sp>
      <p:sp>
        <p:nvSpPr>
          <p:cNvPr id="3" name="Content Placeholder 2"/>
          <p:cNvSpPr>
            <a:spLocks noGrp="1"/>
          </p:cNvSpPr>
          <p:nvPr>
            <p:ph idx="1"/>
          </p:nvPr>
        </p:nvSpPr>
        <p:spPr>
          <a:xfrm>
            <a:off x="319557" y="1790163"/>
            <a:ext cx="8438077" cy="4386800"/>
          </a:xfrm>
        </p:spPr>
        <p:txBody>
          <a:bodyPr>
            <a:normAutofit/>
          </a:bodyPr>
          <a:lstStyle/>
          <a:p>
            <a:r>
              <a:rPr lang="en-US" dirty="0" smtClean="0"/>
              <a:t>It is important for our society to become more scientifically literate</a:t>
            </a:r>
          </a:p>
          <a:p>
            <a:pPr lvl="1"/>
            <a:r>
              <a:rPr lang="en-US" dirty="0" smtClean="0"/>
              <a:t>“Science </a:t>
            </a:r>
            <a:r>
              <a:rPr lang="en-US" dirty="0"/>
              <a:t>is a constantly self-revising process by which small hypotheses are tested, retested, disproved, modified and retested, slowly and incrementally adding to an increasing understanding of a greater picture</a:t>
            </a:r>
            <a:r>
              <a:rPr lang="en-US" dirty="0" smtClean="0"/>
              <a:t>.”</a:t>
            </a:r>
          </a:p>
          <a:p>
            <a:pPr marL="2286000" lvl="5" indent="0">
              <a:buNone/>
            </a:pPr>
            <a:r>
              <a:rPr lang="en-US" dirty="0"/>
              <a:t>~ David </a:t>
            </a:r>
            <a:r>
              <a:rPr lang="en-US" dirty="0" smtClean="0"/>
              <a:t>McNamee</a:t>
            </a:r>
          </a:p>
          <a:p>
            <a:pPr lvl="2"/>
            <a:r>
              <a:rPr lang="en-US" dirty="0" smtClean="0"/>
              <a:t>Because of this, science information can be misinterpreted if you don’t know what you are looking at.</a:t>
            </a:r>
          </a:p>
          <a:p>
            <a:pPr lvl="2"/>
            <a:r>
              <a:rPr lang="en-US" dirty="0" smtClean="0"/>
              <a:t>For example, someone who is anti-vaccine might refer to a study done decades ago that looked at the link between vaccines and side effects.  However, they don’t refer to the more recent studies in which further study and better information say vaccines are safe.</a:t>
            </a:r>
          </a:p>
          <a:p>
            <a:pPr marL="1828800" lvl="4" indent="0">
              <a:buNone/>
            </a:pPr>
            <a:endParaRPr lang="en-US" dirty="0"/>
          </a:p>
          <a:p>
            <a:pPr marL="1828800" lvl="4" indent="0">
              <a:buNone/>
            </a:pPr>
            <a:endParaRPr lang="en-US" dirty="0"/>
          </a:p>
        </p:txBody>
      </p:sp>
      <p:sp>
        <p:nvSpPr>
          <p:cNvPr id="4" name="Footer Placeholder 3"/>
          <p:cNvSpPr>
            <a:spLocks noGrp="1"/>
          </p:cNvSpPr>
          <p:nvPr>
            <p:ph type="ftr" sz="quarter" idx="11"/>
          </p:nvPr>
        </p:nvSpPr>
        <p:spPr/>
        <p:txBody>
          <a:bodyPr/>
          <a:lstStyle/>
          <a:p>
            <a:r>
              <a:rPr lang="en-US" smtClean="0"/>
              <a:t>Capers      https://openstax.org/details/books/biology </a:t>
            </a:r>
            <a:endParaRPr lang="en-US"/>
          </a:p>
        </p:txBody>
      </p:sp>
    </p:spTree>
    <p:extLst>
      <p:ext uri="{BB962C8B-B14F-4D97-AF65-F5344CB8AC3E}">
        <p14:creationId xmlns:p14="http://schemas.microsoft.com/office/powerpoint/2010/main" val="3336287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Misunderstanding of the scientific process and scientific literacy can lead to incorrect views on topics such as vaccinations, climate change, etc.</a:t>
            </a:r>
          </a:p>
          <a:p>
            <a:pPr lvl="1"/>
            <a:r>
              <a:rPr lang="en-US" dirty="0" smtClean="0"/>
              <a:t>Watch this video: </a:t>
            </a:r>
            <a:r>
              <a:rPr lang="en-US" dirty="0">
                <a:hlinkClick r:id="rId2"/>
              </a:rPr>
              <a:t>https://</a:t>
            </a:r>
            <a:r>
              <a:rPr lang="en-US" dirty="0" smtClean="0">
                <a:hlinkClick r:id="rId2"/>
              </a:rPr>
              <a:t>www.youtube.com/watch?v=Rzxr9FeZf1g</a:t>
            </a:r>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Capers      https://openstax.org/details/books/biology </a:t>
            </a:r>
            <a:endParaRPr lang="en-US"/>
          </a:p>
        </p:txBody>
      </p:sp>
    </p:spTree>
    <p:extLst>
      <p:ext uri="{BB962C8B-B14F-4D97-AF65-F5344CB8AC3E}">
        <p14:creationId xmlns:p14="http://schemas.microsoft.com/office/powerpoint/2010/main" val="1843083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7890"/>
            <a:ext cx="7886700" cy="1145512"/>
          </a:xfrm>
        </p:spPr>
        <p:txBody>
          <a:bodyPr/>
          <a:lstStyle/>
          <a:p>
            <a:pPr marL="0" indent="0" algn="ctr">
              <a:buNone/>
            </a:pPr>
            <a:r>
              <a:rPr lang="en-US" sz="3200" dirty="0" smtClean="0"/>
              <a:t>Timeline of Life on Earth</a:t>
            </a:r>
          </a:p>
          <a:p>
            <a:pPr marL="0" indent="0" algn="ctr">
              <a:buNone/>
            </a:pPr>
            <a:r>
              <a:rPr lang="en-US" sz="1800" dirty="0" smtClean="0"/>
              <a:t>(Approximate)</a:t>
            </a:r>
            <a:endParaRPr lang="en-US" sz="1600" dirty="0" smtClean="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533" r="6070"/>
          <a:stretch/>
        </p:blipFill>
        <p:spPr>
          <a:xfrm>
            <a:off x="2448063" y="1114627"/>
            <a:ext cx="4247874" cy="260850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448063" y="3832910"/>
            <a:ext cx="4082143" cy="215444"/>
          </a:xfrm>
          <a:prstGeom prst="rect">
            <a:avLst/>
          </a:prstGeom>
          <a:noFill/>
        </p:spPr>
        <p:txBody>
          <a:bodyPr wrap="square" rtlCol="0">
            <a:spAutoFit/>
          </a:bodyPr>
          <a:lstStyle/>
          <a:p>
            <a:pPr algn="ctr"/>
            <a:r>
              <a:rPr lang="en-US" sz="800" dirty="0" smtClean="0">
                <a:solidFill>
                  <a:schemeClr val="bg2">
                    <a:lumMod val="25000"/>
                  </a:schemeClr>
                </a:solidFill>
              </a:rPr>
              <a:t>credit</a:t>
            </a:r>
            <a:r>
              <a:rPr lang="en-US" sz="800" dirty="0">
                <a:solidFill>
                  <a:schemeClr val="bg2">
                    <a:lumMod val="25000"/>
                  </a:schemeClr>
                </a:solidFill>
              </a:rPr>
              <a:t>: NASA/GSFC/NOAA/USGS</a:t>
            </a:r>
          </a:p>
        </p:txBody>
      </p:sp>
      <p:sp>
        <p:nvSpPr>
          <p:cNvPr id="8" name="Content Placeholder 4"/>
          <p:cNvSpPr txBox="1">
            <a:spLocks/>
          </p:cNvSpPr>
          <p:nvPr/>
        </p:nvSpPr>
        <p:spPr>
          <a:xfrm>
            <a:off x="628650" y="4186929"/>
            <a:ext cx="8301318" cy="184419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~4.5 billion years ago – Earth forms after Big Bang</a:t>
            </a:r>
          </a:p>
          <a:p>
            <a:r>
              <a:rPr lang="en-US" sz="2400" dirty="0" smtClean="0"/>
              <a:t>Billions of years ago: microorganisms in the ocean</a:t>
            </a:r>
          </a:p>
          <a:p>
            <a:pPr lvl="2"/>
            <a:r>
              <a:rPr lang="en-US" sz="2600" dirty="0" smtClean="0"/>
              <a:t>~3.5 billion – bacteria; ~2.5 – unicellular eukaryotes</a:t>
            </a:r>
          </a:p>
          <a:p>
            <a:r>
              <a:rPr lang="en-US" sz="2400" dirty="0" smtClean="0"/>
              <a:t>180-200 million years ago: - animals and plants familiar to us</a:t>
            </a:r>
          </a:p>
          <a:p>
            <a:r>
              <a:rPr lang="en-US" sz="2400" dirty="0" smtClean="0"/>
              <a:t>2.5 million years ago -  genus </a:t>
            </a:r>
            <a:r>
              <a:rPr lang="en-US" sz="2400" i="1" dirty="0" smtClean="0"/>
              <a:t>Homo</a:t>
            </a:r>
          </a:p>
          <a:p>
            <a:r>
              <a:rPr lang="en-US" sz="2400" dirty="0" smtClean="0"/>
              <a:t>200,000 years ago: modern-looking humans  </a:t>
            </a:r>
            <a:r>
              <a:rPr lang="en-US" sz="1600" i="1" dirty="0" smtClean="0"/>
              <a:t>(“Homo sapiens”)</a:t>
            </a:r>
            <a:r>
              <a:rPr lang="en-US" sz="2400" dirty="0" smtClean="0"/>
              <a:t> </a:t>
            </a:r>
          </a:p>
        </p:txBody>
      </p:sp>
      <p:sp>
        <p:nvSpPr>
          <p:cNvPr id="2" name="Footer Placeholder 1"/>
          <p:cNvSpPr>
            <a:spLocks noGrp="1"/>
          </p:cNvSpPr>
          <p:nvPr>
            <p:ph type="ftr" sz="quarter" idx="11"/>
          </p:nvPr>
        </p:nvSpPr>
        <p:spPr/>
        <p:txBody>
          <a:bodyPr/>
          <a:lstStyle/>
          <a:p>
            <a:r>
              <a:rPr lang="en-US" smtClean="0"/>
              <a:t>Capers      https://openstax.org/details/books/biology </a:t>
            </a:r>
            <a:endParaRPr lang="en-US"/>
          </a:p>
        </p:txBody>
      </p:sp>
    </p:spTree>
    <p:extLst>
      <p:ext uri="{BB962C8B-B14F-4D97-AF65-F5344CB8AC3E}">
        <p14:creationId xmlns:p14="http://schemas.microsoft.com/office/powerpoint/2010/main" val="261690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Importance of Scientific Literacy:</a:t>
            </a:r>
          </a:p>
          <a:p>
            <a:endParaRPr lang="en-US" dirty="0"/>
          </a:p>
          <a:p>
            <a:pPr lvl="1"/>
            <a:r>
              <a:rPr lang="en-US" dirty="0">
                <a:hlinkClick r:id="rId2"/>
              </a:rPr>
              <a:t>https://</a:t>
            </a:r>
            <a:r>
              <a:rPr lang="en-US" dirty="0" smtClean="0">
                <a:hlinkClick r:id="rId2"/>
              </a:rPr>
              <a:t>www.youtube.com/watch?v=gFLYe_YAQYQ</a:t>
            </a:r>
            <a:r>
              <a:rPr lang="en-US" dirty="0" smtClean="0"/>
              <a:t> </a:t>
            </a:r>
          </a:p>
          <a:p>
            <a:pPr lvl="1"/>
            <a:r>
              <a:rPr lang="en-US" dirty="0">
                <a:hlinkClick r:id="rId3"/>
              </a:rPr>
              <a:t>https://</a:t>
            </a:r>
            <a:r>
              <a:rPr lang="en-US" dirty="0" smtClean="0">
                <a:hlinkClick r:id="rId3"/>
              </a:rPr>
              <a:t>www.youtube.com/watch?v=8MqTOEospfo&amp;t=133s</a:t>
            </a:r>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Capers      https://openstax.org/details/books/biology </a:t>
            </a:r>
            <a:endParaRPr lang="en-US"/>
          </a:p>
        </p:txBody>
      </p:sp>
    </p:spTree>
    <p:extLst>
      <p:ext uri="{BB962C8B-B14F-4D97-AF65-F5344CB8AC3E}">
        <p14:creationId xmlns:p14="http://schemas.microsoft.com/office/powerpoint/2010/main" val="1024887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709" y="1220318"/>
            <a:ext cx="7886700" cy="4351338"/>
          </a:xfrm>
        </p:spPr>
        <p:txBody>
          <a:bodyPr/>
          <a:lstStyle/>
          <a:p>
            <a:pPr lvl="1"/>
            <a:r>
              <a:rPr lang="en-US" dirty="0"/>
              <a:t>Does everyone have to have a higher degree in science in order to be scientifically literate?</a:t>
            </a:r>
          </a:p>
          <a:p>
            <a:pPr lvl="2"/>
            <a:r>
              <a:rPr lang="en-US" dirty="0"/>
              <a:t>No!  It is important for everyone, though, to know sources to trust and to be able to ask questions </a:t>
            </a:r>
          </a:p>
          <a:p>
            <a:pPr lvl="2"/>
            <a:r>
              <a:rPr lang="en-US" dirty="0"/>
              <a:t>It is important to emphasize science education from a young age</a:t>
            </a:r>
          </a:p>
          <a:p>
            <a:pPr lvl="2"/>
            <a:r>
              <a:rPr lang="en-US" dirty="0"/>
              <a:t>What else is important? – math, reading ability, history!</a:t>
            </a:r>
          </a:p>
          <a:p>
            <a:pPr lvl="4"/>
            <a:r>
              <a:rPr lang="en-US" dirty="0"/>
              <a:t>Understand that people will manipulate numbers or graphics in order to “scare” to mislead the public on scientific matters –it is up to us to say “hmmm, that may not be correct”</a:t>
            </a:r>
          </a:p>
          <a:p>
            <a:pPr lvl="4"/>
            <a:r>
              <a:rPr lang="en-US" dirty="0"/>
              <a:t>We need more politicians who are scientifically literate!  </a:t>
            </a:r>
          </a:p>
          <a:p>
            <a:endParaRPr lang="en-US" dirty="0"/>
          </a:p>
        </p:txBody>
      </p:sp>
      <p:sp>
        <p:nvSpPr>
          <p:cNvPr id="4" name="Footer Placeholder 3"/>
          <p:cNvSpPr>
            <a:spLocks noGrp="1"/>
          </p:cNvSpPr>
          <p:nvPr>
            <p:ph type="ftr" sz="quarter" idx="11"/>
          </p:nvPr>
        </p:nvSpPr>
        <p:spPr/>
        <p:txBody>
          <a:bodyPr/>
          <a:lstStyle/>
          <a:p>
            <a:r>
              <a:rPr lang="en-US" smtClean="0"/>
              <a:t>Capers      https://openstax.org/details/books/biology </a:t>
            </a:r>
            <a:endParaRPr lang="en-US"/>
          </a:p>
        </p:txBody>
      </p:sp>
    </p:spTree>
    <p:extLst>
      <p:ext uri="{BB962C8B-B14F-4D97-AF65-F5344CB8AC3E}">
        <p14:creationId xmlns:p14="http://schemas.microsoft.com/office/powerpoint/2010/main" val="3952755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98490"/>
            <a:ext cx="7886700" cy="5378473"/>
          </a:xfrm>
        </p:spPr>
        <p:txBody>
          <a:bodyPr>
            <a:normAutofit fontScale="92500" lnSpcReduction="10000"/>
          </a:bodyPr>
          <a:lstStyle/>
          <a:p>
            <a:r>
              <a:rPr lang="en-US" dirty="0" smtClean="0"/>
              <a:t>What are some misconceptions that are associated with a society lacking scientific literacy?</a:t>
            </a:r>
          </a:p>
          <a:p>
            <a:pPr lvl="2"/>
            <a:r>
              <a:rPr lang="en-US" dirty="0" smtClean="0"/>
              <a:t>“The Earth is only 6,000 years old.”</a:t>
            </a:r>
          </a:p>
          <a:p>
            <a:pPr lvl="2"/>
            <a:r>
              <a:rPr lang="en-US" dirty="0" smtClean="0"/>
              <a:t>“Dinosaurs and humans once co-existed.”</a:t>
            </a:r>
          </a:p>
          <a:p>
            <a:pPr lvl="2"/>
            <a:r>
              <a:rPr lang="en-US" dirty="0" smtClean="0"/>
              <a:t>“Evolution isn’t a thing, it’s only a ‘theory’ scientists have so it should not be taught in our schools.”</a:t>
            </a:r>
          </a:p>
          <a:p>
            <a:pPr lvl="2"/>
            <a:r>
              <a:rPr lang="en-US" dirty="0" smtClean="0"/>
              <a:t>“There is a cure for cancer but they are keeping it from the public.”</a:t>
            </a:r>
          </a:p>
          <a:p>
            <a:pPr lvl="2"/>
            <a:r>
              <a:rPr lang="en-US" dirty="0" smtClean="0"/>
              <a:t>“Climate change is not real.”</a:t>
            </a:r>
          </a:p>
          <a:p>
            <a:pPr lvl="2"/>
            <a:r>
              <a:rPr lang="en-US" dirty="0" smtClean="0"/>
              <a:t>“We had so much snow this winter, the Earth is not getting warmer.”</a:t>
            </a:r>
          </a:p>
          <a:p>
            <a:pPr lvl="2"/>
            <a:r>
              <a:rPr lang="en-US" dirty="0" smtClean="0"/>
              <a:t>“Vaccines cause autism.”</a:t>
            </a:r>
          </a:p>
          <a:p>
            <a:pPr lvl="2"/>
            <a:r>
              <a:rPr lang="en-US" dirty="0" smtClean="0"/>
              <a:t>“Getting the disease is much safer and offers better immunity than getting the vaccine.”</a:t>
            </a:r>
          </a:p>
          <a:p>
            <a:pPr lvl="2"/>
            <a:r>
              <a:rPr lang="en-US" dirty="0" smtClean="0"/>
              <a:t>“You can take antibiotics to fight a viral infection.”</a:t>
            </a:r>
          </a:p>
          <a:p>
            <a:pPr lvl="2"/>
            <a:r>
              <a:rPr lang="en-US" dirty="0" smtClean="0"/>
              <a:t>“Seasons are caused by Earth’s distance from the Sun.”</a:t>
            </a:r>
          </a:p>
          <a:p>
            <a:pPr lvl="2"/>
            <a:r>
              <a:rPr lang="en-US" dirty="0" smtClean="0"/>
              <a:t>“Windmills cause cancer.”</a:t>
            </a:r>
          </a:p>
          <a:p>
            <a:pPr lvl="2"/>
            <a:r>
              <a:rPr lang="en-US" dirty="0" smtClean="0"/>
              <a:t>The list is long.   </a:t>
            </a:r>
            <a:r>
              <a:rPr lang="en-US" smtClean="0"/>
              <a:t>Some misconceptions </a:t>
            </a:r>
            <a:r>
              <a:rPr lang="en-US" dirty="0" smtClean="0"/>
              <a:t>are relatively benign whereas others pose serious dangers to our society.</a:t>
            </a:r>
            <a:endParaRPr lang="en-US" dirty="0"/>
          </a:p>
        </p:txBody>
      </p:sp>
      <p:sp>
        <p:nvSpPr>
          <p:cNvPr id="4" name="Footer Placeholder 3"/>
          <p:cNvSpPr>
            <a:spLocks noGrp="1"/>
          </p:cNvSpPr>
          <p:nvPr>
            <p:ph type="ftr" sz="quarter" idx="11"/>
          </p:nvPr>
        </p:nvSpPr>
        <p:spPr/>
        <p:txBody>
          <a:bodyPr/>
          <a:lstStyle/>
          <a:p>
            <a:r>
              <a:rPr lang="en-US" smtClean="0"/>
              <a:t>Capers      https://openstax.org/details/books/biology </a:t>
            </a:r>
            <a:endParaRPr lang="en-US"/>
          </a:p>
        </p:txBody>
      </p:sp>
    </p:spTree>
    <p:extLst>
      <p:ext uri="{BB962C8B-B14F-4D97-AF65-F5344CB8AC3E}">
        <p14:creationId xmlns:p14="http://schemas.microsoft.com/office/powerpoint/2010/main" val="1548391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1512" y="213467"/>
            <a:ext cx="7886700" cy="1325563"/>
          </a:xfrm>
        </p:spPr>
        <p:txBody>
          <a:bodyPr/>
          <a:lstStyle/>
          <a:p>
            <a:r>
              <a:rPr lang="en-US" dirty="0" smtClean="0"/>
              <a:t>Properties of Life</a:t>
            </a:r>
            <a:endParaRPr lang="en-US" dirty="0"/>
          </a:p>
        </p:txBody>
      </p:sp>
      <p:sp>
        <p:nvSpPr>
          <p:cNvPr id="5" name="Content Placeholder 4"/>
          <p:cNvSpPr>
            <a:spLocks noGrp="1"/>
          </p:cNvSpPr>
          <p:nvPr>
            <p:ph sz="half" idx="1"/>
          </p:nvPr>
        </p:nvSpPr>
        <p:spPr>
          <a:xfrm>
            <a:off x="441513" y="1390918"/>
            <a:ext cx="8444910" cy="4786045"/>
          </a:xfrm>
        </p:spPr>
        <p:txBody>
          <a:bodyPr>
            <a:normAutofit fontScale="55000" lnSpcReduction="20000"/>
          </a:bodyPr>
          <a:lstStyle/>
          <a:p>
            <a:r>
              <a:rPr lang="en-US" dirty="0" smtClean="0"/>
              <a:t>Order – cellular organization</a:t>
            </a:r>
          </a:p>
          <a:p>
            <a:pPr lvl="1"/>
            <a:r>
              <a:rPr lang="en-US" dirty="0" smtClean="0"/>
              <a:t>Have to be made up of one or more cells</a:t>
            </a:r>
          </a:p>
          <a:p>
            <a:pPr lvl="1"/>
            <a:r>
              <a:rPr lang="en-US" dirty="0" smtClean="0"/>
              <a:t>Those cells are organized internally</a:t>
            </a:r>
          </a:p>
          <a:p>
            <a:r>
              <a:rPr lang="en-US" dirty="0" smtClean="0"/>
              <a:t>Sensitivity/Response to Stimuli</a:t>
            </a:r>
          </a:p>
          <a:p>
            <a:pPr lvl="1"/>
            <a:r>
              <a:rPr lang="en-US" dirty="0" smtClean="0"/>
              <a:t>Have to respond to environmental stimuli and stimuli from other organisms</a:t>
            </a:r>
          </a:p>
          <a:p>
            <a:r>
              <a:rPr lang="en-US" dirty="0" smtClean="0"/>
              <a:t>Reproduction</a:t>
            </a:r>
          </a:p>
          <a:p>
            <a:pPr lvl="1"/>
            <a:r>
              <a:rPr lang="en-US" dirty="0" smtClean="0"/>
              <a:t>Have to be able to make more of yourself (asexual and/or sexual reproduction)</a:t>
            </a:r>
          </a:p>
          <a:p>
            <a:r>
              <a:rPr lang="en-US" dirty="0" smtClean="0"/>
              <a:t>Growth and Development</a:t>
            </a:r>
          </a:p>
          <a:p>
            <a:pPr lvl="1"/>
            <a:r>
              <a:rPr lang="en-US" dirty="0" smtClean="0"/>
              <a:t>Organisms have specific patterns for growth and development</a:t>
            </a:r>
          </a:p>
          <a:p>
            <a:pPr lvl="1"/>
            <a:r>
              <a:rPr lang="en-US" dirty="0" smtClean="0"/>
              <a:t>Coded for in genes</a:t>
            </a:r>
          </a:p>
          <a:p>
            <a:r>
              <a:rPr lang="en-US" dirty="0" smtClean="0"/>
              <a:t>Regulation</a:t>
            </a:r>
          </a:p>
          <a:p>
            <a:pPr lvl="1"/>
            <a:r>
              <a:rPr lang="en-US" dirty="0" smtClean="0"/>
              <a:t>Regulating internal functions</a:t>
            </a:r>
          </a:p>
          <a:p>
            <a:r>
              <a:rPr lang="en-US" dirty="0" smtClean="0"/>
              <a:t>Homeostasis</a:t>
            </a:r>
          </a:p>
          <a:p>
            <a:pPr lvl="1"/>
            <a:r>
              <a:rPr lang="en-US" dirty="0" smtClean="0"/>
              <a:t>Maintaining internal conditions despite external conditions (i.e. pH, temperature, ion balance)</a:t>
            </a:r>
          </a:p>
          <a:p>
            <a:r>
              <a:rPr lang="en-US" dirty="0" smtClean="0"/>
              <a:t>Energy Processing</a:t>
            </a:r>
          </a:p>
          <a:p>
            <a:pPr lvl="1"/>
            <a:r>
              <a:rPr lang="en-US" dirty="0" smtClean="0"/>
              <a:t>Source of energy for planet is the Sun; however, that energy has to be processed for living organisms to use; an organism then has to intake some of that processed energy to use</a:t>
            </a:r>
          </a:p>
          <a:p>
            <a:endParaRPr lang="en-US" dirty="0"/>
          </a:p>
          <a:p>
            <a:pPr lvl="1"/>
            <a:r>
              <a:rPr lang="en-US" dirty="0"/>
              <a:t>Definition of Life: have to be made up of one or more </a:t>
            </a:r>
            <a:r>
              <a:rPr lang="en-US" dirty="0" smtClean="0"/>
              <a:t>cells that do these things listed</a:t>
            </a:r>
            <a:endParaRPr lang="en-US" dirty="0"/>
          </a:p>
          <a:p>
            <a:endParaRPr lang="en-US" dirty="0"/>
          </a:p>
        </p:txBody>
      </p:sp>
      <p:sp>
        <p:nvSpPr>
          <p:cNvPr id="2" name="Footer Placeholder 1"/>
          <p:cNvSpPr>
            <a:spLocks noGrp="1"/>
          </p:cNvSpPr>
          <p:nvPr>
            <p:ph type="ftr" sz="quarter" idx="11"/>
          </p:nvPr>
        </p:nvSpPr>
        <p:spPr/>
        <p:txBody>
          <a:bodyPr/>
          <a:lstStyle/>
          <a:p>
            <a:r>
              <a:rPr lang="en-US" smtClean="0"/>
              <a:t>Capers      https://openstax.org/details/books/biology </a:t>
            </a:r>
            <a:endParaRPr lang="en-US"/>
          </a:p>
        </p:txBody>
      </p:sp>
    </p:spTree>
    <p:extLst>
      <p:ext uri="{BB962C8B-B14F-4D97-AF65-F5344CB8AC3E}">
        <p14:creationId xmlns:p14="http://schemas.microsoft.com/office/powerpoint/2010/main" val="673483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0" y="138493"/>
            <a:ext cx="3886200" cy="479693"/>
          </a:xfrm>
        </p:spPr>
        <p:txBody>
          <a:bodyPr/>
          <a:lstStyle/>
          <a:p>
            <a:r>
              <a:rPr lang="en-US" dirty="0" smtClean="0"/>
              <a:t>Hierarchy of Life</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66197"/>
          <a:stretch/>
        </p:blipFill>
        <p:spPr>
          <a:xfrm>
            <a:off x="1578306" y="983311"/>
            <a:ext cx="4674388" cy="573816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390337" y="5244148"/>
            <a:ext cx="2557110" cy="1477328"/>
          </a:xfrm>
          <a:prstGeom prst="rect">
            <a:avLst/>
          </a:prstGeom>
          <a:noFill/>
        </p:spPr>
        <p:txBody>
          <a:bodyPr wrap="none" rtlCol="0">
            <a:spAutoFit/>
          </a:bodyPr>
          <a:lstStyle/>
          <a:p>
            <a:r>
              <a:rPr lang="en-US" sz="600" dirty="0"/>
              <a:t>C</a:t>
            </a:r>
            <a:r>
              <a:rPr lang="en-US" sz="600" dirty="0" smtClean="0"/>
              <a:t>aption: </a:t>
            </a:r>
            <a:r>
              <a:rPr lang="en-US" sz="600" dirty="0">
                <a:hlinkClick r:id="rId3"/>
              </a:rPr>
              <a:t>The simplest unit of life is the atom, like oxygen. </a:t>
            </a:r>
            <a:endParaRPr lang="en-US" sz="600" dirty="0" smtClean="0">
              <a:hlinkClick r:id="rId3"/>
            </a:endParaRPr>
          </a:p>
          <a:p>
            <a:r>
              <a:rPr lang="en-US" sz="600" dirty="0" smtClean="0">
                <a:hlinkClick r:id="rId3"/>
              </a:rPr>
              <a:t>Two </a:t>
            </a:r>
            <a:r>
              <a:rPr lang="en-US" sz="600" dirty="0">
                <a:hlinkClick r:id="rId3"/>
              </a:rPr>
              <a:t>or more atoms is a molecule, like dioxide. Many molecules </a:t>
            </a:r>
            <a:endParaRPr lang="en-US" sz="600" dirty="0" smtClean="0">
              <a:hlinkClick r:id="rId3"/>
            </a:endParaRPr>
          </a:p>
          <a:p>
            <a:r>
              <a:rPr lang="en-US" sz="600" dirty="0" smtClean="0">
                <a:hlinkClick r:id="rId3"/>
              </a:rPr>
              <a:t>is </a:t>
            </a:r>
            <a:r>
              <a:rPr lang="en-US" sz="600" dirty="0">
                <a:hlinkClick r:id="rId3"/>
              </a:rPr>
              <a:t>a macromolecule, such as a phospholipid. Multiple macromolecules </a:t>
            </a:r>
            <a:endParaRPr lang="en-US" sz="600" dirty="0" smtClean="0">
              <a:hlinkClick r:id="rId3"/>
            </a:endParaRPr>
          </a:p>
          <a:p>
            <a:r>
              <a:rPr lang="en-US" sz="600" dirty="0" smtClean="0">
                <a:hlinkClick r:id="rId3"/>
              </a:rPr>
              <a:t>form </a:t>
            </a:r>
            <a:r>
              <a:rPr lang="en-US" sz="600" dirty="0">
                <a:hlinkClick r:id="rId3"/>
              </a:rPr>
              <a:t>a cell, like a Clara cell. A group of cells functioning together is a </a:t>
            </a:r>
            <a:endParaRPr lang="en-US" sz="600" dirty="0" smtClean="0">
              <a:hlinkClick r:id="rId3"/>
            </a:endParaRPr>
          </a:p>
          <a:p>
            <a:r>
              <a:rPr lang="en-US" sz="600" dirty="0" smtClean="0">
                <a:hlinkClick r:id="rId3"/>
              </a:rPr>
              <a:t>tissue</a:t>
            </a:r>
            <a:r>
              <a:rPr lang="en-US" sz="600" dirty="0">
                <a:hlinkClick r:id="rId3"/>
              </a:rPr>
              <a:t>, for example, Epithelial tissue. Different tissues make up an </a:t>
            </a:r>
            <a:endParaRPr lang="en-US" sz="600" dirty="0" smtClean="0">
              <a:hlinkClick r:id="rId3"/>
            </a:endParaRPr>
          </a:p>
          <a:p>
            <a:r>
              <a:rPr lang="en-US" sz="600" dirty="0" smtClean="0">
                <a:hlinkClick r:id="rId3"/>
              </a:rPr>
              <a:t>organ</a:t>
            </a:r>
            <a:r>
              <a:rPr lang="en-US" sz="600" dirty="0">
                <a:hlinkClick r:id="rId3"/>
              </a:rPr>
              <a:t>, like a lung. Organs work together to form an organ system, </a:t>
            </a:r>
            <a:endParaRPr lang="en-US" sz="600" dirty="0" smtClean="0">
              <a:hlinkClick r:id="rId3"/>
            </a:endParaRPr>
          </a:p>
          <a:p>
            <a:r>
              <a:rPr lang="en-US" sz="600" dirty="0" smtClean="0">
                <a:hlinkClick r:id="rId3"/>
              </a:rPr>
              <a:t>such </a:t>
            </a:r>
            <a:r>
              <a:rPr lang="en-US" sz="600" dirty="0">
                <a:hlinkClick r:id="rId3"/>
              </a:rPr>
              <a:t>as the Respiratory System. All of the organ systems make a living </a:t>
            </a:r>
            <a:endParaRPr lang="en-US" sz="600" dirty="0" smtClean="0">
              <a:hlinkClick r:id="rId3"/>
            </a:endParaRPr>
          </a:p>
          <a:p>
            <a:r>
              <a:rPr lang="en-US" sz="600" dirty="0" smtClean="0">
                <a:hlinkClick r:id="rId3"/>
              </a:rPr>
              <a:t>organism</a:t>
            </a:r>
            <a:r>
              <a:rPr lang="en-US" sz="600" dirty="0">
                <a:hlinkClick r:id="rId3"/>
              </a:rPr>
              <a:t>, like a lion. A group of the same organism living together in </a:t>
            </a:r>
            <a:endParaRPr lang="en-US" sz="600" dirty="0" smtClean="0">
              <a:hlinkClick r:id="rId3"/>
            </a:endParaRPr>
          </a:p>
          <a:p>
            <a:r>
              <a:rPr lang="en-US" sz="600" dirty="0" smtClean="0">
                <a:hlinkClick r:id="rId3"/>
              </a:rPr>
              <a:t>an </a:t>
            </a:r>
            <a:r>
              <a:rPr lang="en-US" sz="600" dirty="0">
                <a:hlinkClick r:id="rId3"/>
              </a:rPr>
              <a:t>area is a population, such as a pride of lions. Two or more </a:t>
            </a:r>
            <a:endParaRPr lang="en-US" sz="600" dirty="0" smtClean="0">
              <a:hlinkClick r:id="rId3"/>
            </a:endParaRPr>
          </a:p>
          <a:p>
            <a:r>
              <a:rPr lang="en-US" sz="600" dirty="0" smtClean="0">
                <a:hlinkClick r:id="rId3"/>
              </a:rPr>
              <a:t>populations </a:t>
            </a:r>
            <a:r>
              <a:rPr lang="en-US" sz="600" dirty="0">
                <a:hlinkClick r:id="rId3"/>
              </a:rPr>
              <a:t>interacting with each other form a community, for example</a:t>
            </a:r>
            <a:r>
              <a:rPr lang="en-US" sz="600" dirty="0" smtClean="0">
                <a:hlinkClick r:id="rId3"/>
              </a:rPr>
              <a:t>,</a:t>
            </a:r>
          </a:p>
          <a:p>
            <a:r>
              <a:rPr lang="en-US" sz="600" dirty="0" smtClean="0">
                <a:hlinkClick r:id="rId3"/>
              </a:rPr>
              <a:t> </a:t>
            </a:r>
            <a:r>
              <a:rPr lang="en-US" sz="600" dirty="0">
                <a:hlinkClick r:id="rId3"/>
              </a:rPr>
              <a:t>lion and zebra populations interacting with each other. Communities </a:t>
            </a:r>
            <a:endParaRPr lang="en-US" sz="600" dirty="0" smtClean="0">
              <a:hlinkClick r:id="rId3"/>
            </a:endParaRPr>
          </a:p>
          <a:p>
            <a:r>
              <a:rPr lang="en-US" sz="600" dirty="0" smtClean="0">
                <a:hlinkClick r:id="rId3"/>
              </a:rPr>
              <a:t>interacting </a:t>
            </a:r>
            <a:r>
              <a:rPr lang="en-US" sz="600" dirty="0">
                <a:hlinkClick r:id="rId3"/>
              </a:rPr>
              <a:t>not only with each other but also with the physical environment </a:t>
            </a:r>
            <a:endParaRPr lang="en-US" sz="600" dirty="0" smtClean="0">
              <a:hlinkClick r:id="rId3"/>
            </a:endParaRPr>
          </a:p>
          <a:p>
            <a:r>
              <a:rPr lang="en-US" sz="600" dirty="0" smtClean="0">
                <a:hlinkClick r:id="rId3"/>
              </a:rPr>
              <a:t>encompass </a:t>
            </a:r>
            <a:r>
              <a:rPr lang="en-US" sz="600" dirty="0">
                <a:hlinkClick r:id="rId3"/>
              </a:rPr>
              <a:t>an ecosystem, such as the Savanna ecosystem. All of the </a:t>
            </a:r>
            <a:endParaRPr lang="en-US" sz="600" dirty="0" smtClean="0">
              <a:hlinkClick r:id="rId3"/>
            </a:endParaRPr>
          </a:p>
          <a:p>
            <a:r>
              <a:rPr lang="en-US" sz="600" dirty="0" smtClean="0">
                <a:hlinkClick r:id="rId3"/>
              </a:rPr>
              <a:t>ecosystems </a:t>
            </a:r>
            <a:r>
              <a:rPr lang="en-US" sz="600" dirty="0">
                <a:hlinkClick r:id="rId3"/>
              </a:rPr>
              <a:t>make up the biosphere, the area of life on Earth. </a:t>
            </a:r>
            <a:r>
              <a:rPr lang="en-US" sz="600" dirty="0" smtClean="0"/>
              <a:t>   </a:t>
            </a:r>
          </a:p>
          <a:p>
            <a:r>
              <a:rPr lang="en-US" sz="600" dirty="0" smtClean="0"/>
              <a:t>(c)Mikala14,</a:t>
            </a:r>
            <a:r>
              <a:rPr lang="en-US" sz="600" dirty="0"/>
              <a:t> </a:t>
            </a:r>
            <a:r>
              <a:rPr lang="en-US" sz="600" u="sng" dirty="0">
                <a:hlinkClick r:id="rId4"/>
              </a:rPr>
              <a:t>Public domain</a:t>
            </a:r>
            <a:endParaRPr lang="en-US" sz="600" dirty="0"/>
          </a:p>
        </p:txBody>
      </p:sp>
      <p:sp>
        <p:nvSpPr>
          <p:cNvPr id="2" name="Footer Placeholder 1"/>
          <p:cNvSpPr>
            <a:spLocks noGrp="1"/>
          </p:cNvSpPr>
          <p:nvPr>
            <p:ph type="ftr" sz="quarter" idx="11"/>
          </p:nvPr>
        </p:nvSpPr>
        <p:spPr/>
        <p:txBody>
          <a:bodyPr/>
          <a:lstStyle/>
          <a:p>
            <a:r>
              <a:rPr lang="en-US" smtClean="0"/>
              <a:t>Capers      https://openstax.org/details/books/biology </a:t>
            </a:r>
            <a:endParaRPr lang="en-US"/>
          </a:p>
        </p:txBody>
      </p:sp>
    </p:spTree>
    <p:extLst>
      <p:ext uri="{BB962C8B-B14F-4D97-AF65-F5344CB8AC3E}">
        <p14:creationId xmlns:p14="http://schemas.microsoft.com/office/powerpoint/2010/main" val="3122826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Capers      https://openstax.org/details/books/biology </a:t>
            </a:r>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31408" b="37043"/>
          <a:stretch/>
        </p:blipFill>
        <p:spPr>
          <a:xfrm>
            <a:off x="1800822" y="645028"/>
            <a:ext cx="5303526" cy="60764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0138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Capers      https://openstax.org/details/books/biology </a:t>
            </a:r>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62911"/>
          <a:stretch/>
        </p:blipFill>
        <p:spPr>
          <a:xfrm>
            <a:off x="1789545" y="365126"/>
            <a:ext cx="4719163" cy="6356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3695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r>
              <a:rPr lang="en-US" dirty="0" smtClean="0"/>
              <a:t>Biosphere = all the livable space on the planet</a:t>
            </a:r>
          </a:p>
          <a:p>
            <a:pPr lvl="2"/>
            <a:r>
              <a:rPr lang="en-US" dirty="0" smtClean="0"/>
              <a:t>Where is majority of the biosphere?</a:t>
            </a:r>
          </a:p>
          <a:p>
            <a:pPr lvl="2"/>
            <a:endParaRPr lang="en-US" dirty="0"/>
          </a:p>
          <a:p>
            <a:pPr lvl="2"/>
            <a:r>
              <a:rPr lang="en-US" dirty="0" smtClean="0"/>
              <a:t>Hint: </a:t>
            </a:r>
            <a:endParaRPr lang="en-US" dirty="0"/>
          </a:p>
        </p:txBody>
      </p:sp>
      <p:sp>
        <p:nvSpPr>
          <p:cNvPr id="5" name="Footer Placeholder 4"/>
          <p:cNvSpPr>
            <a:spLocks noGrp="1"/>
          </p:cNvSpPr>
          <p:nvPr>
            <p:ph type="ftr" sz="quarter" idx="11"/>
          </p:nvPr>
        </p:nvSpPr>
        <p:spPr/>
        <p:txBody>
          <a:bodyPr/>
          <a:lstStyle/>
          <a:p>
            <a:r>
              <a:rPr lang="en-US" smtClean="0"/>
              <a:t>Capers      https://openstax.org/details/books/biology </a:t>
            </a:r>
            <a:endParaRPr lang="en-US"/>
          </a:p>
        </p:txBody>
      </p:sp>
      <p:pic>
        <p:nvPicPr>
          <p:cNvPr id="1028" name="Picture 4"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0321" y="2735943"/>
            <a:ext cx="5300148" cy="35307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638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Cells are prokaryotic or eukaryotic</a:t>
            </a:r>
          </a:p>
          <a:p>
            <a:pPr lvl="1"/>
            <a:r>
              <a:rPr lang="en-US" dirty="0" smtClean="0"/>
              <a:t>Prokaryotes – bacteria</a:t>
            </a:r>
          </a:p>
          <a:p>
            <a:pPr lvl="2"/>
            <a:r>
              <a:rPr lang="en-US" dirty="0" smtClean="0"/>
              <a:t>Simplistic cells</a:t>
            </a:r>
          </a:p>
          <a:p>
            <a:pPr lvl="2"/>
            <a:r>
              <a:rPr lang="en-US" dirty="0" smtClean="0"/>
              <a:t>No membrane bound nucleus or organelles</a:t>
            </a:r>
          </a:p>
          <a:p>
            <a:pPr lvl="1"/>
            <a:r>
              <a:rPr lang="en-US" dirty="0" smtClean="0"/>
              <a:t>Eukaryotes – </a:t>
            </a:r>
            <a:r>
              <a:rPr lang="en-US" dirty="0" err="1" smtClean="0"/>
              <a:t>protists</a:t>
            </a:r>
            <a:r>
              <a:rPr lang="en-US" dirty="0" smtClean="0"/>
              <a:t>, plants, animals, fungi</a:t>
            </a:r>
          </a:p>
          <a:p>
            <a:pPr lvl="2"/>
            <a:r>
              <a:rPr lang="en-US" dirty="0" smtClean="0"/>
              <a:t>Complex, larger cells</a:t>
            </a:r>
          </a:p>
          <a:p>
            <a:pPr lvl="2"/>
            <a:r>
              <a:rPr lang="en-US" dirty="0" smtClean="0"/>
              <a:t>Membrane bound organelles</a:t>
            </a:r>
            <a:endParaRPr lang="en-US" dirty="0"/>
          </a:p>
        </p:txBody>
      </p:sp>
      <p:sp>
        <p:nvSpPr>
          <p:cNvPr id="4" name="Footer Placeholder 3"/>
          <p:cNvSpPr>
            <a:spLocks noGrp="1"/>
          </p:cNvSpPr>
          <p:nvPr>
            <p:ph type="ftr" sz="quarter" idx="11"/>
          </p:nvPr>
        </p:nvSpPr>
        <p:spPr/>
        <p:txBody>
          <a:bodyPr/>
          <a:lstStyle/>
          <a:p>
            <a:r>
              <a:rPr lang="en-US" smtClean="0"/>
              <a:t>Capers      https://openstax.org/details/books/biology </a:t>
            </a:r>
            <a:endParaRPr lang="en-US"/>
          </a:p>
        </p:txBody>
      </p:sp>
    </p:spTree>
    <p:extLst>
      <p:ext uri="{BB962C8B-B14F-4D97-AF65-F5344CB8AC3E}">
        <p14:creationId xmlns:p14="http://schemas.microsoft.com/office/powerpoint/2010/main" val="384546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718" y="197701"/>
            <a:ext cx="7886700" cy="449244"/>
          </a:xfrm>
        </p:spPr>
        <p:txBody>
          <a:bodyPr>
            <a:normAutofit fontScale="90000"/>
          </a:bodyPr>
          <a:lstStyle/>
          <a:p>
            <a:r>
              <a:rPr lang="en-US" dirty="0" smtClean="0"/>
              <a:t>Prokaryotes versus Eukaryotes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2741" y="811368"/>
            <a:ext cx="8055428" cy="336537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49718" y="4176747"/>
            <a:ext cx="2032929" cy="215444"/>
          </a:xfrm>
          <a:prstGeom prst="rect">
            <a:avLst/>
          </a:prstGeom>
          <a:noFill/>
        </p:spPr>
        <p:txBody>
          <a:bodyPr wrap="none" rtlCol="0">
            <a:spAutoFit/>
          </a:bodyPr>
          <a:lstStyle/>
          <a:p>
            <a:r>
              <a:rPr lang="en-US" sz="800" dirty="0"/>
              <a:t>C</a:t>
            </a:r>
            <a:r>
              <a:rPr lang="en-US" sz="800" dirty="0" smtClean="0"/>
              <a:t>aption: </a:t>
            </a:r>
            <a:r>
              <a:rPr lang="en-US" sz="800" dirty="0" smtClean="0">
                <a:hlinkClick r:id="rId3"/>
              </a:rPr>
              <a:t>Celltypes</a:t>
            </a:r>
            <a:r>
              <a:rPr lang="en-US" sz="800" dirty="0" smtClean="0"/>
              <a:t>  (c)Snek01,</a:t>
            </a:r>
            <a:r>
              <a:rPr lang="en-US" sz="800" dirty="0"/>
              <a:t> </a:t>
            </a:r>
            <a:r>
              <a:rPr lang="en-US" sz="800" u="sng" dirty="0">
                <a:hlinkClick r:id="rId4"/>
              </a:rPr>
              <a:t>Public domain</a:t>
            </a:r>
            <a:endParaRPr lang="en-US" sz="800" dirty="0"/>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5675" t="11267" r="16289" b="18309"/>
          <a:stretch/>
        </p:blipFill>
        <p:spPr>
          <a:xfrm>
            <a:off x="1429555" y="4591882"/>
            <a:ext cx="2215166" cy="1879382"/>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06785" y="6563233"/>
            <a:ext cx="3951723" cy="215444"/>
          </a:xfrm>
          <a:prstGeom prst="rect">
            <a:avLst/>
          </a:prstGeom>
          <a:noFill/>
        </p:spPr>
        <p:txBody>
          <a:bodyPr wrap="none" rtlCol="0">
            <a:spAutoFit/>
          </a:bodyPr>
          <a:lstStyle/>
          <a:p>
            <a:r>
              <a:rPr lang="en-US" sz="800" dirty="0"/>
              <a:t>C</a:t>
            </a:r>
            <a:r>
              <a:rPr lang="en-US" sz="800" dirty="0" smtClean="0"/>
              <a:t>aption: </a:t>
            </a:r>
            <a:r>
              <a:rPr lang="en-US" sz="800" dirty="0">
                <a:hlinkClick r:id="rId6"/>
              </a:rPr>
              <a:t>This is a phase contrast image of a cheek cell</a:t>
            </a:r>
            <a:r>
              <a:rPr lang="en-US" sz="800" dirty="0" smtClean="0">
                <a:hlinkClick r:id="rId6"/>
              </a:rPr>
              <a:t>  </a:t>
            </a:r>
            <a:r>
              <a:rPr lang="en-US" sz="800" dirty="0" smtClean="0"/>
              <a:t>(c)Spencer Diamond,</a:t>
            </a:r>
            <a:r>
              <a:rPr lang="en-US" sz="800" dirty="0"/>
              <a:t> </a:t>
            </a:r>
            <a:r>
              <a:rPr lang="en-US" sz="800" u="sng" dirty="0">
                <a:hlinkClick r:id="rId4"/>
              </a:rPr>
              <a:t>Public domain</a:t>
            </a:r>
            <a:endParaRPr lang="en-US" sz="800" dirty="0"/>
          </a:p>
        </p:txBody>
      </p:sp>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610" t="36807" r="71408" b="37652"/>
          <a:stretch/>
        </p:blipFill>
        <p:spPr>
          <a:xfrm>
            <a:off x="5824221" y="5022760"/>
            <a:ext cx="924308" cy="843664"/>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5247606" y="6604715"/>
            <a:ext cx="2561920" cy="215444"/>
          </a:xfrm>
          <a:prstGeom prst="rect">
            <a:avLst/>
          </a:prstGeom>
          <a:noFill/>
        </p:spPr>
        <p:txBody>
          <a:bodyPr wrap="none" rtlCol="0">
            <a:spAutoFit/>
          </a:bodyPr>
          <a:lstStyle/>
          <a:p>
            <a:r>
              <a:rPr lang="en-US" sz="800" dirty="0"/>
              <a:t>C</a:t>
            </a:r>
            <a:r>
              <a:rPr lang="en-US" sz="800" dirty="0" smtClean="0"/>
              <a:t>aption: </a:t>
            </a:r>
            <a:r>
              <a:rPr lang="en-US" sz="800" dirty="0" smtClean="0">
                <a:hlinkClick r:id="rId8"/>
              </a:rPr>
              <a:t>Bacillus anthracis  </a:t>
            </a:r>
            <a:r>
              <a:rPr lang="en-US" sz="800" dirty="0" smtClean="0"/>
              <a:t>(c)Bruce </a:t>
            </a:r>
            <a:r>
              <a:rPr lang="en-US" sz="800" dirty="0" err="1" smtClean="0"/>
              <a:t>Blaus</a:t>
            </a:r>
            <a:r>
              <a:rPr lang="en-US" sz="800" dirty="0" smtClean="0"/>
              <a:t>,</a:t>
            </a:r>
            <a:r>
              <a:rPr lang="en-US" sz="800" dirty="0"/>
              <a:t> </a:t>
            </a:r>
            <a:r>
              <a:rPr lang="en-US" sz="800" u="sng" dirty="0">
                <a:hlinkClick r:id="rId4"/>
              </a:rPr>
              <a:t>Public domain</a:t>
            </a:r>
            <a:endParaRPr lang="en-US" sz="800" dirty="0"/>
          </a:p>
        </p:txBody>
      </p:sp>
      <p:sp>
        <p:nvSpPr>
          <p:cNvPr id="3" name="Footer Placeholder 2"/>
          <p:cNvSpPr>
            <a:spLocks noGrp="1"/>
          </p:cNvSpPr>
          <p:nvPr>
            <p:ph type="ftr" sz="quarter" idx="11"/>
          </p:nvPr>
        </p:nvSpPr>
        <p:spPr/>
        <p:txBody>
          <a:bodyPr/>
          <a:lstStyle/>
          <a:p>
            <a:r>
              <a:rPr lang="en-US" smtClean="0"/>
              <a:t>Capers      https://openstax.org/details/books/biology </a:t>
            </a:r>
            <a:endParaRPr lang="en-US"/>
          </a:p>
        </p:txBody>
      </p:sp>
    </p:spTree>
    <p:extLst>
      <p:ext uri="{BB962C8B-B14F-4D97-AF65-F5344CB8AC3E}">
        <p14:creationId xmlns:p14="http://schemas.microsoft.com/office/powerpoint/2010/main" val="1697051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22998"/>
            <a:ext cx="7899988" cy="605167"/>
          </a:xfrm>
        </p:spPr>
        <p:txBody>
          <a:bodyPr/>
          <a:lstStyle/>
          <a:p>
            <a:pPr marL="0" indent="0">
              <a:buNone/>
            </a:pPr>
            <a:r>
              <a:rPr lang="en-US" sz="3200" dirty="0" smtClean="0"/>
              <a:t>The Scope of Biology is Vast</a:t>
            </a:r>
          </a:p>
        </p:txBody>
      </p:sp>
      <p:sp>
        <p:nvSpPr>
          <p:cNvPr id="2" name="TextBox 1"/>
          <p:cNvSpPr txBox="1"/>
          <p:nvPr/>
        </p:nvSpPr>
        <p:spPr>
          <a:xfrm>
            <a:off x="709331" y="1958790"/>
            <a:ext cx="7687693" cy="2739211"/>
          </a:xfrm>
          <a:prstGeom prst="rect">
            <a:avLst/>
          </a:prstGeom>
          <a:noFill/>
        </p:spPr>
        <p:txBody>
          <a:bodyPr wrap="square" rtlCol="0">
            <a:spAutoFit/>
          </a:bodyPr>
          <a:lstStyle/>
          <a:p>
            <a:r>
              <a:rPr lang="en-US" sz="2800" b="1" i="1" dirty="0" smtClean="0"/>
              <a:t>Biology</a:t>
            </a:r>
            <a:r>
              <a:rPr lang="en-US" sz="2800" dirty="0" smtClean="0"/>
              <a:t> </a:t>
            </a:r>
            <a:r>
              <a:rPr lang="en-US" sz="2800" dirty="0"/>
              <a:t>is the study of living organisms and their interactions with one another and their </a:t>
            </a:r>
            <a:r>
              <a:rPr lang="en-US" sz="2800" dirty="0" smtClean="0"/>
              <a:t>environments.</a:t>
            </a:r>
          </a:p>
          <a:p>
            <a:endParaRPr lang="en-US" sz="2800" dirty="0"/>
          </a:p>
          <a:p>
            <a:r>
              <a:rPr lang="en-US" sz="2000" i="1" dirty="0" smtClean="0"/>
              <a:t>Biology </a:t>
            </a:r>
            <a:r>
              <a:rPr lang="en-US" sz="2000" dirty="0" smtClean="0"/>
              <a:t>is interdisciplinary - it intersects with other natural sciences, such as geology, physics, and chemistry, and with computer science, logic, and math.</a:t>
            </a:r>
            <a:endParaRPr lang="en-US" i="1" dirty="0"/>
          </a:p>
        </p:txBody>
      </p:sp>
      <p:sp>
        <p:nvSpPr>
          <p:cNvPr id="4" name="Footer Placeholder 3"/>
          <p:cNvSpPr>
            <a:spLocks noGrp="1"/>
          </p:cNvSpPr>
          <p:nvPr>
            <p:ph type="ftr" sz="quarter" idx="11"/>
          </p:nvPr>
        </p:nvSpPr>
        <p:spPr/>
        <p:txBody>
          <a:bodyPr/>
          <a:lstStyle/>
          <a:p>
            <a:r>
              <a:rPr lang="en-US" smtClean="0"/>
              <a:t>Capers      https://openstax.org/details/books/biology </a:t>
            </a:r>
            <a:endParaRPr lang="en-US"/>
          </a:p>
        </p:txBody>
      </p:sp>
    </p:spTree>
    <p:extLst>
      <p:ext uri="{BB962C8B-B14F-4D97-AF65-F5344CB8AC3E}">
        <p14:creationId xmlns:p14="http://schemas.microsoft.com/office/powerpoint/2010/main" val="2127414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r>
              <a:rPr lang="en-US" dirty="0" smtClean="0"/>
              <a:t>What are the 3 Domains of Life?</a:t>
            </a:r>
          </a:p>
          <a:p>
            <a:pPr lvl="2"/>
            <a:r>
              <a:rPr lang="en-US" dirty="0" smtClean="0"/>
              <a:t>Domain Archaea </a:t>
            </a:r>
          </a:p>
          <a:p>
            <a:pPr lvl="3"/>
            <a:r>
              <a:rPr lang="en-US" dirty="0" smtClean="0"/>
              <a:t>Includes the extremophile bacteria</a:t>
            </a:r>
          </a:p>
          <a:p>
            <a:pPr lvl="2"/>
            <a:r>
              <a:rPr lang="en-US" dirty="0" smtClean="0"/>
              <a:t>Domain Bacteria</a:t>
            </a:r>
          </a:p>
          <a:p>
            <a:pPr lvl="3"/>
            <a:r>
              <a:rPr lang="en-US" dirty="0" smtClean="0"/>
              <a:t>Bacteria formerly in Kingdom </a:t>
            </a:r>
            <a:r>
              <a:rPr lang="en-US" dirty="0" err="1" smtClean="0"/>
              <a:t>Monera</a:t>
            </a:r>
            <a:r>
              <a:rPr lang="en-US" dirty="0" smtClean="0"/>
              <a:t> (includes </a:t>
            </a:r>
            <a:r>
              <a:rPr lang="en-US" i="1" dirty="0" smtClean="0"/>
              <a:t>E. coli, Staph, Strep</a:t>
            </a:r>
            <a:r>
              <a:rPr lang="en-US" dirty="0" smtClean="0"/>
              <a:t>, etc.)</a:t>
            </a:r>
          </a:p>
          <a:p>
            <a:pPr lvl="2"/>
            <a:r>
              <a:rPr lang="en-US" dirty="0" smtClean="0"/>
              <a:t>Domain Eukarya</a:t>
            </a:r>
          </a:p>
          <a:p>
            <a:pPr lvl="3"/>
            <a:r>
              <a:rPr lang="en-US" dirty="0" smtClean="0"/>
              <a:t>Includes the </a:t>
            </a:r>
            <a:r>
              <a:rPr lang="en-US" dirty="0" err="1" smtClean="0"/>
              <a:t>protists</a:t>
            </a:r>
            <a:r>
              <a:rPr lang="en-US" dirty="0" smtClean="0"/>
              <a:t>, Kingdom Fungi, Kingdom Plantae, Kingdom Animalia</a:t>
            </a:r>
          </a:p>
          <a:p>
            <a:pPr lvl="3"/>
            <a:endParaRPr lang="en-US" dirty="0"/>
          </a:p>
          <a:p>
            <a:pPr lvl="3"/>
            <a:endParaRPr lang="en-US" dirty="0" smtClean="0"/>
          </a:p>
          <a:p>
            <a:pPr lvl="3"/>
            <a:r>
              <a:rPr lang="en-US" dirty="0" smtClean="0"/>
              <a:t>Which Domain(s) include the most organisms?  Why</a:t>
            </a:r>
            <a:endParaRPr lang="en-US" dirty="0"/>
          </a:p>
        </p:txBody>
      </p:sp>
      <p:sp>
        <p:nvSpPr>
          <p:cNvPr id="5" name="Footer Placeholder 4"/>
          <p:cNvSpPr>
            <a:spLocks noGrp="1"/>
          </p:cNvSpPr>
          <p:nvPr>
            <p:ph type="ftr" sz="quarter" idx="11"/>
          </p:nvPr>
        </p:nvSpPr>
        <p:spPr/>
        <p:txBody>
          <a:bodyPr/>
          <a:lstStyle/>
          <a:p>
            <a:r>
              <a:rPr lang="en-US" smtClean="0"/>
              <a:t>Capers      https://openstax.org/details/books/biology </a:t>
            </a:r>
            <a:endParaRPr lang="en-US"/>
          </a:p>
        </p:txBody>
      </p:sp>
    </p:spTree>
    <p:extLst>
      <p:ext uri="{BB962C8B-B14F-4D97-AF65-F5344CB8AC3E}">
        <p14:creationId xmlns:p14="http://schemas.microsoft.com/office/powerpoint/2010/main" val="2912492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Domain Bacteria and Archaea outnumber Domain Eukarya</a:t>
            </a:r>
          </a:p>
          <a:p>
            <a:pPr lvl="2"/>
            <a:r>
              <a:rPr lang="en-US" dirty="0" smtClean="0"/>
              <a:t>Think about it – there are literally millions/billions of bacteria just on you and on your stuff</a:t>
            </a:r>
          </a:p>
          <a:p>
            <a:pPr lvl="2"/>
            <a:r>
              <a:rPr lang="en-US" dirty="0" smtClean="0"/>
              <a:t>Bacteria far outnumber the number of eukaryotes on the planet</a:t>
            </a:r>
            <a:endParaRPr lang="en-US" dirty="0"/>
          </a:p>
        </p:txBody>
      </p:sp>
      <p:sp>
        <p:nvSpPr>
          <p:cNvPr id="4" name="Footer Placeholder 3"/>
          <p:cNvSpPr>
            <a:spLocks noGrp="1"/>
          </p:cNvSpPr>
          <p:nvPr>
            <p:ph type="ftr" sz="quarter" idx="11"/>
          </p:nvPr>
        </p:nvSpPr>
        <p:spPr/>
        <p:txBody>
          <a:bodyPr/>
          <a:lstStyle/>
          <a:p>
            <a:r>
              <a:rPr lang="en-US" smtClean="0"/>
              <a:t>Capers      https://openstax.org/details/books/biology </a:t>
            </a:r>
            <a:endParaRPr lang="en-US"/>
          </a:p>
        </p:txBody>
      </p:sp>
    </p:spTree>
    <p:extLst>
      <p:ext uri="{BB962C8B-B14F-4D97-AF65-F5344CB8AC3E}">
        <p14:creationId xmlns:p14="http://schemas.microsoft.com/office/powerpoint/2010/main" val="2697980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11985" y="920636"/>
            <a:ext cx="4926697" cy="5044279"/>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963115" y="1407459"/>
            <a:ext cx="1048870" cy="646331"/>
          </a:xfrm>
          <a:prstGeom prst="rect">
            <a:avLst/>
          </a:prstGeom>
          <a:noFill/>
        </p:spPr>
        <p:txBody>
          <a:bodyPr wrap="square" rtlCol="0">
            <a:spAutoFit/>
          </a:bodyPr>
          <a:lstStyle/>
          <a:p>
            <a:r>
              <a:rPr lang="en-US" dirty="0" smtClean="0"/>
              <a:t>Domain:</a:t>
            </a:r>
          </a:p>
          <a:p>
            <a:r>
              <a:rPr lang="en-US" dirty="0" smtClean="0"/>
              <a:t>Bacteria</a:t>
            </a:r>
            <a:endParaRPr lang="en-US" dirty="0"/>
          </a:p>
        </p:txBody>
      </p:sp>
      <p:sp>
        <p:nvSpPr>
          <p:cNvPr id="8" name="TextBox 7"/>
          <p:cNvSpPr txBox="1"/>
          <p:nvPr/>
        </p:nvSpPr>
        <p:spPr>
          <a:xfrm>
            <a:off x="6938682" y="3646282"/>
            <a:ext cx="1990166" cy="1169551"/>
          </a:xfrm>
          <a:prstGeom prst="rect">
            <a:avLst/>
          </a:prstGeom>
          <a:noFill/>
        </p:spPr>
        <p:txBody>
          <a:bodyPr wrap="square" rtlCol="0">
            <a:spAutoFit/>
          </a:bodyPr>
          <a:lstStyle/>
          <a:p>
            <a:r>
              <a:rPr lang="en-US" dirty="0" smtClean="0"/>
              <a:t>Domain:</a:t>
            </a:r>
          </a:p>
          <a:p>
            <a:r>
              <a:rPr lang="en-US" dirty="0" smtClean="0"/>
              <a:t>Eukarya</a:t>
            </a:r>
          </a:p>
          <a:p>
            <a:endParaRPr lang="en-US" dirty="0"/>
          </a:p>
          <a:p>
            <a:r>
              <a:rPr lang="en-US" sz="1400" dirty="0" smtClean="0"/>
              <a:t>(Kingdom: Animals)</a:t>
            </a:r>
          </a:p>
        </p:txBody>
      </p:sp>
      <p:sp>
        <p:nvSpPr>
          <p:cNvPr id="9" name="TextBox 8"/>
          <p:cNvSpPr txBox="1"/>
          <p:nvPr/>
        </p:nvSpPr>
        <p:spPr>
          <a:xfrm>
            <a:off x="322729" y="3646282"/>
            <a:ext cx="1689256" cy="1138773"/>
          </a:xfrm>
          <a:prstGeom prst="rect">
            <a:avLst/>
          </a:prstGeom>
          <a:noFill/>
        </p:spPr>
        <p:txBody>
          <a:bodyPr wrap="square" rtlCol="0">
            <a:spAutoFit/>
          </a:bodyPr>
          <a:lstStyle/>
          <a:p>
            <a:pPr algn="r"/>
            <a:r>
              <a:rPr lang="en-US" dirty="0"/>
              <a:t>Domain:</a:t>
            </a:r>
          </a:p>
          <a:p>
            <a:pPr algn="r"/>
            <a:r>
              <a:rPr lang="en-US" dirty="0"/>
              <a:t>Eukarya</a:t>
            </a:r>
          </a:p>
          <a:p>
            <a:endParaRPr lang="en-US" dirty="0"/>
          </a:p>
          <a:p>
            <a:pPr algn="r"/>
            <a:r>
              <a:rPr lang="en-US" sz="1400" dirty="0"/>
              <a:t>(Kingdom: </a:t>
            </a:r>
            <a:r>
              <a:rPr lang="en-US" sz="1400" dirty="0" smtClean="0"/>
              <a:t>Plants)</a:t>
            </a:r>
            <a:endParaRPr lang="en-US" sz="1400" dirty="0"/>
          </a:p>
        </p:txBody>
      </p:sp>
      <p:sp>
        <p:nvSpPr>
          <p:cNvPr id="10" name="TextBox 9"/>
          <p:cNvSpPr txBox="1"/>
          <p:nvPr/>
        </p:nvSpPr>
        <p:spPr>
          <a:xfrm>
            <a:off x="6938681" y="1559858"/>
            <a:ext cx="1896225" cy="923330"/>
          </a:xfrm>
          <a:prstGeom prst="rect">
            <a:avLst/>
          </a:prstGeom>
          <a:noFill/>
        </p:spPr>
        <p:txBody>
          <a:bodyPr wrap="square" rtlCol="0">
            <a:spAutoFit/>
          </a:bodyPr>
          <a:lstStyle/>
          <a:p>
            <a:r>
              <a:rPr lang="en-US" dirty="0" smtClean="0"/>
              <a:t>Domain:</a:t>
            </a:r>
          </a:p>
          <a:p>
            <a:r>
              <a:rPr lang="en-US" sz="1200" dirty="0" smtClean="0"/>
              <a:t>Archaea (extremophile bacteria in hot spring have that pigmentation</a:t>
            </a:r>
            <a:endParaRPr lang="en-US" sz="1200" dirty="0"/>
          </a:p>
        </p:txBody>
      </p:sp>
      <p:sp>
        <p:nvSpPr>
          <p:cNvPr id="12" name="TextBox 11"/>
          <p:cNvSpPr txBox="1"/>
          <p:nvPr/>
        </p:nvSpPr>
        <p:spPr>
          <a:xfrm>
            <a:off x="347731" y="6632621"/>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
        <p:nvSpPr>
          <p:cNvPr id="2" name="Footer Placeholder 1"/>
          <p:cNvSpPr>
            <a:spLocks noGrp="1"/>
          </p:cNvSpPr>
          <p:nvPr>
            <p:ph type="ftr" sz="quarter" idx="11"/>
          </p:nvPr>
        </p:nvSpPr>
        <p:spPr/>
        <p:txBody>
          <a:bodyPr/>
          <a:lstStyle/>
          <a:p>
            <a:r>
              <a:rPr lang="en-US" smtClean="0"/>
              <a:t>Capers      https://openstax.org/details/books/biology </a:t>
            </a:r>
            <a:endParaRPr lang="en-US"/>
          </a:p>
        </p:txBody>
      </p:sp>
    </p:spTree>
    <p:extLst>
      <p:ext uri="{BB962C8B-B14F-4D97-AF65-F5344CB8AC3E}">
        <p14:creationId xmlns:p14="http://schemas.microsoft.com/office/powerpoint/2010/main" val="2587498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Branches of Biological Study</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Molecular Biology</a:t>
            </a:r>
          </a:p>
          <a:p>
            <a:r>
              <a:rPr lang="en-US" dirty="0" smtClean="0"/>
              <a:t>Biochemistry</a:t>
            </a:r>
          </a:p>
          <a:p>
            <a:r>
              <a:rPr lang="en-US" dirty="0" smtClean="0"/>
              <a:t>Microbiology</a:t>
            </a:r>
          </a:p>
          <a:p>
            <a:r>
              <a:rPr lang="en-US" dirty="0" smtClean="0"/>
              <a:t>Zoology</a:t>
            </a:r>
          </a:p>
          <a:p>
            <a:r>
              <a:rPr lang="en-US" dirty="0" smtClean="0"/>
              <a:t>Botany</a:t>
            </a:r>
          </a:p>
          <a:p>
            <a:r>
              <a:rPr lang="en-US" dirty="0" smtClean="0"/>
              <a:t>Biophysics</a:t>
            </a:r>
          </a:p>
          <a:p>
            <a:r>
              <a:rPr lang="en-US" dirty="0" smtClean="0"/>
              <a:t>Neurobiology</a:t>
            </a:r>
          </a:p>
          <a:p>
            <a:r>
              <a:rPr lang="en-US" dirty="0" smtClean="0"/>
              <a:t>Paleontology </a:t>
            </a:r>
          </a:p>
          <a:p>
            <a:r>
              <a:rPr lang="en-US" dirty="0" smtClean="0"/>
              <a:t>… and many more</a:t>
            </a:r>
            <a:endParaRPr lang="en-US" dirty="0"/>
          </a:p>
        </p:txBody>
      </p:sp>
      <p:pic>
        <p:nvPicPr>
          <p:cNvPr id="5" name="Picture 4"/>
          <p:cNvPicPr>
            <a:picLocks noChangeAspect="1"/>
          </p:cNvPicPr>
          <p:nvPr/>
        </p:nvPicPr>
        <p:blipFill>
          <a:blip r:embed="rId2"/>
          <a:stretch>
            <a:fillRect/>
          </a:stretch>
        </p:blipFill>
        <p:spPr>
          <a:xfrm>
            <a:off x="4229584" y="1825625"/>
            <a:ext cx="2274996" cy="160509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6240354" y="2228135"/>
            <a:ext cx="2274996" cy="177315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3628147" y="3565660"/>
            <a:ext cx="2274996" cy="1532416"/>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a:stretch>
            <a:fillRect/>
          </a:stretch>
        </p:blipFill>
        <p:spPr>
          <a:xfrm>
            <a:off x="5965896" y="3636680"/>
            <a:ext cx="2274996" cy="1706246"/>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47731" y="6632621"/>
            <a:ext cx="4126451" cy="215444"/>
          </a:xfrm>
          <a:prstGeom prst="rect">
            <a:avLst/>
          </a:prstGeom>
          <a:noFill/>
        </p:spPr>
        <p:txBody>
          <a:bodyPr wrap="none" rtlCol="0">
            <a:spAutoFit/>
          </a:bodyPr>
          <a:lstStyle/>
          <a:p>
            <a:r>
              <a:rPr lang="en-US" sz="800" dirty="0"/>
              <a:t>Download for free at </a:t>
            </a:r>
            <a:r>
              <a:rPr lang="en-US" sz="800" u="sng" dirty="0">
                <a:hlinkClick r:id="rId6"/>
              </a:rPr>
              <a:t>http://cnx.org/contents/185cbf87-c72e-48f5-b51e-f14f21b5eabd@10.61</a:t>
            </a:r>
            <a:endParaRPr lang="en-US" sz="800" dirty="0"/>
          </a:p>
        </p:txBody>
      </p:sp>
      <p:sp>
        <p:nvSpPr>
          <p:cNvPr id="4" name="Footer Placeholder 3"/>
          <p:cNvSpPr>
            <a:spLocks noGrp="1"/>
          </p:cNvSpPr>
          <p:nvPr>
            <p:ph type="ftr" sz="quarter" idx="11"/>
          </p:nvPr>
        </p:nvSpPr>
        <p:spPr/>
        <p:txBody>
          <a:bodyPr/>
          <a:lstStyle/>
          <a:p>
            <a:r>
              <a:rPr lang="en-US" smtClean="0"/>
              <a:t>Capers      https://openstax.org/details/books/biology </a:t>
            </a:r>
            <a:endParaRPr lang="en-US"/>
          </a:p>
        </p:txBody>
      </p:sp>
    </p:spTree>
    <p:extLst>
      <p:ext uri="{BB962C8B-B14F-4D97-AF65-F5344CB8AC3E}">
        <p14:creationId xmlns:p14="http://schemas.microsoft.com/office/powerpoint/2010/main" val="29062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12950"/>
            <a:ext cx="7842997" cy="642110"/>
          </a:xfrm>
        </p:spPr>
        <p:txBody>
          <a:bodyPr>
            <a:normAutofit/>
          </a:bodyPr>
          <a:lstStyle/>
          <a:p>
            <a:pPr marL="0" indent="0">
              <a:buNone/>
            </a:pPr>
            <a:r>
              <a:rPr lang="en-US" sz="3200" dirty="0" smtClean="0"/>
              <a:t>Inductive and Deductive Reasoning</a:t>
            </a:r>
          </a:p>
        </p:txBody>
      </p:sp>
      <p:sp>
        <p:nvSpPr>
          <p:cNvPr id="2" name="TextBox 1"/>
          <p:cNvSpPr txBox="1"/>
          <p:nvPr/>
        </p:nvSpPr>
        <p:spPr>
          <a:xfrm>
            <a:off x="628650" y="1409766"/>
            <a:ext cx="7995396" cy="923330"/>
          </a:xfrm>
          <a:prstGeom prst="rect">
            <a:avLst/>
          </a:prstGeom>
          <a:noFill/>
        </p:spPr>
        <p:txBody>
          <a:bodyPr wrap="square" rtlCol="0">
            <a:spAutoFit/>
          </a:bodyPr>
          <a:lstStyle/>
          <a:p>
            <a:r>
              <a:rPr lang="en-US" sz="2700" dirty="0" smtClean="0"/>
              <a:t>With </a:t>
            </a:r>
            <a:r>
              <a:rPr lang="en-US" sz="2700" b="1" i="1" dirty="0" smtClean="0"/>
              <a:t>inductive</a:t>
            </a:r>
            <a:r>
              <a:rPr lang="en-US" sz="2700" dirty="0" smtClean="0"/>
              <a:t> reasoning, related specific observations are used to arrive at a general conclusion.</a:t>
            </a:r>
            <a:endParaRPr lang="en-US" sz="2700" dirty="0"/>
          </a:p>
        </p:txBody>
      </p:sp>
      <p:sp>
        <p:nvSpPr>
          <p:cNvPr id="7" name="TextBox 6"/>
          <p:cNvSpPr txBox="1"/>
          <p:nvPr/>
        </p:nvSpPr>
        <p:spPr>
          <a:xfrm>
            <a:off x="552450" y="4086139"/>
            <a:ext cx="7995396" cy="923330"/>
          </a:xfrm>
          <a:prstGeom prst="rect">
            <a:avLst/>
          </a:prstGeom>
          <a:noFill/>
        </p:spPr>
        <p:txBody>
          <a:bodyPr wrap="square" rtlCol="0">
            <a:spAutoFit/>
          </a:bodyPr>
          <a:lstStyle/>
          <a:p>
            <a:r>
              <a:rPr lang="en-US" sz="2700" dirty="0" smtClean="0"/>
              <a:t>With </a:t>
            </a:r>
            <a:r>
              <a:rPr lang="en-US" sz="2700" b="1" i="1" dirty="0" smtClean="0"/>
              <a:t>deductive</a:t>
            </a:r>
            <a:r>
              <a:rPr lang="en-US" sz="2700" dirty="0" smtClean="0"/>
              <a:t> reasoning, a general principle or law is used to forecast specific results.</a:t>
            </a:r>
            <a:endParaRPr lang="en-US" sz="2700" dirty="0"/>
          </a:p>
        </p:txBody>
      </p:sp>
      <p:pic>
        <p:nvPicPr>
          <p:cNvPr id="39" name="Picture 38"/>
          <p:cNvPicPr>
            <a:picLocks noChangeAspect="1"/>
          </p:cNvPicPr>
          <p:nvPr/>
        </p:nvPicPr>
        <p:blipFill>
          <a:blip r:embed="rId2"/>
          <a:stretch>
            <a:fillRect/>
          </a:stretch>
        </p:blipFill>
        <p:spPr>
          <a:xfrm>
            <a:off x="1169205" y="2329260"/>
            <a:ext cx="6914286" cy="1619048"/>
          </a:xfrm>
          <a:prstGeom prst="rect">
            <a:avLst/>
          </a:prstGeom>
          <a:ln>
            <a:noFill/>
          </a:ln>
          <a:effectLst>
            <a:outerShdw blurRad="292100" dist="139700" dir="2700000" algn="tl" rotWithShape="0">
              <a:srgbClr val="333333">
                <a:alpha val="65000"/>
              </a:srgbClr>
            </a:outerShdw>
          </a:effectLst>
        </p:spPr>
      </p:pic>
      <p:pic>
        <p:nvPicPr>
          <p:cNvPr id="49" name="Picture 48"/>
          <p:cNvPicPr>
            <a:picLocks noChangeAspect="1"/>
          </p:cNvPicPr>
          <p:nvPr/>
        </p:nvPicPr>
        <p:blipFill>
          <a:blip r:embed="rId3"/>
          <a:stretch>
            <a:fillRect/>
          </a:stretch>
        </p:blipFill>
        <p:spPr>
          <a:xfrm>
            <a:off x="1673309" y="4960339"/>
            <a:ext cx="6114286" cy="1819048"/>
          </a:xfrm>
          <a:prstGeom prst="rect">
            <a:avLst/>
          </a:prstGeom>
          <a:ln>
            <a:noFill/>
          </a:ln>
          <a:effectLst>
            <a:outerShdw blurRad="292100" dist="139700" dir="2700000" algn="tl" rotWithShape="0">
              <a:srgbClr val="333333">
                <a:alpha val="65000"/>
              </a:srgbClr>
            </a:outerShdw>
          </a:effectLst>
        </p:spPr>
      </p:pic>
      <p:sp>
        <p:nvSpPr>
          <p:cNvPr id="4" name="Footer Placeholder 3"/>
          <p:cNvSpPr>
            <a:spLocks noGrp="1"/>
          </p:cNvSpPr>
          <p:nvPr>
            <p:ph type="ftr" sz="quarter" idx="11"/>
          </p:nvPr>
        </p:nvSpPr>
        <p:spPr/>
        <p:txBody>
          <a:bodyPr/>
          <a:lstStyle/>
          <a:p>
            <a:r>
              <a:rPr lang="en-US" smtClean="0"/>
              <a:t>Capers      https://openstax.org/details/books/biology </a:t>
            </a:r>
            <a:endParaRPr lang="en-US"/>
          </a:p>
        </p:txBody>
      </p:sp>
    </p:spTree>
    <p:extLst>
      <p:ext uri="{BB962C8B-B14F-4D97-AF65-F5344CB8AC3E}">
        <p14:creationId xmlns:p14="http://schemas.microsoft.com/office/powerpoint/2010/main" val="212741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idx="1"/>
          </p:nvPr>
        </p:nvSpPr>
        <p:spPr bwMode="auto">
          <a:xfrm>
            <a:off x="628650" y="553792"/>
            <a:ext cx="7886700" cy="5623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9725" indent="-33972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1pPr>
            <a:lvl2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2pPr>
            <a:lvl3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3pPr>
            <a:lvl4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4pPr>
            <a:lvl5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800"/>
              </a:spcBef>
              <a:buFont typeface="Arial" panose="020B0604020202020204" pitchFamily="34" charset="0"/>
              <a:buChar char="•"/>
            </a:pPr>
            <a:r>
              <a:rPr lang="en-US" altLang="en-US" sz="2000" dirty="0">
                <a:solidFill>
                  <a:schemeClr val="tx1"/>
                </a:solidFill>
                <a:latin typeface="Comic Sans MS" panose="030F0702030302020204" pitchFamily="66" charset="0"/>
                <a:ea typeface="ＭＳ Ｐゴシック" panose="020B0600070205080204" pitchFamily="34" charset="-128"/>
              </a:rPr>
              <a:t>Science uses both </a:t>
            </a:r>
            <a:r>
              <a:rPr lang="en-US" altLang="en-US" sz="2000" b="1" i="1" dirty="0">
                <a:solidFill>
                  <a:schemeClr val="tx1"/>
                </a:solidFill>
                <a:latin typeface="Comic Sans MS" panose="030F0702030302020204" pitchFamily="66" charset="0"/>
                <a:ea typeface="ＭＳ Ｐゴシック" panose="020B0600070205080204" pitchFamily="34" charset="-128"/>
              </a:rPr>
              <a:t>deductive</a:t>
            </a:r>
            <a:r>
              <a:rPr lang="en-US" altLang="en-US" sz="2000" dirty="0">
                <a:solidFill>
                  <a:schemeClr val="tx1"/>
                </a:solidFill>
                <a:latin typeface="Comic Sans MS" panose="030F0702030302020204" pitchFamily="66" charset="0"/>
                <a:ea typeface="ＭＳ Ｐゴシック" panose="020B0600070205080204" pitchFamily="34" charset="-128"/>
              </a:rPr>
              <a:t> and </a:t>
            </a:r>
            <a:r>
              <a:rPr lang="en-US" altLang="en-US" sz="2000" b="1" i="1" dirty="0">
                <a:solidFill>
                  <a:schemeClr val="tx1"/>
                </a:solidFill>
                <a:latin typeface="Comic Sans MS" panose="030F0702030302020204" pitchFamily="66" charset="0"/>
                <a:ea typeface="ＭＳ Ｐゴシック" panose="020B0600070205080204" pitchFamily="34" charset="-128"/>
              </a:rPr>
              <a:t>inductive</a:t>
            </a:r>
            <a:r>
              <a:rPr lang="en-US" altLang="en-US" sz="2000" dirty="0">
                <a:solidFill>
                  <a:schemeClr val="tx1"/>
                </a:solidFill>
                <a:latin typeface="Comic Sans MS" panose="030F0702030302020204" pitchFamily="66" charset="0"/>
                <a:ea typeface="ＭＳ Ｐゴシック" panose="020B0600070205080204" pitchFamily="34" charset="-128"/>
              </a:rPr>
              <a:t> </a:t>
            </a:r>
            <a:r>
              <a:rPr lang="en-US" altLang="en-US" sz="2000" dirty="0" smtClean="0">
                <a:solidFill>
                  <a:schemeClr val="tx1"/>
                </a:solidFill>
                <a:latin typeface="Comic Sans MS" panose="030F0702030302020204" pitchFamily="66" charset="0"/>
                <a:ea typeface="ＭＳ Ｐゴシック" panose="020B0600070205080204" pitchFamily="34" charset="-128"/>
              </a:rPr>
              <a:t>reasoning</a:t>
            </a:r>
          </a:p>
          <a:p>
            <a:pPr eaLnBrk="1" hangingPunct="1">
              <a:spcBef>
                <a:spcPts val="800"/>
              </a:spcBef>
              <a:buFont typeface="Arial" panose="020B0604020202020204" pitchFamily="34" charset="0"/>
              <a:buChar char="•"/>
            </a:pPr>
            <a:endParaRPr lang="en-US" altLang="en-US" sz="2000" dirty="0">
              <a:solidFill>
                <a:schemeClr val="tx1"/>
              </a:solidFill>
              <a:latin typeface="Comic Sans MS" panose="030F0702030302020204" pitchFamily="66" charset="0"/>
              <a:ea typeface="ＭＳ Ｐゴシック" panose="020B0600070205080204" pitchFamily="34" charset="-128"/>
            </a:endParaRPr>
          </a:p>
          <a:p>
            <a:pPr eaLnBrk="1" hangingPunct="1">
              <a:spcBef>
                <a:spcPts val="800"/>
              </a:spcBef>
              <a:buFont typeface="Arial" panose="020B0604020202020204" pitchFamily="34" charset="0"/>
              <a:buChar char="•"/>
            </a:pPr>
            <a:r>
              <a:rPr lang="en-US" altLang="en-US" sz="2000" b="1" dirty="0" smtClean="0">
                <a:solidFill>
                  <a:schemeClr val="tx1"/>
                </a:solidFill>
                <a:latin typeface="Comic Sans MS" panose="030F0702030302020204" pitchFamily="66" charset="0"/>
                <a:ea typeface="ＭＳ Ｐゴシック" panose="020B0600070205080204" pitchFamily="34" charset="-128"/>
              </a:rPr>
              <a:t>Inductive </a:t>
            </a:r>
            <a:r>
              <a:rPr lang="en-US" altLang="en-US" sz="2000" b="1" dirty="0">
                <a:solidFill>
                  <a:schemeClr val="tx1"/>
                </a:solidFill>
                <a:latin typeface="Comic Sans MS" panose="030F0702030302020204" pitchFamily="66" charset="0"/>
                <a:ea typeface="ＭＳ Ｐゴシック" panose="020B0600070205080204" pitchFamily="34" charset="-128"/>
              </a:rPr>
              <a:t>reasoning </a:t>
            </a:r>
            <a:r>
              <a:rPr lang="en-US" altLang="en-US" sz="2000" dirty="0">
                <a:solidFill>
                  <a:schemeClr val="tx1"/>
                </a:solidFill>
                <a:latin typeface="Comic Sans MS" panose="030F0702030302020204" pitchFamily="66" charset="0"/>
                <a:ea typeface="ＭＳ Ｐゴシック" panose="020B0600070205080204" pitchFamily="34" charset="-128"/>
              </a:rPr>
              <a:t>uses specific observations to develop general conclusions</a:t>
            </a:r>
          </a:p>
          <a:p>
            <a:pPr lvl="2" eaLnBrk="1" hangingPunct="1">
              <a:spcBef>
                <a:spcPts val="800"/>
              </a:spcBef>
              <a:buFont typeface="Arial" panose="020B0604020202020204" pitchFamily="34" charset="0"/>
              <a:buChar char="•"/>
            </a:pPr>
            <a:r>
              <a:rPr lang="en-US" altLang="en-US" sz="2000" dirty="0">
                <a:solidFill>
                  <a:schemeClr val="tx1"/>
                </a:solidFill>
                <a:latin typeface="Comic Sans MS" panose="030F0702030302020204" pitchFamily="66" charset="0"/>
                <a:ea typeface="ＭＳ Ｐゴシック" panose="020B0600070205080204" pitchFamily="34" charset="-128"/>
              </a:rPr>
              <a:t>If poodles have hair and terriers have hair, then you </a:t>
            </a:r>
            <a:r>
              <a:rPr lang="en-US" altLang="en-US" sz="2000" dirty="0" smtClean="0">
                <a:solidFill>
                  <a:schemeClr val="tx1"/>
                </a:solidFill>
                <a:latin typeface="Comic Sans MS" panose="030F0702030302020204" pitchFamily="66" charset="0"/>
                <a:ea typeface="ＭＳ Ｐゴシック" panose="020B0600070205080204" pitchFamily="34" charset="-128"/>
              </a:rPr>
              <a:t>might </a:t>
            </a:r>
            <a:r>
              <a:rPr lang="en-US" altLang="en-US" sz="2000" dirty="0">
                <a:solidFill>
                  <a:schemeClr val="tx1"/>
                </a:solidFill>
                <a:latin typeface="Comic Sans MS" panose="030F0702030302020204" pitchFamily="66" charset="0"/>
                <a:ea typeface="ＭＳ Ｐゴシック" panose="020B0600070205080204" pitchFamily="34" charset="-128"/>
              </a:rPr>
              <a:t>generalize that all dogs have </a:t>
            </a:r>
            <a:r>
              <a:rPr lang="en-US" altLang="en-US" sz="2000" dirty="0" smtClean="0">
                <a:solidFill>
                  <a:schemeClr val="tx1"/>
                </a:solidFill>
                <a:latin typeface="Comic Sans MS" panose="030F0702030302020204" pitchFamily="66" charset="0"/>
                <a:ea typeface="ＭＳ Ｐゴシック" panose="020B0600070205080204" pitchFamily="34" charset="-128"/>
              </a:rPr>
              <a:t>hair</a:t>
            </a:r>
          </a:p>
          <a:p>
            <a:pPr lvl="2" eaLnBrk="1" hangingPunct="1">
              <a:spcBef>
                <a:spcPts val="800"/>
              </a:spcBef>
              <a:buFont typeface="Arial" panose="020B0604020202020204" pitchFamily="34" charset="0"/>
              <a:buChar char="•"/>
            </a:pPr>
            <a:r>
              <a:rPr lang="en-US" altLang="en-US" dirty="0" smtClean="0">
                <a:solidFill>
                  <a:schemeClr val="tx1"/>
                </a:solidFill>
                <a:latin typeface="Comic Sans MS" panose="030F0702030302020204" pitchFamily="66" charset="0"/>
                <a:ea typeface="ＭＳ Ｐゴシック" panose="020B0600070205080204" pitchFamily="34" charset="-128"/>
              </a:rPr>
              <a:t>Common in descriptive science</a:t>
            </a:r>
          </a:p>
          <a:p>
            <a:pPr lvl="2" eaLnBrk="1" hangingPunct="1">
              <a:spcBef>
                <a:spcPts val="800"/>
              </a:spcBef>
              <a:buFont typeface="Arial" panose="020B0604020202020204" pitchFamily="34" charset="0"/>
              <a:buChar char="•"/>
            </a:pPr>
            <a:endParaRPr lang="en-US" altLang="en-US" sz="2000" dirty="0" smtClean="0">
              <a:solidFill>
                <a:schemeClr val="tx1"/>
              </a:solidFill>
              <a:latin typeface="Comic Sans MS" panose="030F0702030302020204" pitchFamily="66" charset="0"/>
              <a:ea typeface="ＭＳ Ｐゴシック" panose="020B0600070205080204" pitchFamily="34" charset="-128"/>
            </a:endParaRPr>
          </a:p>
          <a:p>
            <a:pPr eaLnBrk="1" hangingPunct="1">
              <a:spcBef>
                <a:spcPts val="800"/>
              </a:spcBef>
            </a:pPr>
            <a:r>
              <a:rPr lang="en-US" altLang="en-US" sz="2000" b="1" dirty="0">
                <a:solidFill>
                  <a:schemeClr val="tx1"/>
                </a:solidFill>
                <a:latin typeface="Comic Sans MS" panose="030F0702030302020204" pitchFamily="66" charset="0"/>
                <a:ea typeface="ＭＳ Ｐゴシック" panose="020B0600070205080204" pitchFamily="34" charset="-128"/>
              </a:rPr>
              <a:t>Deductive reasoning </a:t>
            </a:r>
            <a:r>
              <a:rPr lang="en-US" altLang="en-US" sz="2000" dirty="0">
                <a:solidFill>
                  <a:schemeClr val="tx1"/>
                </a:solidFill>
                <a:latin typeface="Comic Sans MS" panose="030F0702030302020204" pitchFamily="66" charset="0"/>
                <a:ea typeface="ＭＳ Ｐゴシック" panose="020B0600070205080204" pitchFamily="34" charset="-128"/>
              </a:rPr>
              <a:t>uses general principles to make specific predictions</a:t>
            </a:r>
          </a:p>
          <a:p>
            <a:pPr lvl="2" eaLnBrk="1" hangingPunct="1">
              <a:spcBef>
                <a:spcPts val="800"/>
              </a:spcBef>
            </a:pPr>
            <a:r>
              <a:rPr lang="en-US" altLang="en-US" dirty="0">
                <a:solidFill>
                  <a:schemeClr val="tx1"/>
                </a:solidFill>
                <a:latin typeface="Comic Sans MS" panose="030F0702030302020204" pitchFamily="66" charset="0"/>
                <a:ea typeface="ＭＳ Ｐゴシック" panose="020B0600070205080204" pitchFamily="34" charset="-128"/>
              </a:rPr>
              <a:t>If all mammals have hair and you find an animal that doesn’t, you might say that the animal you are looking at is not a mammal</a:t>
            </a:r>
          </a:p>
          <a:p>
            <a:pPr lvl="2" eaLnBrk="1" hangingPunct="1">
              <a:spcBef>
                <a:spcPts val="800"/>
              </a:spcBef>
            </a:pPr>
            <a:r>
              <a:rPr lang="en-US" altLang="en-US" dirty="0">
                <a:solidFill>
                  <a:schemeClr val="tx1"/>
                </a:solidFill>
                <a:latin typeface="Comic Sans MS" panose="030F0702030302020204" pitchFamily="66" charset="0"/>
                <a:ea typeface="ＭＳ Ｐゴシック" panose="020B0600070205080204" pitchFamily="34" charset="-128"/>
              </a:rPr>
              <a:t>Used to test the validity of general ideas in all branches of knowledge</a:t>
            </a:r>
          </a:p>
          <a:p>
            <a:pPr eaLnBrk="1" hangingPunct="1">
              <a:spcBef>
                <a:spcPts val="800"/>
              </a:spcBef>
            </a:pPr>
            <a:endParaRPr lang="en-US" altLang="en-US" sz="2800" dirty="0">
              <a:solidFill>
                <a:schemeClr val="tx1"/>
              </a:solidFill>
              <a:latin typeface="Comic Sans MS" panose="030F0702030302020204" pitchFamily="66" charset="0"/>
              <a:ea typeface="ＭＳ Ｐゴシック" panose="020B0600070205080204" pitchFamily="34" charset="-128"/>
            </a:endParaRPr>
          </a:p>
        </p:txBody>
      </p:sp>
      <p:sp>
        <p:nvSpPr>
          <p:cNvPr id="2" name="Footer Placeholder 1"/>
          <p:cNvSpPr>
            <a:spLocks noGrp="1"/>
          </p:cNvSpPr>
          <p:nvPr>
            <p:ph type="ftr" sz="quarter" idx="11"/>
          </p:nvPr>
        </p:nvSpPr>
        <p:spPr/>
        <p:txBody>
          <a:bodyPr/>
          <a:lstStyle/>
          <a:p>
            <a:r>
              <a:rPr lang="en-US" smtClean="0"/>
              <a:t>Capers      https://openstax.org/details/books/biology </a:t>
            </a:r>
            <a:endParaRPr lang="en-US"/>
          </a:p>
        </p:txBody>
      </p:sp>
    </p:spTree>
    <p:extLst>
      <p:ext uri="{BB962C8B-B14F-4D97-AF65-F5344CB8AC3E}">
        <p14:creationId xmlns:p14="http://schemas.microsoft.com/office/powerpoint/2010/main" val="1390353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608" y="546715"/>
            <a:ext cx="8192621" cy="642110"/>
          </a:xfrm>
        </p:spPr>
        <p:txBody>
          <a:bodyPr>
            <a:noAutofit/>
          </a:bodyPr>
          <a:lstStyle/>
          <a:p>
            <a:pPr marL="0" indent="0">
              <a:buNone/>
            </a:pPr>
            <a:r>
              <a:rPr lang="en-US" dirty="0" smtClean="0"/>
              <a:t>Science can be Descriptive and/or Hypothesis-Based</a:t>
            </a:r>
          </a:p>
        </p:txBody>
      </p:sp>
      <p:sp>
        <p:nvSpPr>
          <p:cNvPr id="2" name="TextBox 1"/>
          <p:cNvSpPr txBox="1"/>
          <p:nvPr/>
        </p:nvSpPr>
        <p:spPr>
          <a:xfrm>
            <a:off x="628651" y="1667436"/>
            <a:ext cx="4902573" cy="1200329"/>
          </a:xfrm>
          <a:prstGeom prst="rect">
            <a:avLst/>
          </a:prstGeom>
          <a:noFill/>
        </p:spPr>
        <p:txBody>
          <a:bodyPr wrap="square" rtlCol="0">
            <a:spAutoFit/>
          </a:bodyPr>
          <a:lstStyle/>
          <a:p>
            <a:r>
              <a:rPr lang="en-US" sz="2400" b="1" i="1" dirty="0" smtClean="0"/>
              <a:t>Descriptive </a:t>
            </a:r>
            <a:r>
              <a:rPr lang="en-US" sz="2400" dirty="0" smtClean="0"/>
              <a:t>science is usually </a:t>
            </a:r>
            <a:r>
              <a:rPr lang="en-US" sz="2400" i="1" dirty="0" smtClean="0"/>
              <a:t>inductive</a:t>
            </a:r>
            <a:r>
              <a:rPr lang="en-US" sz="2400" dirty="0" smtClean="0"/>
              <a:t>. It involves observation, exploration, and describing.</a:t>
            </a:r>
            <a:endParaRPr lang="en-US" sz="2400" b="1" i="1" dirty="0"/>
          </a:p>
        </p:txBody>
      </p:sp>
      <p:sp>
        <p:nvSpPr>
          <p:cNvPr id="7" name="TextBox 6"/>
          <p:cNvSpPr txBox="1"/>
          <p:nvPr/>
        </p:nvSpPr>
        <p:spPr>
          <a:xfrm>
            <a:off x="628650" y="3515526"/>
            <a:ext cx="4902574" cy="1569660"/>
          </a:xfrm>
          <a:prstGeom prst="rect">
            <a:avLst/>
          </a:prstGeom>
          <a:noFill/>
        </p:spPr>
        <p:txBody>
          <a:bodyPr wrap="square" rtlCol="0">
            <a:spAutoFit/>
          </a:bodyPr>
          <a:lstStyle/>
          <a:p>
            <a:r>
              <a:rPr lang="en-US" sz="2400" b="1" i="1" dirty="0" smtClean="0"/>
              <a:t>Hypothesis-based </a:t>
            </a:r>
            <a:r>
              <a:rPr lang="en-US" sz="2400" dirty="0" smtClean="0"/>
              <a:t>science is usually deductive. It begins with a well-defined idea that can be tested experimentally.</a:t>
            </a:r>
          </a:p>
        </p:txBody>
      </p:sp>
      <p:sp>
        <p:nvSpPr>
          <p:cNvPr id="4" name="TextBox 3"/>
          <p:cNvSpPr txBox="1"/>
          <p:nvPr/>
        </p:nvSpPr>
        <p:spPr>
          <a:xfrm>
            <a:off x="628649" y="5796363"/>
            <a:ext cx="7736541" cy="784830"/>
          </a:xfrm>
          <a:prstGeom prst="rect">
            <a:avLst/>
          </a:prstGeom>
          <a:noFill/>
        </p:spPr>
        <p:txBody>
          <a:bodyPr wrap="square" rtlCol="0">
            <a:spAutoFit/>
          </a:bodyPr>
          <a:lstStyle/>
          <a:p>
            <a:r>
              <a:rPr lang="en-US" sz="2700" dirty="0"/>
              <a:t>Scientists often combine both of these approaches.</a:t>
            </a:r>
          </a:p>
          <a:p>
            <a:endParaRPr lang="en-US" dirty="0"/>
          </a:p>
        </p:txBody>
      </p:sp>
      <p:pic>
        <p:nvPicPr>
          <p:cNvPr id="8" name="Picture 7"/>
          <p:cNvPicPr>
            <a:picLocks noChangeAspect="1"/>
          </p:cNvPicPr>
          <p:nvPr/>
        </p:nvPicPr>
        <p:blipFill>
          <a:blip r:embed="rId2"/>
          <a:stretch>
            <a:fillRect/>
          </a:stretch>
        </p:blipFill>
        <p:spPr>
          <a:xfrm>
            <a:off x="1253379" y="2891151"/>
            <a:ext cx="2589680" cy="606399"/>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a:stretch>
            <a:fillRect/>
          </a:stretch>
        </p:blipFill>
        <p:spPr>
          <a:xfrm>
            <a:off x="1253379" y="5049917"/>
            <a:ext cx="2508997" cy="746446"/>
          </a:xfrm>
          <a:prstGeom prst="rect">
            <a:avLst/>
          </a:prstGeom>
          <a:ln>
            <a:noFill/>
          </a:ln>
          <a:effectLst>
            <a:outerShdw blurRad="292100" dist="139700" dir="2700000" algn="tl" rotWithShape="0">
              <a:srgbClr val="333333">
                <a:alpha val="65000"/>
              </a:srgbClr>
            </a:outerShdw>
          </a:effectLst>
        </p:spPr>
      </p:pic>
      <p:sp>
        <p:nvSpPr>
          <p:cNvPr id="6" name="Oval Callout 5"/>
          <p:cNvSpPr/>
          <p:nvPr/>
        </p:nvSpPr>
        <p:spPr>
          <a:xfrm>
            <a:off x="6530226" y="1367966"/>
            <a:ext cx="2033868" cy="873169"/>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Callout 11"/>
          <p:cNvSpPr/>
          <p:nvPr/>
        </p:nvSpPr>
        <p:spPr>
          <a:xfrm>
            <a:off x="6530226" y="3670792"/>
            <a:ext cx="2033868" cy="873169"/>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46768" y="1515531"/>
            <a:ext cx="1800785" cy="646331"/>
          </a:xfrm>
          <a:prstGeom prst="rect">
            <a:avLst/>
          </a:prstGeom>
          <a:noFill/>
        </p:spPr>
        <p:txBody>
          <a:bodyPr wrap="square" rtlCol="0">
            <a:spAutoFit/>
          </a:bodyPr>
          <a:lstStyle/>
          <a:p>
            <a:pPr algn="ctr"/>
            <a:r>
              <a:rPr lang="en-US" dirty="0" smtClean="0"/>
              <a:t>I’ve discovered a new species!</a:t>
            </a:r>
            <a:endParaRPr lang="en-US" dirty="0"/>
          </a:p>
        </p:txBody>
      </p:sp>
      <p:sp>
        <p:nvSpPr>
          <p:cNvPr id="11" name="Smiley Face 10"/>
          <p:cNvSpPr/>
          <p:nvPr/>
        </p:nvSpPr>
        <p:spPr>
          <a:xfrm>
            <a:off x="5692588" y="2204710"/>
            <a:ext cx="1021977" cy="929829"/>
          </a:xfrm>
          <a:prstGeom prst="smileyFace">
            <a:avLst/>
          </a:prstGeom>
          <a:noFill/>
          <a:effectLst>
            <a:glow rad="63500">
              <a:schemeClr val="accent1">
                <a:satMod val="175000"/>
                <a:alpha val="40000"/>
              </a:schemeClr>
            </a:glow>
            <a:outerShdw blurRad="127000" dist="76200" dir="600000" algn="tl"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miley Face 14"/>
          <p:cNvSpPr/>
          <p:nvPr/>
        </p:nvSpPr>
        <p:spPr>
          <a:xfrm>
            <a:off x="5692589" y="4434823"/>
            <a:ext cx="1021977" cy="929829"/>
          </a:xfrm>
          <a:prstGeom prst="smileyFace">
            <a:avLst/>
          </a:prstGeom>
          <a:noFill/>
          <a:effectLst>
            <a:glow rad="63500">
              <a:schemeClr val="accent6">
                <a:satMod val="175000"/>
                <a:alpha val="40000"/>
              </a:schemeClr>
            </a:glow>
            <a:outerShdw blurRad="127000" dist="88900" dir="600000" algn="tl"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530226" y="3757303"/>
            <a:ext cx="2033868" cy="646331"/>
          </a:xfrm>
          <a:prstGeom prst="rect">
            <a:avLst/>
          </a:prstGeom>
          <a:noFill/>
        </p:spPr>
        <p:txBody>
          <a:bodyPr wrap="square" rtlCol="0">
            <a:spAutoFit/>
          </a:bodyPr>
          <a:lstStyle/>
          <a:p>
            <a:pPr algn="ctr"/>
            <a:r>
              <a:rPr lang="en-US" dirty="0" smtClean="0"/>
              <a:t>I determined the cause of a disease!</a:t>
            </a:r>
            <a:endParaRPr lang="en-US" dirty="0"/>
          </a:p>
        </p:txBody>
      </p:sp>
      <p:sp>
        <p:nvSpPr>
          <p:cNvPr id="5" name="Footer Placeholder 4"/>
          <p:cNvSpPr>
            <a:spLocks noGrp="1"/>
          </p:cNvSpPr>
          <p:nvPr>
            <p:ph type="ftr" sz="quarter" idx="11"/>
          </p:nvPr>
        </p:nvSpPr>
        <p:spPr/>
        <p:txBody>
          <a:bodyPr/>
          <a:lstStyle/>
          <a:p>
            <a:r>
              <a:rPr lang="en-US" smtClean="0"/>
              <a:t>Capers      https://openstax.org/details/books/biology </a:t>
            </a:r>
            <a:endParaRPr lang="en-US"/>
          </a:p>
        </p:txBody>
      </p:sp>
    </p:spTree>
    <p:extLst>
      <p:ext uri="{BB962C8B-B14F-4D97-AF65-F5344CB8AC3E}">
        <p14:creationId xmlns:p14="http://schemas.microsoft.com/office/powerpoint/2010/main" val="1470072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Science can only test what is testable!  </a:t>
            </a:r>
          </a:p>
          <a:p>
            <a:pPr lvl="2"/>
            <a:r>
              <a:rPr lang="en-US" dirty="0" smtClean="0"/>
              <a:t>Have to be able to gather tangible data that can be subjected to statistical analysis</a:t>
            </a:r>
            <a:endParaRPr lang="en-US" dirty="0"/>
          </a:p>
        </p:txBody>
      </p:sp>
      <p:sp>
        <p:nvSpPr>
          <p:cNvPr id="2" name="Footer Placeholder 1"/>
          <p:cNvSpPr>
            <a:spLocks noGrp="1"/>
          </p:cNvSpPr>
          <p:nvPr>
            <p:ph type="ftr" sz="quarter" idx="11"/>
          </p:nvPr>
        </p:nvSpPr>
        <p:spPr/>
        <p:txBody>
          <a:bodyPr/>
          <a:lstStyle/>
          <a:p>
            <a:r>
              <a:rPr lang="en-US" smtClean="0"/>
              <a:t>Capers      https://openstax.org/details/books/biology </a:t>
            </a:r>
            <a:endParaRPr lang="en-US"/>
          </a:p>
        </p:txBody>
      </p:sp>
    </p:spTree>
    <p:extLst>
      <p:ext uri="{BB962C8B-B14F-4D97-AF65-F5344CB8AC3E}">
        <p14:creationId xmlns:p14="http://schemas.microsoft.com/office/powerpoint/2010/main" val="4132432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Scientific Method:</a:t>
            </a:r>
          </a:p>
          <a:p>
            <a:pPr lvl="2"/>
            <a:r>
              <a:rPr lang="en-US" dirty="0" smtClean="0"/>
              <a:t>Observations/Questions</a:t>
            </a:r>
          </a:p>
          <a:p>
            <a:pPr lvl="2"/>
            <a:r>
              <a:rPr lang="en-US" dirty="0" smtClean="0"/>
              <a:t>Hypothesis/Hypotheses</a:t>
            </a:r>
          </a:p>
          <a:p>
            <a:pPr lvl="2"/>
            <a:r>
              <a:rPr lang="en-US" dirty="0" smtClean="0"/>
              <a:t>Experiment	</a:t>
            </a:r>
          </a:p>
          <a:p>
            <a:pPr lvl="4"/>
            <a:r>
              <a:rPr lang="en-US" dirty="0" smtClean="0"/>
              <a:t>Often takes experiment after experiment after experiment.  This could take years in some cases</a:t>
            </a:r>
          </a:p>
          <a:p>
            <a:pPr lvl="2"/>
            <a:r>
              <a:rPr lang="en-US" dirty="0" smtClean="0"/>
              <a:t>Results – analyzing the data; data must be statistically significant!!!  And data has to be checked to be verified!!</a:t>
            </a:r>
          </a:p>
          <a:p>
            <a:pPr lvl="2"/>
            <a:r>
              <a:rPr lang="en-US" dirty="0" smtClean="0"/>
              <a:t>Conclusion</a:t>
            </a:r>
          </a:p>
          <a:p>
            <a:pPr lvl="3"/>
            <a:r>
              <a:rPr lang="en-US" dirty="0" smtClean="0"/>
              <a:t>Is the hypothesis supported or rejected?</a:t>
            </a:r>
          </a:p>
          <a:p>
            <a:pPr lvl="3"/>
            <a:r>
              <a:rPr lang="en-US" dirty="0" smtClean="0"/>
              <a:t>We never “prove” a hypothesis.  Why?</a:t>
            </a:r>
          </a:p>
          <a:p>
            <a:pPr lvl="3"/>
            <a:r>
              <a:rPr lang="en-US" dirty="0" smtClean="0"/>
              <a:t>In science, a rejected hypothesis is just as important (still gives us answers and points us in another direction)</a:t>
            </a:r>
          </a:p>
          <a:p>
            <a:pPr lvl="2"/>
            <a:endParaRPr lang="en-US" dirty="0"/>
          </a:p>
          <a:p>
            <a:pPr lvl="2"/>
            <a:endParaRPr lang="en-US" dirty="0" smtClean="0"/>
          </a:p>
          <a:p>
            <a:pPr marL="1371600" lvl="3" indent="0">
              <a:buNone/>
            </a:pPr>
            <a:endParaRPr lang="en-US" dirty="0"/>
          </a:p>
        </p:txBody>
      </p:sp>
      <p:sp>
        <p:nvSpPr>
          <p:cNvPr id="4" name="Footer Placeholder 3"/>
          <p:cNvSpPr>
            <a:spLocks noGrp="1"/>
          </p:cNvSpPr>
          <p:nvPr>
            <p:ph type="ftr" sz="quarter" idx="11"/>
          </p:nvPr>
        </p:nvSpPr>
        <p:spPr/>
        <p:txBody>
          <a:bodyPr/>
          <a:lstStyle/>
          <a:p>
            <a:r>
              <a:rPr lang="en-US" smtClean="0"/>
              <a:t>Capers      https://openstax.org/details/books/biology </a:t>
            </a:r>
            <a:endParaRPr lang="en-US"/>
          </a:p>
        </p:txBody>
      </p:sp>
    </p:spTree>
    <p:extLst>
      <p:ext uri="{BB962C8B-B14F-4D97-AF65-F5344CB8AC3E}">
        <p14:creationId xmlns:p14="http://schemas.microsoft.com/office/powerpoint/2010/main" val="3924867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58771" y="510989"/>
            <a:ext cx="3573773" cy="5919746"/>
          </a:xfrm>
          <a:prstGeom prst="rect">
            <a:avLst/>
          </a:prstGeom>
          <a:ln>
            <a:noFill/>
          </a:ln>
          <a:effectLst>
            <a:outerShdw blurRad="292100" dist="139700" dir="2700000" algn="tl" rotWithShape="0">
              <a:srgbClr val="333333">
                <a:alpha val="65000"/>
              </a:srgbClr>
            </a:outerShdw>
          </a:effectLst>
        </p:spPr>
      </p:pic>
      <p:sp>
        <p:nvSpPr>
          <p:cNvPr id="5" name="Content Placeholder 2"/>
          <p:cNvSpPr>
            <a:spLocks noGrp="1"/>
          </p:cNvSpPr>
          <p:nvPr>
            <p:ph idx="1"/>
          </p:nvPr>
        </p:nvSpPr>
        <p:spPr>
          <a:xfrm>
            <a:off x="277905" y="510989"/>
            <a:ext cx="4168589" cy="642110"/>
          </a:xfrm>
        </p:spPr>
        <p:txBody>
          <a:bodyPr>
            <a:noAutofit/>
          </a:bodyPr>
          <a:lstStyle/>
          <a:p>
            <a:pPr marL="0" indent="0" algn="ctr">
              <a:buNone/>
            </a:pPr>
            <a:r>
              <a:rPr lang="en-US" sz="3200" dirty="0" smtClean="0"/>
              <a:t>The Scientific Method</a:t>
            </a:r>
          </a:p>
        </p:txBody>
      </p:sp>
      <p:sp>
        <p:nvSpPr>
          <p:cNvPr id="6" name="TextBox 5"/>
          <p:cNvSpPr txBox="1"/>
          <p:nvPr/>
        </p:nvSpPr>
        <p:spPr>
          <a:xfrm>
            <a:off x="493059" y="1712259"/>
            <a:ext cx="3774141" cy="4647426"/>
          </a:xfrm>
          <a:prstGeom prst="rect">
            <a:avLst/>
          </a:prstGeom>
          <a:noFill/>
        </p:spPr>
        <p:txBody>
          <a:bodyPr wrap="square" rtlCol="0">
            <a:spAutoFit/>
          </a:bodyPr>
          <a:lstStyle/>
          <a:p>
            <a:r>
              <a:rPr lang="en-US" sz="2800" dirty="0" smtClean="0"/>
              <a:t>A hypothesis:</a:t>
            </a:r>
          </a:p>
          <a:p>
            <a:endParaRPr lang="en-US" sz="2800" dirty="0" smtClean="0"/>
          </a:p>
          <a:p>
            <a:pPr marL="800100" lvl="1" indent="-342900">
              <a:buFont typeface="Arial" panose="020B0604020202020204" pitchFamily="34" charset="0"/>
              <a:buChar char="•"/>
            </a:pPr>
            <a:r>
              <a:rPr lang="en-US" sz="2400" dirty="0"/>
              <a:t>i</a:t>
            </a:r>
            <a:r>
              <a:rPr lang="en-US" sz="2400" dirty="0" smtClean="0"/>
              <a:t>s a statement (not a question).</a:t>
            </a:r>
          </a:p>
          <a:p>
            <a:pPr marL="800100" lvl="1" indent="-342900">
              <a:buFont typeface="Arial" panose="020B0604020202020204" pitchFamily="34" charset="0"/>
              <a:buChar char="•"/>
            </a:pPr>
            <a:endParaRPr lang="en-US" sz="2400" dirty="0" smtClean="0"/>
          </a:p>
          <a:p>
            <a:pPr marL="800100" lvl="1" indent="-342900">
              <a:buFont typeface="Arial" panose="020B0604020202020204" pitchFamily="34" charset="0"/>
              <a:buChar char="•"/>
            </a:pPr>
            <a:r>
              <a:rPr lang="en-US" sz="2400" dirty="0"/>
              <a:t>m</a:t>
            </a:r>
            <a:r>
              <a:rPr lang="en-US" sz="2400" dirty="0" smtClean="0"/>
              <a:t>ust be “falsifiable” (open to being disproved).</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i</a:t>
            </a:r>
            <a:r>
              <a:rPr lang="en-US" sz="2400" dirty="0" smtClean="0"/>
              <a:t>s more than an educated guess.</a:t>
            </a:r>
          </a:p>
          <a:p>
            <a:endParaRPr lang="en-US" sz="2400" dirty="0"/>
          </a:p>
        </p:txBody>
      </p:sp>
      <p:sp>
        <p:nvSpPr>
          <p:cNvPr id="7" name="TextBox 6"/>
          <p:cNvSpPr txBox="1"/>
          <p:nvPr/>
        </p:nvSpPr>
        <p:spPr>
          <a:xfrm>
            <a:off x="3905960" y="6602593"/>
            <a:ext cx="4290646" cy="215444"/>
          </a:xfrm>
          <a:prstGeom prst="rect">
            <a:avLst/>
          </a:prstGeom>
          <a:noFill/>
        </p:spPr>
        <p:txBody>
          <a:bodyPr wrap="square" rtlCol="0">
            <a:spAutoFit/>
          </a:bodyPr>
          <a:lstStyle/>
          <a:p>
            <a:pPr algn="ctr"/>
            <a:r>
              <a:rPr lang="en-US" sz="800" dirty="0" smtClean="0">
                <a:solidFill>
                  <a:schemeClr val="tx2">
                    <a:lumMod val="75000"/>
                  </a:schemeClr>
                </a:solidFill>
              </a:rPr>
              <a:t>Download for free at http://cnx.org/content/col11448/latest/</a:t>
            </a:r>
            <a:endParaRPr lang="en-US" sz="800" dirty="0">
              <a:solidFill>
                <a:schemeClr val="tx2">
                  <a:lumMod val="75000"/>
                </a:schemeClr>
              </a:solidFill>
            </a:endParaRPr>
          </a:p>
        </p:txBody>
      </p:sp>
      <p:sp>
        <p:nvSpPr>
          <p:cNvPr id="2" name="Footer Placeholder 1"/>
          <p:cNvSpPr>
            <a:spLocks noGrp="1"/>
          </p:cNvSpPr>
          <p:nvPr>
            <p:ph type="ftr" sz="quarter" idx="11"/>
          </p:nvPr>
        </p:nvSpPr>
        <p:spPr/>
        <p:txBody>
          <a:bodyPr/>
          <a:lstStyle/>
          <a:p>
            <a:r>
              <a:rPr lang="en-US" smtClean="0"/>
              <a:t>Capers      https://openstax.org/details/books/biology </a:t>
            </a:r>
            <a:endParaRPr lang="en-US"/>
          </a:p>
        </p:txBody>
      </p:sp>
    </p:spTree>
    <p:extLst>
      <p:ext uri="{BB962C8B-B14F-4D97-AF65-F5344CB8AC3E}">
        <p14:creationId xmlns:p14="http://schemas.microsoft.com/office/powerpoint/2010/main" val="3664255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5699</TotalTime>
  <Words>2136</Words>
  <Application>Microsoft Office PowerPoint</Application>
  <PresentationFormat>On-screen Show (4:3)</PresentationFormat>
  <Paragraphs>267</Paragraphs>
  <Slides>33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ＭＳ Ｐゴシック</vt:lpstr>
      <vt:lpstr>Arial</vt:lpstr>
      <vt:lpstr>Calibri</vt:lpstr>
      <vt:lpstr>Calibri Light</vt:lpstr>
      <vt:lpstr>Comic Sans MS</vt:lpstr>
      <vt:lpstr>Office Theme</vt:lpstr>
      <vt:lpstr>Chapter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 Scientific “Theory”?</vt:lpstr>
      <vt:lpstr>PowerPoint Presentation</vt:lpstr>
      <vt:lpstr>PowerPoint Presentation</vt:lpstr>
      <vt:lpstr>An Experiment Tests a Hypothesis</vt:lpstr>
      <vt:lpstr>Basic and Applied Science</vt:lpstr>
      <vt:lpstr>   Peer-Reviewed Literature</vt:lpstr>
      <vt:lpstr>PowerPoint Presentation</vt:lpstr>
      <vt:lpstr>PowerPoint Presentation</vt:lpstr>
      <vt:lpstr>Scientific Literacy</vt:lpstr>
      <vt:lpstr>PowerPoint Presentation</vt:lpstr>
      <vt:lpstr>PowerPoint Presentation</vt:lpstr>
      <vt:lpstr>PowerPoint Presentation</vt:lpstr>
      <vt:lpstr>PowerPoint Presentation</vt:lpstr>
      <vt:lpstr>Properties of Life</vt:lpstr>
      <vt:lpstr>PowerPoint Presentation</vt:lpstr>
      <vt:lpstr>PowerPoint Presentation</vt:lpstr>
      <vt:lpstr>PowerPoint Presentation</vt:lpstr>
      <vt:lpstr>PowerPoint Presentation</vt:lpstr>
      <vt:lpstr>PowerPoint Presentation</vt:lpstr>
      <vt:lpstr>Prokaryotes versus Eukaryotes</vt:lpstr>
      <vt:lpstr>PowerPoint Presentation</vt:lpstr>
      <vt:lpstr>PowerPoint Presentation</vt:lpstr>
      <vt:lpstr>PowerPoint Presentation</vt:lpstr>
      <vt:lpstr>Branches of Biological Study</vt:lpstr>
    </vt:vector>
  </TitlesOfParts>
  <Company>Indian River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dc:title>
  <dc:creator>Jennifer Capers</dc:creator>
  <cp:lastModifiedBy>Jamey Capers</cp:lastModifiedBy>
  <cp:revision>102</cp:revision>
  <dcterms:created xsi:type="dcterms:W3CDTF">2016-05-25T20:39:40Z</dcterms:created>
  <dcterms:modified xsi:type="dcterms:W3CDTF">2020-03-11T12:22:18Z</dcterms:modified>
</cp:coreProperties>
</file>