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81" r:id="rId9"/>
    <p:sldId id="262" r:id="rId10"/>
    <p:sldId id="282" r:id="rId11"/>
    <p:sldId id="263" r:id="rId12"/>
    <p:sldId id="265" r:id="rId13"/>
    <p:sldId id="264" r:id="rId14"/>
    <p:sldId id="266" r:id="rId15"/>
    <p:sldId id="279" r:id="rId16"/>
    <p:sldId id="280" r:id="rId17"/>
    <p:sldId id="267" r:id="rId18"/>
    <p:sldId id="268" r:id="rId19"/>
    <p:sldId id="272" r:id="rId20"/>
    <p:sldId id="269" r:id="rId21"/>
    <p:sldId id="270" r:id="rId22"/>
    <p:sldId id="274" r:id="rId23"/>
    <p:sldId id="275" r:id="rId24"/>
    <p:sldId id="276" r:id="rId25"/>
    <p:sldId id="278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04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2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7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FA79-504A-46FD-967E-7AC78BC678A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uman_evolution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publicdomain/mark/1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ues_skeleton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heetah_Umfolozi_SouthAfrica_MWegmann.jpg" TargetMode="External"/><Relationship Id="rId3" Type="http://schemas.openxmlformats.org/officeDocument/2006/relationships/hyperlink" Target="https://commons.wikimedia.org/wiki/File:Dolphind.jpg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mmons.wikimedia.org/wiki/File:Tiger_shark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creativecommons.org/publicdomain/mark/1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ingfeathers.sv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ommons.wikimedia.org/wiki/File:Dragonfly_ran-387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creativecommons.org/publicdomain/mark/1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ppered_moths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creativecommons.org/publicdomain/mark/1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18 and 20</a:t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 for Health Sciences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1020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Capers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5530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09456" y="5349875"/>
            <a:ext cx="24785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Human Evolution </a:t>
            </a:r>
            <a:r>
              <a:rPr lang="en-US" sz="800" dirty="0" smtClean="0"/>
              <a:t>(c) Tkgd2007,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44087"/>
            <a:ext cx="4235003" cy="2646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5"/>
          <p:cNvSpPr>
            <a:spLocks noGrp="1"/>
          </p:cNvSpPr>
          <p:nvPr/>
        </p:nvSpPr>
        <p:spPr>
          <a:xfrm>
            <a:off x="1143000" y="6051422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for Evolution:</a:t>
            </a:r>
          </a:p>
          <a:p>
            <a:pPr lvl="2"/>
            <a:r>
              <a:rPr lang="en-US" dirty="0" smtClean="0"/>
              <a:t>Fossil record</a:t>
            </a:r>
          </a:p>
          <a:p>
            <a:pPr lvl="2"/>
            <a:r>
              <a:rPr lang="en-US" dirty="0" smtClean="0"/>
              <a:t>Biogeography</a:t>
            </a:r>
          </a:p>
          <a:p>
            <a:pPr lvl="2"/>
            <a:r>
              <a:rPr lang="en-US" dirty="0" smtClean="0"/>
              <a:t>Anatomy and embryology</a:t>
            </a:r>
          </a:p>
          <a:p>
            <a:pPr lvl="2"/>
            <a:r>
              <a:rPr lang="en-US" dirty="0" smtClean="0"/>
              <a:t>Molecular (sequence of DNA of certain genes)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5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59854"/>
            <a:ext cx="7886700" cy="5417109"/>
          </a:xfrm>
        </p:spPr>
        <p:txBody>
          <a:bodyPr/>
          <a:lstStyle/>
          <a:p>
            <a:r>
              <a:rPr lang="en-US" dirty="0" smtClean="0"/>
              <a:t>Evidence for evolution</a:t>
            </a:r>
          </a:p>
          <a:p>
            <a:pPr lvl="2"/>
            <a:r>
              <a:rPr lang="en-US" dirty="0" smtClean="0"/>
              <a:t>Fossil record – shows how species have changed over time</a:t>
            </a:r>
          </a:p>
          <a:p>
            <a:pPr lvl="2"/>
            <a:r>
              <a:rPr lang="en-US" dirty="0" smtClean="0"/>
              <a:t>How are fossils aged? – measuring a variety of radioactive isotypes with known half lives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03" y="2665927"/>
            <a:ext cx="5987834" cy="369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4250" y="6642556"/>
            <a:ext cx="23823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Sues Skeleton </a:t>
            </a:r>
            <a:r>
              <a:rPr lang="en-US" sz="800" dirty="0" smtClean="0"/>
              <a:t>(c) Connie Ma,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0918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98490"/>
            <a:ext cx="7886700" cy="5378473"/>
          </a:xfrm>
        </p:spPr>
        <p:txBody>
          <a:bodyPr/>
          <a:lstStyle/>
          <a:p>
            <a:r>
              <a:rPr lang="en-US" dirty="0" smtClean="0"/>
              <a:t>Evidence for Evolution</a:t>
            </a:r>
          </a:p>
          <a:p>
            <a:pPr lvl="2"/>
            <a:r>
              <a:rPr lang="en-US" dirty="0" smtClean="0"/>
              <a:t>Biogeography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0" y="1751527"/>
            <a:ext cx="8487120" cy="404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002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2580"/>
            <a:ext cx="7886700" cy="5494383"/>
          </a:xfrm>
        </p:spPr>
        <p:txBody>
          <a:bodyPr/>
          <a:lstStyle/>
          <a:p>
            <a:r>
              <a:rPr lang="en-US" dirty="0" smtClean="0"/>
              <a:t>Evidence for Evolution</a:t>
            </a:r>
          </a:p>
          <a:p>
            <a:pPr lvl="2"/>
            <a:r>
              <a:rPr lang="en-US" dirty="0" smtClean="0"/>
              <a:t>Anatomy and Embryology</a:t>
            </a:r>
          </a:p>
          <a:p>
            <a:pPr lvl="4"/>
            <a:r>
              <a:rPr lang="en-US" dirty="0" smtClean="0"/>
              <a:t>Homologous structures – structures that have changed in size and function but are from common ancestor</a:t>
            </a:r>
          </a:p>
          <a:p>
            <a:pPr lvl="4"/>
            <a:r>
              <a:rPr lang="en-US" dirty="0" smtClean="0"/>
              <a:t>Vestigial structures – unused structures left over from common </a:t>
            </a:r>
            <a:r>
              <a:rPr lang="en-US" dirty="0" err="1" smtClean="0"/>
              <a:t>anscestor</a:t>
            </a:r>
            <a:endParaRPr lang="en-US" dirty="0"/>
          </a:p>
        </p:txBody>
      </p:sp>
      <p:pic>
        <p:nvPicPr>
          <p:cNvPr id="2050" name="Picture 2" descr="Illustration compares a human arm, dog and bird legs, and a whale flipper. All appendages have the same bones, but the size and shape of these bones va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36" y="2657544"/>
            <a:ext cx="5160136" cy="366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4307" y="6584796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5485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11369"/>
            <a:ext cx="7886700" cy="5365594"/>
          </a:xfrm>
        </p:spPr>
        <p:txBody>
          <a:bodyPr/>
          <a:lstStyle/>
          <a:p>
            <a:r>
              <a:rPr lang="en-US" dirty="0" smtClean="0"/>
              <a:t>Evidence of Evolution</a:t>
            </a:r>
          </a:p>
          <a:p>
            <a:pPr lvl="2"/>
            <a:r>
              <a:rPr lang="en-US" dirty="0" smtClean="0"/>
              <a:t>Molecular Biology</a:t>
            </a:r>
          </a:p>
          <a:p>
            <a:pPr lvl="4"/>
            <a:r>
              <a:rPr lang="en-US" dirty="0" smtClean="0"/>
              <a:t>Looking at the sequences of DNA and the amino acid sequences of conserved proteins</a:t>
            </a:r>
            <a:endParaRPr lang="en-US" dirty="0"/>
          </a:p>
        </p:txBody>
      </p:sp>
      <p:pic>
        <p:nvPicPr>
          <p:cNvPr id="1026" name="Picture 2" descr="Image result for molecular evidence for 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2653048"/>
            <a:ext cx="4691601" cy="352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olecular evidence for evolu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7" r="29128" b="31920"/>
          <a:stretch/>
        </p:blipFill>
        <p:spPr bwMode="auto">
          <a:xfrm>
            <a:off x="5568521" y="3062723"/>
            <a:ext cx="2946829" cy="270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6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970929"/>
            <a:ext cx="8431305" cy="29553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Evolutionary reversal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Similar, analogous characters may cause taxa to appear related, when in fact they are not or only distantly related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These can obscure true evolutionary relationships </a:t>
            </a:r>
            <a:r>
              <a:rPr lang="en-US" sz="2400" dirty="0" smtClean="0">
                <a:sym typeface="Wingdings" panose="05000000000000000000" pitchFamily="2" charset="2"/>
              </a:rPr>
              <a:t> lead to inaccurate cladograms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Which 2 of these animals are more closely related?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Which animal had an evolutionary reversal?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2" y="3665557"/>
            <a:ext cx="2776939" cy="208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5"/>
          <p:cNvSpPr txBox="1"/>
          <p:nvPr/>
        </p:nvSpPr>
        <p:spPr>
          <a:xfrm>
            <a:off x="0" y="6642556"/>
            <a:ext cx="30957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</a:t>
            </a:r>
            <a:r>
              <a:rPr lang="en-US" sz="800" dirty="0" smtClean="0"/>
              <a:t>aption</a:t>
            </a:r>
            <a:r>
              <a:rPr lang="en-US" sz="800" dirty="0"/>
              <a:t>: </a:t>
            </a:r>
            <a:r>
              <a:rPr lang="en-US" sz="800" dirty="0" smtClean="0">
                <a:hlinkClick r:id="rId3"/>
              </a:rPr>
              <a:t>Juvenile </a:t>
            </a:r>
            <a:r>
              <a:rPr lang="en-US" sz="800" dirty="0" err="1" smtClean="0">
                <a:hlinkClick r:id="rId3"/>
              </a:rPr>
              <a:t>atlantic</a:t>
            </a:r>
            <a:r>
              <a:rPr lang="en-US" sz="800" dirty="0" smtClean="0">
                <a:hlinkClick r:id="rId3"/>
              </a:rPr>
              <a:t> spotted dolphin </a:t>
            </a:r>
            <a:r>
              <a:rPr lang="en-US" sz="800" dirty="0" smtClean="0"/>
              <a:t>(c) </a:t>
            </a:r>
            <a:r>
              <a:rPr lang="en-US" sz="800" dirty="0" err="1" smtClean="0"/>
              <a:t>Dolphind</a:t>
            </a:r>
            <a:r>
              <a:rPr lang="en-US" sz="800" dirty="0" smtClean="0"/>
              <a:t>, 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13" y="3665557"/>
            <a:ext cx="2808140" cy="208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5"/>
          <p:cNvSpPr txBox="1"/>
          <p:nvPr/>
        </p:nvSpPr>
        <p:spPr>
          <a:xfrm>
            <a:off x="3239979" y="6639044"/>
            <a:ext cx="2653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</a:t>
            </a:r>
            <a:r>
              <a:rPr lang="en-US" sz="800" dirty="0" smtClean="0"/>
              <a:t>aption</a:t>
            </a:r>
            <a:r>
              <a:rPr lang="en-US" sz="800" dirty="0"/>
              <a:t>: </a:t>
            </a:r>
            <a:r>
              <a:rPr lang="en-US" sz="800" dirty="0" smtClean="0">
                <a:hlinkClick r:id="rId6"/>
              </a:rPr>
              <a:t>Tiger Shark Bahamas </a:t>
            </a:r>
            <a:r>
              <a:rPr lang="en-US" sz="800" dirty="0" smtClean="0"/>
              <a:t>(c) Albert </a:t>
            </a:r>
            <a:r>
              <a:rPr lang="en-US" sz="800" dirty="0" err="1" smtClean="0"/>
              <a:t>Kok</a:t>
            </a:r>
            <a:r>
              <a:rPr lang="en-US" sz="800" dirty="0" smtClean="0"/>
              <a:t>, 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69" y="3673514"/>
            <a:ext cx="3128052" cy="21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5"/>
          <p:cNvSpPr txBox="1"/>
          <p:nvPr/>
        </p:nvSpPr>
        <p:spPr>
          <a:xfrm>
            <a:off x="6169491" y="6642556"/>
            <a:ext cx="27190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</a:t>
            </a:r>
            <a:r>
              <a:rPr lang="en-US" sz="800" dirty="0" smtClean="0"/>
              <a:t>aption</a:t>
            </a:r>
            <a:r>
              <a:rPr lang="en-US" sz="800" dirty="0"/>
              <a:t>: </a:t>
            </a:r>
            <a:r>
              <a:rPr lang="en-US" sz="800" dirty="0" smtClean="0">
                <a:hlinkClick r:id="rId8"/>
              </a:rPr>
              <a:t>South African Cheetah </a:t>
            </a:r>
            <a:r>
              <a:rPr lang="en-US" sz="800" dirty="0" smtClean="0"/>
              <a:t>(c) </a:t>
            </a:r>
            <a:r>
              <a:rPr lang="en-US" sz="800" dirty="0" err="1" smtClean="0"/>
              <a:t>Wegmann</a:t>
            </a:r>
            <a:r>
              <a:rPr lang="en-US" sz="800" dirty="0" smtClean="0"/>
              <a:t>, 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confusion can occur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58" y="216978"/>
            <a:ext cx="8062912" cy="65953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Some confusion can occur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73003" y="1001922"/>
            <a:ext cx="8431305" cy="322237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Analogous characters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Similar due to </a:t>
            </a:r>
            <a:r>
              <a:rPr lang="en-US" sz="2200" i="1" dirty="0" smtClean="0">
                <a:solidFill>
                  <a:srgbClr val="0000FF"/>
                </a:solidFill>
              </a:rPr>
              <a:t>functional or ecological constraints/pressures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Characters can be very similar in appearance due to </a:t>
            </a:r>
            <a:r>
              <a:rPr lang="en-US" sz="2200" b="1" dirty="0" smtClean="0">
                <a:solidFill>
                  <a:srgbClr val="0000FF"/>
                </a:solidFill>
              </a:rPr>
              <a:t>evolutionary convergence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00FF"/>
                </a:solidFill>
              </a:rPr>
              <a:t>Convergence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/>
              <a:t>occurs in unrelated (or distantly-related) taxa when characters are shaped by similar ecological or evolutionary constraints (selection pressures)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8" y="3959362"/>
            <a:ext cx="3493827" cy="251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5"/>
          <p:cNvSpPr txBox="1"/>
          <p:nvPr/>
        </p:nvSpPr>
        <p:spPr>
          <a:xfrm>
            <a:off x="994828" y="6584170"/>
            <a:ext cx="29851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</a:t>
            </a:r>
            <a:r>
              <a:rPr lang="en-US" sz="800" dirty="0" smtClean="0"/>
              <a:t>aption</a:t>
            </a:r>
            <a:r>
              <a:rPr lang="en-US" sz="800" dirty="0"/>
              <a:t>: </a:t>
            </a:r>
            <a:r>
              <a:rPr lang="en-US" sz="800" dirty="0" smtClean="0">
                <a:hlinkClick r:id="rId3"/>
              </a:rPr>
              <a:t>Bird Wing Feather and Bones </a:t>
            </a:r>
            <a:r>
              <a:rPr lang="en-US" sz="800" dirty="0" smtClean="0"/>
              <a:t>(c) L </a:t>
            </a:r>
            <a:r>
              <a:rPr lang="en-US" sz="800" dirty="0" err="1" smtClean="0"/>
              <a:t>Shyamal</a:t>
            </a:r>
            <a:r>
              <a:rPr lang="en-US" sz="800" dirty="0" smtClean="0"/>
              <a:t>, 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19" y="4224297"/>
            <a:ext cx="2962143" cy="1851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5"/>
          <p:cNvSpPr txBox="1"/>
          <p:nvPr/>
        </p:nvSpPr>
        <p:spPr>
          <a:xfrm>
            <a:off x="5423619" y="6584170"/>
            <a:ext cx="25426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</a:t>
            </a:r>
            <a:r>
              <a:rPr lang="en-US" sz="800" dirty="0" smtClean="0"/>
              <a:t>aption</a:t>
            </a:r>
            <a:r>
              <a:rPr lang="en-US" sz="800" dirty="0"/>
              <a:t>: </a:t>
            </a:r>
            <a:r>
              <a:rPr lang="en-US" sz="800" dirty="0" smtClean="0">
                <a:hlinkClick r:id="rId6"/>
              </a:rPr>
              <a:t>Anisoptera</a:t>
            </a:r>
            <a:r>
              <a:rPr lang="en-US" sz="800" dirty="0" smtClean="0"/>
              <a:t> (c) RA </a:t>
            </a:r>
            <a:r>
              <a:rPr lang="en-US" sz="800" dirty="0" err="1" smtClean="0"/>
              <a:t>Nonenmacher</a:t>
            </a:r>
            <a:r>
              <a:rPr lang="en-US" sz="800" dirty="0" smtClean="0"/>
              <a:t>, 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086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Misconceptions of Evolution:</a:t>
            </a:r>
          </a:p>
          <a:p>
            <a:pPr lvl="2"/>
            <a:r>
              <a:rPr lang="en-US" dirty="0" smtClean="0"/>
              <a:t>These are wrong!:</a:t>
            </a:r>
          </a:p>
          <a:p>
            <a:pPr lvl="4"/>
            <a:r>
              <a:rPr lang="en-US" dirty="0" smtClean="0"/>
              <a:t>Evolution is just a “theory”, they don’t really know - wrong</a:t>
            </a:r>
          </a:p>
          <a:p>
            <a:pPr lvl="4"/>
            <a:r>
              <a:rPr lang="en-US" dirty="0" smtClean="0"/>
              <a:t>Individuals evolve - wrong</a:t>
            </a:r>
          </a:p>
          <a:p>
            <a:pPr lvl="4"/>
            <a:r>
              <a:rPr lang="en-US" dirty="0" smtClean="0"/>
              <a:t>Evolution explains the origin of life -wrong</a:t>
            </a:r>
          </a:p>
          <a:p>
            <a:pPr lvl="4"/>
            <a:r>
              <a:rPr lang="en-US" dirty="0" smtClean="0"/>
              <a:t>Organisms evolve with a purpose -wrong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47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98490"/>
            <a:ext cx="7886700" cy="5378473"/>
          </a:xfrm>
        </p:spPr>
        <p:txBody>
          <a:bodyPr/>
          <a:lstStyle/>
          <a:p>
            <a:r>
              <a:rPr lang="en-US" dirty="0" smtClean="0"/>
              <a:t>Evolution does not lead to perfection, it leads to what works in that environment at that time</a:t>
            </a:r>
          </a:p>
          <a:p>
            <a:pPr lvl="2"/>
            <a:r>
              <a:rPr lang="en-US" dirty="0" smtClean="0"/>
              <a:t>Example – the octopus eye and the vertebrate eye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46" y="2445726"/>
            <a:ext cx="5449507" cy="3435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816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Speciation can occur overtime due to continued mutations</a:t>
            </a:r>
          </a:p>
          <a:p>
            <a:pPr lvl="2"/>
            <a:r>
              <a:rPr lang="en-US" dirty="0" smtClean="0"/>
              <a:t>When groups become isolated geographically for long period of time</a:t>
            </a:r>
          </a:p>
          <a:p>
            <a:pPr lvl="2"/>
            <a:r>
              <a:rPr lang="en-US" dirty="0" smtClean="0"/>
              <a:t>Changes (mutations) in each group over time lead to the groups no longer being reproductively compatible</a:t>
            </a:r>
          </a:p>
          <a:p>
            <a:pPr lvl="2"/>
            <a:endParaRPr lang="en-US" dirty="0"/>
          </a:p>
          <a:p>
            <a:r>
              <a:rPr lang="en-US" dirty="0" smtClean="0"/>
              <a:t>Sometimes you can get gene flow into an area – all of a sudden something that is isolating 2 groups is removed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2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– how species change over time</a:t>
            </a:r>
          </a:p>
          <a:p>
            <a:pPr lvl="2"/>
            <a:r>
              <a:rPr lang="en-US" dirty="0" smtClean="0"/>
              <a:t>Species evolve, individuals do not</a:t>
            </a:r>
          </a:p>
          <a:p>
            <a:pPr lvl="2"/>
            <a:r>
              <a:rPr lang="en-US" dirty="0" smtClean="0"/>
              <a:t>Evolution does not explain the origin of life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Charles Darwin and Alfred Wallace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70" y="3757008"/>
            <a:ext cx="4048259" cy="2737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4307" y="6584796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9487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828161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vs Natural Selection</a:t>
            </a:r>
          </a:p>
          <a:p>
            <a:pPr lvl="2"/>
            <a:r>
              <a:rPr lang="en-US" dirty="0" smtClean="0"/>
              <a:t>We’ve been talking about natural selection</a:t>
            </a:r>
          </a:p>
          <a:p>
            <a:pPr lvl="2"/>
            <a:r>
              <a:rPr lang="en-US" dirty="0" smtClean="0"/>
              <a:t>Artificial selection</a:t>
            </a:r>
          </a:p>
          <a:p>
            <a:pPr lvl="4"/>
            <a:r>
              <a:rPr lang="en-US" dirty="0" smtClean="0"/>
              <a:t>Humans have been doing this for years</a:t>
            </a:r>
          </a:p>
          <a:p>
            <a:pPr lvl="6"/>
            <a:r>
              <a:rPr lang="en-US" dirty="0" smtClean="0"/>
              <a:t>Crops</a:t>
            </a:r>
          </a:p>
          <a:p>
            <a:pPr lvl="6"/>
            <a:r>
              <a:rPr lang="en-US" dirty="0" smtClean="0"/>
              <a:t>Domesticated animals</a:t>
            </a:r>
          </a:p>
          <a:p>
            <a:pPr lvl="5"/>
            <a:r>
              <a:rPr lang="en-US" dirty="0" smtClean="0"/>
              <a:t>We have chosen the phenotypes we want and continually breed those individuals that have those phenotypes</a:t>
            </a:r>
          </a:p>
          <a:p>
            <a:pPr marL="2286000" lvl="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1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87506"/>
            <a:ext cx="8468436" cy="581950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All organisms share many characteristics:</a:t>
            </a:r>
          </a:p>
          <a:p>
            <a:pPr lvl="1" eaLnBrk="1" hangingPunct="1"/>
            <a:r>
              <a:rPr lang="en-US" altLang="en-US" sz="2400" dirty="0" smtClean="0"/>
              <a:t>Composed of one or more cells</a:t>
            </a:r>
          </a:p>
          <a:p>
            <a:pPr lvl="1" eaLnBrk="1" hangingPunct="1"/>
            <a:r>
              <a:rPr lang="en-US" altLang="en-US" sz="2400" dirty="0" smtClean="0"/>
              <a:t>Carry out metabolism</a:t>
            </a:r>
          </a:p>
          <a:p>
            <a:pPr lvl="1" eaLnBrk="1" hangingPunct="1"/>
            <a:r>
              <a:rPr lang="en-US" altLang="en-US" sz="2400" dirty="0" smtClean="0"/>
              <a:t>Transfer energy with ATP</a:t>
            </a:r>
          </a:p>
          <a:p>
            <a:pPr lvl="1" eaLnBrk="1" hangingPunct="1"/>
            <a:r>
              <a:rPr lang="en-US" altLang="en-US" sz="2400" dirty="0" smtClean="0"/>
              <a:t>Encode hereditary information in DNA</a:t>
            </a:r>
          </a:p>
          <a:p>
            <a:pPr lvl="1" eaLnBrk="1" hangingPunct="1"/>
            <a:endParaRPr lang="en-US" altLang="en-US" sz="2400" dirty="0" smtClean="0"/>
          </a:p>
          <a:p>
            <a:pPr eaLnBrk="1" hangingPunct="1"/>
            <a:r>
              <a:rPr lang="en-US" altLang="en-US" sz="2800" dirty="0" smtClean="0"/>
              <a:t>Estimates for diversity of life</a:t>
            </a:r>
          </a:p>
          <a:p>
            <a:pPr lvl="1"/>
            <a:r>
              <a:rPr lang="en-US" altLang="en-US" sz="2800" dirty="0" smtClean="0"/>
              <a:t>1.5 - 2.3 million species cataloged</a:t>
            </a:r>
          </a:p>
          <a:p>
            <a:pPr lvl="1"/>
            <a:r>
              <a:rPr lang="en-US" altLang="en-US" sz="2800" dirty="0" smtClean="0"/>
              <a:t>Total # of species: 5 (±3)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million ?? </a:t>
            </a:r>
          </a:p>
          <a:p>
            <a:pPr lvl="1"/>
            <a:r>
              <a:rPr lang="en-US" altLang="en-US" sz="2800" dirty="0" smtClean="0"/>
              <a:t>Total # of individuals - 100 billion – 1 trillion (including all </a:t>
            </a:r>
            <a:r>
              <a:rPr lang="en-US" altLang="en-US" sz="2800" dirty="0"/>
              <a:t>prokaryotes) ??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304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76225"/>
            <a:ext cx="7677150" cy="630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7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5" y="180304"/>
            <a:ext cx="7886700" cy="734096"/>
          </a:xfrm>
        </p:spPr>
        <p:txBody>
          <a:bodyPr>
            <a:normAutofit/>
          </a:bodyPr>
          <a:lstStyle/>
          <a:p>
            <a:r>
              <a:rPr lang="en-US" dirty="0" smtClean="0"/>
              <a:t>Levels of Classification</a:t>
            </a:r>
            <a:endParaRPr lang="en-US" dirty="0"/>
          </a:p>
        </p:txBody>
      </p:sp>
      <p:pic>
        <p:nvPicPr>
          <p:cNvPr id="2050" name="Picture 2" descr="Image result for levels of class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07" y="824250"/>
            <a:ext cx="5876987" cy="592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6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evels of classifi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1"/>
          <a:stretch/>
        </p:blipFill>
        <p:spPr bwMode="auto">
          <a:xfrm>
            <a:off x="876793" y="1068947"/>
            <a:ext cx="7124330" cy="4752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83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Levels of Classification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358059"/>
            <a:ext cx="8473440" cy="453328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Binomial nomenclature</a:t>
            </a:r>
            <a:r>
              <a:rPr lang="en-US" sz="2800" dirty="0" smtClean="0"/>
              <a:t> of species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Species name = genus + species </a:t>
            </a:r>
            <a:endParaRPr lang="en-US" dirty="0"/>
          </a:p>
          <a:p>
            <a:pPr marL="960120" lvl="1">
              <a:buFont typeface="Arial" panose="020B0604020202020204" pitchFamily="34" charset="0"/>
              <a:buChar char="•"/>
            </a:pPr>
            <a:r>
              <a:rPr lang="en-US" sz="2000" dirty="0" smtClean="0"/>
              <a:t>Genus is capitalized, entire species name is italicized (also subspecies names)</a:t>
            </a:r>
          </a:p>
          <a:p>
            <a:pPr lvl="1" indent="0">
              <a:buNone/>
            </a:pPr>
            <a:r>
              <a:rPr lang="en-US" sz="2400" i="1" dirty="0" smtClean="0"/>
              <a:t>		</a:t>
            </a:r>
            <a:r>
              <a:rPr lang="en-US" sz="2400" dirty="0" smtClean="0"/>
              <a:t>Human: </a:t>
            </a:r>
            <a:r>
              <a:rPr lang="en-US" sz="2400" i="1" dirty="0" smtClean="0"/>
              <a:t>Homo sapiens </a:t>
            </a:r>
            <a:r>
              <a:rPr lang="en-US" sz="2400" dirty="0" smtClean="0"/>
              <a:t>or </a:t>
            </a:r>
            <a:r>
              <a:rPr lang="en-US" sz="2400" u="sng" dirty="0" smtClean="0"/>
              <a:t>Homo</a:t>
            </a:r>
            <a:r>
              <a:rPr lang="en-US" sz="2400" dirty="0" smtClean="0"/>
              <a:t> </a:t>
            </a:r>
            <a:r>
              <a:rPr lang="en-US" sz="2400" u="sng" dirty="0" smtClean="0"/>
              <a:t>sapiens</a:t>
            </a:r>
          </a:p>
          <a:p>
            <a:pPr lvl="1" indent="0">
              <a:buNone/>
            </a:pPr>
            <a:r>
              <a:rPr lang="en-US" sz="2400" i="1" dirty="0" smtClean="0"/>
              <a:t>		</a:t>
            </a:r>
            <a:r>
              <a:rPr lang="en-US" dirty="0" smtClean="0"/>
              <a:t>Dog:  </a:t>
            </a:r>
            <a:r>
              <a:rPr lang="en-US" sz="2400" i="1" dirty="0" err="1" smtClean="0"/>
              <a:t>Canis</a:t>
            </a:r>
            <a:r>
              <a:rPr lang="en-US" sz="2400" i="1" dirty="0" smtClean="0"/>
              <a:t> </a:t>
            </a:r>
            <a:r>
              <a:rPr lang="en-US" sz="2400" i="1" dirty="0" smtClean="0"/>
              <a:t>lupus</a:t>
            </a:r>
            <a:endParaRPr lang="en-U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Higher taxonomic names are capitalized, but not italicized – example: </a:t>
            </a:r>
            <a:r>
              <a:rPr lang="en-US" sz="2800" dirty="0" err="1" smtClean="0"/>
              <a:t>Hominidae</a:t>
            </a:r>
            <a:r>
              <a:rPr lang="en-US" sz="2800" dirty="0" smtClean="0"/>
              <a:t>, Primates, Mammalia</a:t>
            </a:r>
          </a:p>
          <a:p>
            <a:pPr lvl="1" indent="0">
              <a:buNone/>
            </a:pPr>
            <a:r>
              <a:rPr lang="en-US" sz="2800" dirty="0" smtClean="0"/>
              <a:t>	</a:t>
            </a: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808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natural selection?</a:t>
            </a:r>
          </a:p>
          <a:p>
            <a:r>
              <a:rPr lang="en-US" dirty="0" smtClean="0"/>
              <a:t>3 principles that support natural selection:</a:t>
            </a:r>
          </a:p>
          <a:p>
            <a:pPr lvl="2"/>
            <a:r>
              <a:rPr lang="en-US" dirty="0" smtClean="0"/>
              <a:t>Parents pass traits to their offspring</a:t>
            </a:r>
          </a:p>
          <a:p>
            <a:pPr lvl="2"/>
            <a:r>
              <a:rPr lang="en-US" dirty="0" smtClean="0"/>
              <a:t>More offspring are produced than are able to survive</a:t>
            </a:r>
          </a:p>
          <a:p>
            <a:pPr lvl="2"/>
            <a:r>
              <a:rPr lang="en-US" dirty="0" smtClean="0"/>
              <a:t>Offspring vary from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7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selection can only take place if there is variation in a population</a:t>
            </a:r>
          </a:p>
          <a:p>
            <a:pPr lvl="2"/>
            <a:r>
              <a:rPr lang="en-US" dirty="0" smtClean="0"/>
              <a:t>Genetic Diversity</a:t>
            </a:r>
          </a:p>
          <a:p>
            <a:pPr lvl="4"/>
            <a:r>
              <a:rPr lang="en-US" dirty="0" smtClean="0"/>
              <a:t>Arises by mutation and sexual 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5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31065"/>
            <a:ext cx="7886700" cy="5545898"/>
          </a:xfrm>
        </p:spPr>
        <p:txBody>
          <a:bodyPr/>
          <a:lstStyle/>
          <a:p>
            <a:r>
              <a:rPr lang="en-US" dirty="0" smtClean="0"/>
              <a:t>Genetic diversity caused by mutation can have 3 outcomes</a:t>
            </a:r>
          </a:p>
          <a:p>
            <a:pPr lvl="2"/>
            <a:r>
              <a:rPr lang="en-US" dirty="0" smtClean="0"/>
              <a:t>Mutation could lead to an adaptation causing that individual to be more fit, more successful at reproduction and passing that trait</a:t>
            </a:r>
          </a:p>
          <a:p>
            <a:pPr lvl="2"/>
            <a:r>
              <a:rPr lang="en-US" dirty="0" smtClean="0"/>
              <a:t>Mutation could lead to adaptation causing that individual to be less fit, less successful at survival and reproduction</a:t>
            </a:r>
          </a:p>
          <a:p>
            <a:pPr lvl="2"/>
            <a:r>
              <a:rPr lang="en-US" dirty="0" smtClean="0"/>
              <a:t>Or, mutation could lead to a neutral adaptation – doesn’t make the individual more or less fit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 smtClean="0"/>
              <a:t>Fitness = reproductive success, continuation of the species</a:t>
            </a:r>
          </a:p>
          <a:p>
            <a:pPr lvl="2"/>
            <a:r>
              <a:rPr lang="en-US" dirty="0" smtClean="0"/>
              <a:t>Whether or not a new trait is favorable depends on the environment at that time</a:t>
            </a:r>
          </a:p>
          <a:p>
            <a:pPr lvl="4"/>
            <a:r>
              <a:rPr lang="en-US" dirty="0" smtClean="0"/>
              <a:t>The environment is constantly changing, what is a favorable trait now may not be 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1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2580"/>
            <a:ext cx="7886700" cy="5494383"/>
          </a:xfrm>
        </p:spPr>
        <p:txBody>
          <a:bodyPr/>
          <a:lstStyle/>
          <a:p>
            <a:r>
              <a:rPr lang="en-US" dirty="0" smtClean="0"/>
              <a:t>Evolution occurs over a very long period of time</a:t>
            </a:r>
          </a:p>
          <a:p>
            <a:pPr lvl="2"/>
            <a:r>
              <a:rPr lang="en-US" dirty="0" smtClean="0"/>
              <a:t>Sometimes we cannot see this in our lifetime</a:t>
            </a:r>
          </a:p>
          <a:p>
            <a:pPr lvl="2"/>
            <a:r>
              <a:rPr lang="en-US" dirty="0" smtClean="0"/>
              <a:t>Sometimes we can</a:t>
            </a:r>
          </a:p>
          <a:p>
            <a:pPr lvl="3"/>
            <a:r>
              <a:rPr lang="en-US" dirty="0" smtClean="0"/>
              <a:t>Examples: peppered moths, MRSA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58697"/>
            <a:ext cx="3888749" cy="4336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8650" y="6642556"/>
            <a:ext cx="2452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Peppered Moths </a:t>
            </a:r>
            <a:r>
              <a:rPr lang="en-US" sz="800" dirty="0" smtClean="0"/>
              <a:t>(c) </a:t>
            </a:r>
            <a:r>
              <a:rPr lang="en-US" sz="800" dirty="0" err="1" smtClean="0"/>
              <a:t>Khaydock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43" y="2340965"/>
            <a:ext cx="3219334" cy="425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43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evolution of species has lead to enormous variation in form and function</a:t>
            </a:r>
          </a:p>
          <a:p>
            <a:pPr lvl="1"/>
            <a:r>
              <a:rPr lang="en-US" dirty="0" smtClean="0"/>
              <a:t>Divergent Evolution</a:t>
            </a:r>
          </a:p>
        </p:txBody>
      </p:sp>
      <p:pic>
        <p:nvPicPr>
          <p:cNvPr id="1026" name="Picture 2" descr="Photo showing a Dense Blazing Star (Liatrus spicata) and a Purple Coneflower (Echinacea purpurea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2" y="3432174"/>
            <a:ext cx="5847157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4307" y="6584796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592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evidence for evolution? YES!!!!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1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Independently, similar phenotypes will evolve in distantly related species due to the same evolutionary pressures</a:t>
            </a:r>
          </a:p>
          <a:p>
            <a:pPr lvl="2"/>
            <a:r>
              <a:rPr lang="en-US" dirty="0" smtClean="0"/>
              <a:t>Convergent evolution</a:t>
            </a:r>
          </a:p>
          <a:p>
            <a:pPr lvl="4"/>
            <a:r>
              <a:rPr lang="en-US" dirty="0" smtClean="0"/>
              <a:t>Wings of bird and wings of dragonfly</a:t>
            </a:r>
          </a:p>
          <a:p>
            <a:pPr lvl="4"/>
            <a:r>
              <a:rPr lang="en-US" dirty="0" smtClean="0"/>
              <a:t>Eye of octopus and eye of vertebrate</a:t>
            </a:r>
          </a:p>
          <a:p>
            <a:pPr lvl="4"/>
            <a:r>
              <a:rPr lang="en-US" dirty="0" smtClean="0"/>
              <a:t>Analogous structures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98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15792</TotalTime>
  <Words>873</Words>
  <Application>Microsoft Office PowerPoint</Application>
  <PresentationFormat>On-screen Show (4:3)</PresentationFormat>
  <Paragraphs>119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Wingdings</vt:lpstr>
      <vt:lpstr>Office Theme</vt:lpstr>
      <vt:lpstr>Chapter 18 and 20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confusion can occur</vt:lpstr>
      <vt:lpstr>Some confusion can occur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Levels of Classification</vt:lpstr>
      <vt:lpstr>PowerPoint Presentation</vt:lpstr>
      <vt:lpstr>Levels of Classification</vt:lpstr>
    </vt:vector>
  </TitlesOfParts>
  <Company>Indian River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Jennifer Capers</dc:creator>
  <cp:lastModifiedBy>Jamey Capers</cp:lastModifiedBy>
  <cp:revision>97</cp:revision>
  <dcterms:created xsi:type="dcterms:W3CDTF">2016-05-25T20:39:40Z</dcterms:created>
  <dcterms:modified xsi:type="dcterms:W3CDTF">2020-03-11T00:16:09Z</dcterms:modified>
</cp:coreProperties>
</file>