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7" r:id="rId6"/>
    <p:sldId id="279" r:id="rId7"/>
    <p:sldId id="271" r:id="rId8"/>
    <p:sldId id="282" r:id="rId9"/>
    <p:sldId id="280" r:id="rId10"/>
    <p:sldId id="281" r:id="rId11"/>
    <p:sldId id="273" r:id="rId12"/>
    <p:sldId id="274" r:id="rId13"/>
    <p:sldId id="276" r:id="rId14"/>
    <p:sldId id="277" r:id="rId15"/>
    <p:sldId id="269" r:id="rId16"/>
    <p:sldId id="278" r:id="rId17"/>
    <p:sldId id="284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bosome_Translation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ptide_sy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nx.org/contents/185cbf87-c72e-48f5-b51e-f14f21b5eabd@10.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X_59RSF68" TargetMode="External"/><Relationship Id="rId2" Type="http://schemas.openxmlformats.org/officeDocument/2006/relationships/hyperlink" Target="https://www.youtube.com/watch?v=vl6Vlf2thv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lbio-Header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publicdomain/mark/1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netic_cod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15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and Proteins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</a:p>
          <a:p>
            <a:pPr algn="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7" y="284417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000897" y="6296533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central dogma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2" b="24297"/>
          <a:stretch/>
        </p:blipFill>
        <p:spPr bwMode="auto">
          <a:xfrm>
            <a:off x="865645" y="4130102"/>
            <a:ext cx="4876800" cy="14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 the messenger RNA (mRNA), goes out of the nucleus and attaches to a ribosome for translation</a:t>
            </a:r>
          </a:p>
          <a:p>
            <a:r>
              <a:rPr lang="en-US" dirty="0"/>
              <a:t>3 Steps of Translation:</a:t>
            </a:r>
          </a:p>
          <a:p>
            <a:pPr lvl="2"/>
            <a:r>
              <a:rPr lang="en-US" dirty="0"/>
              <a:t>Initiation</a:t>
            </a:r>
          </a:p>
          <a:p>
            <a:pPr lvl="4"/>
            <a:r>
              <a:rPr lang="en-US" dirty="0"/>
              <a:t>mRNA attaches to the smaller subunit of the ribosome</a:t>
            </a:r>
          </a:p>
          <a:p>
            <a:pPr lvl="4"/>
            <a:r>
              <a:rPr lang="en-US" dirty="0"/>
              <a:t>AUG is the start codon – a </a:t>
            </a:r>
            <a:r>
              <a:rPr lang="en-US" dirty="0" err="1"/>
              <a:t>tRNA</a:t>
            </a:r>
            <a:r>
              <a:rPr lang="en-US" dirty="0"/>
              <a:t> with the appropriate anticodon attaches</a:t>
            </a:r>
          </a:p>
          <a:p>
            <a:pPr lvl="4"/>
            <a:r>
              <a:rPr lang="en-US" dirty="0"/>
              <a:t>The larger subunit of the ribosome then comes in</a:t>
            </a:r>
          </a:p>
          <a:p>
            <a:pPr lvl="2"/>
            <a:r>
              <a:rPr lang="en-US" dirty="0"/>
              <a:t>Elongation</a:t>
            </a:r>
          </a:p>
          <a:p>
            <a:pPr lvl="4"/>
            <a:r>
              <a:rPr lang="en-US" dirty="0" err="1"/>
              <a:t>tRNAs</a:t>
            </a:r>
            <a:r>
              <a:rPr lang="en-US" dirty="0"/>
              <a:t> move in with the appropriate amino acid, the amino acid chain grows using peptidyl transferase</a:t>
            </a:r>
          </a:p>
          <a:p>
            <a:pPr lvl="2"/>
            <a:r>
              <a:rPr lang="en-US" dirty="0"/>
              <a:t>Termination</a:t>
            </a:r>
          </a:p>
          <a:p>
            <a:pPr lvl="4"/>
            <a:r>
              <a:rPr lang="en-US" dirty="0"/>
              <a:t>Stop codon is reached</a:t>
            </a:r>
          </a:p>
          <a:p>
            <a:pPr lvl="4"/>
            <a:r>
              <a:rPr lang="en-US" dirty="0"/>
              <a:t>The amino acid chain then is processed</a:t>
            </a:r>
          </a:p>
          <a:p>
            <a:pPr lvl="6"/>
            <a:r>
              <a:rPr lang="en-US" dirty="0"/>
              <a:t>In eukaryotes, the amino acid chain moves into the endoplasmic reticulum to be further processed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6975"/>
            <a:ext cx="7886700" cy="5429988"/>
          </a:xfrm>
        </p:spPr>
        <p:txBody>
          <a:bodyPr/>
          <a:lstStyle/>
          <a:p>
            <a:r>
              <a:rPr lang="en-US" dirty="0" smtClean="0"/>
              <a:t>For translation to occur, ribosomes are needed</a:t>
            </a:r>
          </a:p>
          <a:p>
            <a:pPr lvl="2"/>
            <a:r>
              <a:rPr lang="en-US" dirty="0" smtClean="0"/>
              <a:t>Ribosomes of prokaryotes are slightly different from eukaryotes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2" y="2466873"/>
            <a:ext cx="4439948" cy="359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0364" y="6450844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Ribosome Translation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941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3487"/>
            <a:ext cx="7886700" cy="5803476"/>
          </a:xfrm>
        </p:spPr>
        <p:txBody>
          <a:bodyPr/>
          <a:lstStyle/>
          <a:p>
            <a:r>
              <a:rPr lang="en-US" dirty="0" smtClean="0"/>
              <a:t>For translation to occur, </a:t>
            </a:r>
            <a:r>
              <a:rPr lang="en-US" dirty="0" err="1" smtClean="0"/>
              <a:t>tRNAs</a:t>
            </a:r>
            <a:r>
              <a:rPr lang="en-US" dirty="0" smtClean="0"/>
              <a:t> are needed.  These grab onto amino acids in the cytosol and carry it to the growing amino acid chain on the ribosome</a:t>
            </a:r>
          </a:p>
          <a:p>
            <a:pPr lvl="2"/>
            <a:r>
              <a:rPr lang="en-US" dirty="0" err="1" smtClean="0"/>
              <a:t>tRNAs</a:t>
            </a:r>
            <a:r>
              <a:rPr lang="en-US" dirty="0" smtClean="0"/>
              <a:t> have an anticodon that is complimentary to the codon on the mRNA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03" y="2383245"/>
            <a:ext cx="5937994" cy="37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" y="6642556"/>
            <a:ext cx="2379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Protein </a:t>
            </a:r>
            <a:r>
              <a:rPr lang="en-US" sz="800" dirty="0" err="1" smtClean="0">
                <a:hlinkClick r:id="rId3"/>
              </a:rPr>
              <a:t>Syn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(c) </a:t>
            </a:r>
            <a:r>
              <a:rPr lang="en-US" sz="800" dirty="0" err="1" smtClean="0"/>
              <a:t>Baumphreyfr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23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650" y="64608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2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3074" name="Picture 2" descr="Image result for translation on rib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0" y="353258"/>
            <a:ext cx="6849012" cy="54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on Eukaryotic Transcription and Translation: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www.youtube.com/watch?v=gG7uCskUOrA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for Eukaryotic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2" y="1951126"/>
            <a:ext cx="5550761" cy="4163070"/>
          </a:xfrm>
        </p:spPr>
      </p:pic>
    </p:spTree>
    <p:extLst>
      <p:ext uri="{BB962C8B-B14F-4D97-AF65-F5344CB8AC3E}">
        <p14:creationId xmlns:p14="http://schemas.microsoft.com/office/powerpoint/2010/main" val="1012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784" y="1159180"/>
            <a:ext cx="6352431" cy="4764323"/>
          </a:xfrm>
        </p:spPr>
      </p:pic>
    </p:spTree>
    <p:extLst>
      <p:ext uri="{BB962C8B-B14F-4D97-AF65-F5344CB8AC3E}">
        <p14:creationId xmlns:p14="http://schemas.microsoft.com/office/powerpoint/2010/main" val="4172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914400"/>
            <a:ext cx="8757634" cy="526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the message for the protein is in the DNA, the DNA sequence must be correct in order to get the correct protein</a:t>
            </a:r>
          </a:p>
          <a:p>
            <a:pPr lvl="2"/>
            <a:r>
              <a:rPr lang="en-US" dirty="0" smtClean="0"/>
              <a:t>If a mutation occurs in the DNA, then there can be an error in the amino acid sequence in the protein</a:t>
            </a:r>
          </a:p>
          <a:p>
            <a:pPr lvl="2"/>
            <a:r>
              <a:rPr lang="en-US" dirty="0" smtClean="0"/>
              <a:t>Mutation  can lead to a new trait (hair color, eye color, </a:t>
            </a:r>
            <a:r>
              <a:rPr lang="en-US" dirty="0" err="1" smtClean="0"/>
              <a:t>etc</a:t>
            </a:r>
            <a:r>
              <a:rPr lang="en-US" dirty="0" smtClean="0"/>
              <a:t>) or it can lead to a disease state (cystic fibrosis, sickle cell anemia,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Mutations are random – can be lethal mutations or harmless mutations</a:t>
            </a:r>
          </a:p>
          <a:p>
            <a:pPr lvl="2"/>
            <a:r>
              <a:rPr lang="en-US" dirty="0" smtClean="0"/>
              <a:t>Mutations can be caused by:</a:t>
            </a:r>
          </a:p>
          <a:p>
            <a:pPr lvl="4"/>
            <a:r>
              <a:rPr lang="en-US" dirty="0" smtClean="0"/>
              <a:t>Random insert during DNA synthesis</a:t>
            </a:r>
          </a:p>
          <a:p>
            <a:pPr lvl="4"/>
            <a:r>
              <a:rPr lang="en-US" dirty="0" smtClean="0"/>
              <a:t>Exposure to radiation</a:t>
            </a:r>
          </a:p>
          <a:p>
            <a:pPr lvl="4"/>
            <a:r>
              <a:rPr lang="en-US" dirty="0" smtClean="0"/>
              <a:t>Exposure to chemicals</a:t>
            </a:r>
          </a:p>
          <a:p>
            <a:pPr lvl="4"/>
            <a:r>
              <a:rPr lang="en-US" dirty="0" smtClean="0"/>
              <a:t>Viruses</a:t>
            </a:r>
          </a:p>
          <a:p>
            <a:pPr lvl="2"/>
            <a:r>
              <a:rPr lang="en-US" dirty="0" smtClean="0"/>
              <a:t>Mutation is the underlying cause for evolution</a:t>
            </a:r>
          </a:p>
          <a:p>
            <a:pPr lvl="4"/>
            <a:r>
              <a:rPr lang="en-US" dirty="0" smtClean="0"/>
              <a:t>Mutations can lead to traits that are more successful in certain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845127"/>
            <a:ext cx="8423564" cy="51652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DNA needs to be proofread after replication, mistakes can be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Mismatch repair – wrong nucleotide is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Excision repair -  excise a fragment of DNA to be repaired</a:t>
            </a:r>
          </a:p>
          <a:p>
            <a:endParaRPr lang="en-US" dirty="0" smtClean="0"/>
          </a:p>
          <a:p>
            <a:r>
              <a:rPr lang="en-US" dirty="0" smtClean="0"/>
              <a:t>If the DNA is too damaged, the process might be aborted and the cell might undergo apoptosis.  If not, the mistake leads to a mutation.</a:t>
            </a:r>
          </a:p>
          <a:p>
            <a:endParaRPr lang="en-US" dirty="0"/>
          </a:p>
          <a:p>
            <a:r>
              <a:rPr lang="en-US" dirty="0" smtClean="0"/>
              <a:t>Mutations don’t only occur during replication.  Sometimes spontaneous mutations can arise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Watch </a:t>
            </a:r>
            <a:r>
              <a:rPr lang="en-US" smtClean="0"/>
              <a:t>these videos on </a:t>
            </a:r>
            <a:r>
              <a:rPr lang="en-US" dirty="0" smtClean="0"/>
              <a:t>mutations: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www.youtube.com/watch?v=vl6Vlf2thvI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https://www.youtube.com/watch?v=LOX_59RSF68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specify the sequence of amino acids, the building blocks of proteins</a:t>
            </a:r>
          </a:p>
          <a:p>
            <a:r>
              <a:rPr lang="en-US" dirty="0" smtClean="0"/>
              <a:t>Proteins are responsible for orchestrating almost every function of the cell (think about enzymes)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643062"/>
            <a:ext cx="9124950" cy="357187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74454" y="6270540"/>
            <a:ext cx="2419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MolbioHeader</a:t>
            </a:r>
            <a:r>
              <a:rPr lang="en-US" sz="800" dirty="0" smtClean="0"/>
              <a:t> (c) </a:t>
            </a:r>
            <a:r>
              <a:rPr lang="en-US" sz="800" dirty="0" err="1" smtClean="0"/>
              <a:t>Squidonius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71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DNA sequence will determine the amino acid sequence and therefore, will determine the function of the protein</a:t>
            </a:r>
          </a:p>
          <a:p>
            <a:r>
              <a:rPr lang="en-US" dirty="0" smtClean="0"/>
              <a:t>Every 3 nucleotides on the mRNA codes for an amino acid</a:t>
            </a:r>
          </a:p>
          <a:p>
            <a:pPr lvl="2"/>
            <a:r>
              <a:rPr lang="en-US" dirty="0" smtClean="0"/>
              <a:t>Codon</a:t>
            </a:r>
          </a:p>
          <a:p>
            <a:pPr lvl="2"/>
            <a:endParaRPr lang="en-US" dirty="0"/>
          </a:p>
          <a:p>
            <a:r>
              <a:rPr lang="en-US" dirty="0" smtClean="0"/>
              <a:t>The genetic code is universal</a:t>
            </a:r>
          </a:p>
          <a:p>
            <a:pPr lvl="2"/>
            <a:r>
              <a:rPr lang="en-US" dirty="0" smtClean="0"/>
              <a:t>This means that from bacteria to us – 4 nucleotides (A, T, C, G) code for 20 amino acids</a:t>
            </a:r>
          </a:p>
          <a:p>
            <a:pPr lvl="2"/>
            <a:r>
              <a:rPr lang="en-US" dirty="0" smtClean="0"/>
              <a:t>The sequence of those is what make a bacteria DIFFERENT from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4" y="532147"/>
            <a:ext cx="6673671" cy="571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" y="64608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9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0" y="1906072"/>
            <a:ext cx="8624160" cy="327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4454" y="6270540"/>
            <a:ext cx="2372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Genetic Code  </a:t>
            </a:r>
            <a:r>
              <a:rPr lang="en-US" sz="800" dirty="0" smtClean="0"/>
              <a:t>(c) </a:t>
            </a:r>
            <a:r>
              <a:rPr lang="en-US" sz="800" dirty="0" err="1" smtClean="0"/>
              <a:t>Madprime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0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and Translation separated by nuclear membrane in eukaryotes</a:t>
            </a:r>
          </a:p>
          <a:p>
            <a:endParaRPr lang="en-US" dirty="0"/>
          </a:p>
        </p:txBody>
      </p:sp>
      <p:sp>
        <p:nvSpPr>
          <p:cNvPr id="4" name="AutoShape 2" descr="Image result for cartoon of transcription and translation in eukaryotic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cartoon of transcription and translation in eukaryotic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9" y="2760372"/>
            <a:ext cx="5228822" cy="392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of Transcription</a:t>
            </a:r>
          </a:p>
          <a:p>
            <a:pPr lvl="2"/>
            <a:r>
              <a:rPr lang="en-US" dirty="0"/>
              <a:t>Initiation</a:t>
            </a:r>
          </a:p>
          <a:p>
            <a:pPr lvl="4"/>
            <a:r>
              <a:rPr lang="en-US" dirty="0"/>
              <a:t>Promotors are much more complex than prokaryotic promotors</a:t>
            </a:r>
          </a:p>
          <a:p>
            <a:pPr lvl="4"/>
            <a:r>
              <a:rPr lang="en-US" dirty="0"/>
              <a:t>Eukaryotes have 3 RNA polymerases (RNA Polymerase I, II, III)</a:t>
            </a:r>
          </a:p>
          <a:p>
            <a:pPr lvl="4"/>
            <a:r>
              <a:rPr lang="en-US" dirty="0"/>
              <a:t>Transcription factors are needed</a:t>
            </a:r>
          </a:p>
          <a:p>
            <a:pPr lvl="2"/>
            <a:r>
              <a:rPr lang="en-US" dirty="0"/>
              <a:t>Elongation</a:t>
            </a:r>
          </a:p>
          <a:p>
            <a:pPr lvl="2"/>
            <a:r>
              <a:rPr lang="en-US" dirty="0"/>
              <a:t>Termination</a:t>
            </a:r>
          </a:p>
          <a:p>
            <a:pPr lvl="4"/>
            <a:r>
              <a:rPr lang="en-US" dirty="0"/>
              <a:t>mRNA is released</a:t>
            </a:r>
          </a:p>
          <a:p>
            <a:pPr lvl="4"/>
            <a:r>
              <a:rPr lang="en-US" dirty="0"/>
              <a:t>It has to be modified before leaving the nucleus for translation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0006"/>
            <a:ext cx="7886700" cy="5326957"/>
          </a:xfrm>
        </p:spPr>
        <p:txBody>
          <a:bodyPr/>
          <a:lstStyle/>
          <a:p>
            <a:r>
              <a:rPr lang="en-US" dirty="0" smtClean="0"/>
              <a:t>Transcription happens in the nucleus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transcription in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9" y="1553448"/>
            <a:ext cx="7397621" cy="46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7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627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Chapter 15 Genes and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Eukaryotes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for Eukaryotic Cells</vt:lpstr>
      <vt:lpstr>PowerPoint Presentation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150</cp:revision>
  <dcterms:created xsi:type="dcterms:W3CDTF">2016-05-25T20:39:40Z</dcterms:created>
  <dcterms:modified xsi:type="dcterms:W3CDTF">2020-02-15T22:08:35Z</dcterms:modified>
</cp:coreProperties>
</file>