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18"/>
  </p:handoutMasterIdLst>
  <p:sldIdLst>
    <p:sldId id="371" r:id="rId2"/>
    <p:sldId id="331" r:id="rId3"/>
    <p:sldId id="372" r:id="rId4"/>
    <p:sldId id="342" r:id="rId5"/>
    <p:sldId id="351" r:id="rId6"/>
    <p:sldId id="374" r:id="rId7"/>
    <p:sldId id="375" r:id="rId8"/>
    <p:sldId id="361" r:id="rId9"/>
    <p:sldId id="365" r:id="rId10"/>
    <p:sldId id="366" r:id="rId11"/>
    <p:sldId id="376" r:id="rId12"/>
    <p:sldId id="377" r:id="rId13"/>
    <p:sldId id="378" r:id="rId14"/>
    <p:sldId id="343" r:id="rId15"/>
    <p:sldId id="379" r:id="rId16"/>
    <p:sldId id="35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73" autoAdjust="0"/>
    <p:restoredTop sz="93339" autoAdjust="0"/>
  </p:normalViewPr>
  <p:slideViewPr>
    <p:cSldViewPr snapToGrid="0" snapToObjects="1">
      <p:cViewPr varScale="1">
        <p:scale>
          <a:sx n="69" d="100"/>
          <a:sy n="69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1107619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6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1" y="1122387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1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7"/>
            <a:ext cx="8062912" cy="65953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8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/>
              <a:t>College Physics</a:t>
            </a:r>
          </a:p>
          <a:p>
            <a:pPr algn="ctr"/>
            <a:endParaRPr lang="en-US" sz="1800" cap="none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>
                <a:solidFill>
                  <a:schemeClr val="tx1"/>
                </a:solidFill>
                <a:latin typeface="+mn-lt"/>
              </a:rPr>
              <a:t>PowerPoint Image Slideshow</a:t>
            </a: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7" y="2517425"/>
            <a:ext cx="2010683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February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13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15,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6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  <p:sldLayoutId id="2147483921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qe4thU-os8" TargetMode="External"/><Relationship Id="rId2" Type="http://schemas.openxmlformats.org/officeDocument/2006/relationships/hyperlink" Target="https://www.youtube.com/watch?v=qdxVOQverE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cnx.org/contents/185cbf87-c72e-48f5-b51e-f14f21b5eabd@10.6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youtube.com/watch?v=AJNoTmWsE0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nx.org/contents/185cbf87-c72e-48f5-b51e-f14f21b5eabd@10.6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nx.org/contents/185cbf87-c72e-48f5-b51e-f14f21b5eabd@10.6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ukaryote_DNA-en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publicdomain/mark/1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nx.org/contents/185cbf87-c72e-48f5-b51e-f14f21b5eabd@10.6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nx.org/contents/185cbf87-c72e-48f5-b51e-f14f21b5eabd@10.6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217_Five_Important_Monosaccharides-01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publicdomain/mark/1.0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nx.org/contents/185cbf87-c72e-48f5-b51e-f14f21b5eabd@10.61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3022" y="1767199"/>
            <a:ext cx="5347446" cy="1175731"/>
          </a:xfrm>
        </p:spPr>
        <p:txBody>
          <a:bodyPr>
            <a:noAutofit/>
          </a:bodyPr>
          <a:lstStyle/>
          <a:p>
            <a:pPr algn="r"/>
            <a:r>
              <a:rPr 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  <a:t/>
            </a:r>
            <a:br>
              <a:rPr lang="en-US" sz="48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Chapter 14</a:t>
            </a:r>
            <a:br>
              <a:rPr lang="en-US" sz="4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sz="4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DNA</a:t>
            </a:r>
            <a:endParaRPr lang="en-US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420" y="3057014"/>
            <a:ext cx="7315200" cy="1655762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Biology For Health Sciences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BSC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1020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Dr. Capers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50" y="421764"/>
            <a:ext cx="2539682" cy="2031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77" y="2739174"/>
            <a:ext cx="4652143" cy="3098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/>
        </p:nvSpPr>
        <p:spPr>
          <a:xfrm>
            <a:off x="970923" y="6155396"/>
            <a:ext cx="7142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latin typeface="Comic Sans MS" panose="030F0702030302020204" pitchFamily="66" charset="0"/>
              </a:rPr>
              <a:t>OpenStax</a:t>
            </a:r>
            <a:r>
              <a:rPr lang="en-US" sz="1600" dirty="0" smtClean="0">
                <a:latin typeface="Comic Sans MS" panose="030F0702030302020204" pitchFamily="66" charset="0"/>
              </a:rPr>
              <a:t> Biology - https://openstax.org/details/books/biology,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PowerPoint made by Dr. Capers - www.jcapers-irsc.weebly.com </a:t>
            </a:r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815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61912"/>
            <a:ext cx="8677275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6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191491"/>
            <a:ext cx="8062912" cy="4818873"/>
          </a:xfrm>
        </p:spPr>
        <p:txBody>
          <a:bodyPr/>
          <a:lstStyle/>
          <a:p>
            <a:r>
              <a:rPr lang="en-US" dirty="0" smtClean="0"/>
              <a:t>DNA replication happens in the 5’ to 3’ direction</a:t>
            </a:r>
          </a:p>
          <a:p>
            <a:r>
              <a:rPr lang="en-US" dirty="0" smtClean="0"/>
              <a:t>Many enzymes involved</a:t>
            </a:r>
          </a:p>
          <a:p>
            <a:endParaRPr lang="en-US" dirty="0"/>
          </a:p>
          <a:p>
            <a:r>
              <a:rPr lang="en-US" dirty="0" smtClean="0"/>
              <a:t>DNA </a:t>
            </a:r>
            <a:r>
              <a:rPr lang="en-US" dirty="0"/>
              <a:t>Replication Overview Video: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www.youtube.com/watch?v=qdxVOQverE4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https://www.youtube.com/watch?v=Qqe4thU-os8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81011"/>
              </p:ext>
            </p:extLst>
          </p:nvPr>
        </p:nvGraphicFramePr>
        <p:xfrm>
          <a:off x="1163782" y="914399"/>
          <a:ext cx="6248400" cy="5555675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774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Prokaryotic DNA Replication: Enzymes and Their Function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7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Enzyme/protein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Specific Function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9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DNA pol I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Exonuclease activity removes RNA primer and replaces with newly synthesized DNA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7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DNA pol II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Repair function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DNA pol III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Main enzyme that adds nucleotides in the 5'-3' direction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9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Helicase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Opens the DNA helix by breaking hydrogen bonds between the nitrogenous bases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Ligase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Seals the gaps between the Okazaki fragments to create one continuous DNA strand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Primase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Synthesizes RNA primers needed to start replication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69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Sliding Clamp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Helps to hold the DNA polymerase in place when nucleotides are being added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69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Topoisomerase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Helps relieve the stress on DNA when unwinding by causing breaks and then resealing the DNA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85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Single-strand binding proteins (SSB)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Binds to single-stranded DNA to avoid DNA rewinding back.</a:t>
                      </a:r>
                    </a:p>
                  </a:txBody>
                  <a:tcPr marL="52694" marR="52694" marT="26347" marB="263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1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42" y="1600200"/>
            <a:ext cx="3661565" cy="4479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Prokaryotic DNA replication</a:t>
            </a:r>
          </a:p>
          <a:p>
            <a:r>
              <a:rPr lang="en-US" dirty="0" smtClean="0"/>
              <a:t>Remember that prokaryotes have 1 circular chromosome</a:t>
            </a:r>
          </a:p>
          <a:p>
            <a:endParaRPr lang="en-US" dirty="0"/>
          </a:p>
          <a:p>
            <a:r>
              <a:rPr lang="en-US" dirty="0" smtClean="0"/>
              <a:t>Have 1 origin of 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83346" y="3828378"/>
            <a:ext cx="8860654" cy="1166382"/>
          </a:xfrm>
        </p:spPr>
        <p:txBody>
          <a:bodyPr>
            <a:noAutofit/>
          </a:bodyPr>
          <a:lstStyle/>
          <a:p>
            <a:r>
              <a:rPr lang="en-US" sz="1400" dirty="0"/>
              <a:t>A replication fork is formed when </a:t>
            </a:r>
            <a:r>
              <a:rPr lang="en-US" sz="1400" b="1" dirty="0"/>
              <a:t>helicase</a:t>
            </a:r>
            <a:r>
              <a:rPr lang="en-US" sz="1400" dirty="0"/>
              <a:t> separates the DNA strands at the origin of replication.</a:t>
            </a:r>
          </a:p>
          <a:p>
            <a:r>
              <a:rPr lang="en-US" sz="1400" b="1" dirty="0"/>
              <a:t>Primase </a:t>
            </a:r>
            <a:r>
              <a:rPr lang="en-US" sz="1400" dirty="0"/>
              <a:t>synthesizes an </a:t>
            </a:r>
            <a:r>
              <a:rPr lang="en-US" sz="1400" b="1" dirty="0"/>
              <a:t>RNA primer</a:t>
            </a:r>
            <a:r>
              <a:rPr lang="en-US" sz="1400" dirty="0"/>
              <a:t>. So a bit of RNA must be made in order to copy DNA!!</a:t>
            </a:r>
          </a:p>
          <a:p>
            <a:r>
              <a:rPr lang="en-US" sz="1400" b="1" dirty="0"/>
              <a:t>DNA polymerase III </a:t>
            </a:r>
            <a:r>
              <a:rPr lang="en-US" sz="1400" dirty="0"/>
              <a:t>uses this primer to synthesize complimentary “new” DNA strands to the original “template” strands. </a:t>
            </a:r>
          </a:p>
          <a:p>
            <a:r>
              <a:rPr lang="en-US" sz="1400" b="1" dirty="0"/>
              <a:t>On the leading strand</a:t>
            </a:r>
            <a:r>
              <a:rPr lang="en-US" sz="1400" dirty="0"/>
              <a:t>, DNA is synthesized easily and continuously, whereas on the </a:t>
            </a:r>
            <a:r>
              <a:rPr lang="en-US" sz="1400" b="1" dirty="0"/>
              <a:t>lagging strand</a:t>
            </a:r>
            <a:r>
              <a:rPr lang="en-US" sz="1400" dirty="0"/>
              <a:t>, DNA is synthesized in short stretches called </a:t>
            </a:r>
            <a:r>
              <a:rPr lang="en-US" sz="1400" b="1" dirty="0"/>
              <a:t>Okazaki fragments</a:t>
            </a:r>
            <a:r>
              <a:rPr lang="en-US" sz="1400" dirty="0"/>
              <a:t>. </a:t>
            </a:r>
          </a:p>
          <a:p>
            <a:r>
              <a:rPr lang="en-US" sz="1400" b="1" dirty="0"/>
              <a:t>DNA polymerase I </a:t>
            </a:r>
            <a:r>
              <a:rPr lang="en-US" sz="1400" dirty="0"/>
              <a:t>replaces the RNA primer with DNA. </a:t>
            </a:r>
          </a:p>
          <a:p>
            <a:r>
              <a:rPr lang="en-US" sz="1400" b="1" dirty="0"/>
              <a:t>DNA ligase </a:t>
            </a:r>
            <a:r>
              <a:rPr lang="en-US" sz="1400" dirty="0"/>
              <a:t>seals the gaps between the Okazaki fragments, joining the fragments into a single DNA molecule. </a:t>
            </a:r>
          </a:p>
          <a:p>
            <a:endParaRPr lang="en-US" sz="1400" dirty="0"/>
          </a:p>
          <a:p>
            <a:r>
              <a:rPr lang="en-US" sz="1000" dirty="0"/>
              <a:t>(credit: modification of work by Mariana Ruiz Villareal)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458183E-58C0-45B6-A954-46674B762AA9}"/>
              </a:ext>
            </a:extLst>
          </p:cNvPr>
          <p:cNvSpPr txBox="1"/>
          <p:nvPr/>
        </p:nvSpPr>
        <p:spPr>
          <a:xfrm>
            <a:off x="6330462" y="6476051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r>
              <a:rPr lang="en-US" sz="500" dirty="0"/>
              <a:t>Download for free at </a:t>
            </a:r>
            <a:r>
              <a:rPr lang="en-US" sz="500" u="sng" dirty="0">
                <a:hlinkClick r:id="rId2"/>
              </a:rPr>
              <a:t>http://cnx.org/contents/185cbf87-c72e-48f5-b51e-f14f21b5eabd@10.61</a:t>
            </a:r>
            <a:r>
              <a:rPr lang="en-US" sz="500" dirty="0"/>
              <a:t> 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733" y="259324"/>
            <a:ext cx="6919912" cy="32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316182"/>
            <a:ext cx="8062912" cy="4694182"/>
          </a:xfrm>
        </p:spPr>
        <p:txBody>
          <a:bodyPr/>
          <a:lstStyle/>
          <a:p>
            <a:r>
              <a:rPr lang="en-US" dirty="0" smtClean="0"/>
              <a:t>Eukaryotic DNA Replication</a:t>
            </a:r>
          </a:p>
          <a:p>
            <a:endParaRPr lang="en-US" dirty="0"/>
          </a:p>
          <a:p>
            <a:r>
              <a:rPr lang="en-US" dirty="0" smtClean="0"/>
              <a:t>Remember that eukaryotes have multiple linear </a:t>
            </a:r>
            <a:r>
              <a:rPr lang="en-US" dirty="0" err="1" smtClean="0"/>
              <a:t>chromsomes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Have multiple origins of replication</a:t>
            </a:r>
          </a:p>
          <a:p>
            <a:endParaRPr lang="en-US" dirty="0"/>
          </a:p>
          <a:p>
            <a:r>
              <a:rPr lang="en-US" dirty="0" smtClean="0"/>
              <a:t>Enzymes (DNA polymerases) differ slightly from prokaryotes</a:t>
            </a:r>
          </a:p>
          <a:p>
            <a:endParaRPr lang="en-US" dirty="0"/>
          </a:p>
          <a:p>
            <a:r>
              <a:rPr lang="en-US" dirty="0" smtClean="0"/>
              <a:t>Since DNA polymerase has to add to an already existing strand (primer), this causes a problem on the lagging strand of a linear chromosome…….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06581" y="664272"/>
            <a:ext cx="7461947" cy="5256973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The ends of linear chromosomes are maintained by the action of the telomerase </a:t>
            </a:r>
            <a:r>
              <a:rPr lang="pl-PL" sz="1600" dirty="0">
                <a:solidFill>
                  <a:srgbClr val="000000"/>
                </a:solidFill>
              </a:rPr>
              <a:t>enzyme</a:t>
            </a:r>
            <a:r>
              <a:rPr lang="pl-PL" sz="1600" dirty="0" smtClean="0">
                <a:solidFill>
                  <a:srgbClr val="000000"/>
                </a:solidFill>
              </a:rPr>
              <a:t>.</a:t>
            </a:r>
            <a:r>
              <a:rPr lang="en-US" sz="1600" dirty="0" smtClean="0">
                <a:solidFill>
                  <a:srgbClr val="000000"/>
                </a:solidFill>
              </a:rPr>
              <a:t>  Cells that divide a lot have a functioning telomerase enzyme.  Cells that do not have telomerase have a finite number of times they can divide – adds to the aging process.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Watch this video: </a:t>
            </a:r>
            <a:r>
              <a:rPr lang="en-US" sz="160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rgbClr val="000000"/>
                </a:solidFill>
                <a:hlinkClick r:id="rId2"/>
              </a:rPr>
              <a:t>www.youtube.com/watch?v=AJNoTmWsE0s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b="0" dirty="0">
              <a:solidFill>
                <a:srgbClr val="000000"/>
              </a:solidFill>
            </a:endParaRPr>
          </a:p>
        </p:txBody>
      </p:sp>
      <p:pic>
        <p:nvPicPr>
          <p:cNvPr id="7" name="Picture Placeholder 8" descr="Figure_14_05_02.jpg">
            <a:extLst>
              <a:ext uri="{FF2B5EF4-FFF2-40B4-BE49-F238E27FC236}">
                <a16:creationId xmlns:a16="http://schemas.microsoft.com/office/drawing/2014/main" xmlns="" id="{18047347-EF39-430C-BFDB-3C5A0828851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0" r="-35540"/>
          <a:stretch>
            <a:fillRect/>
          </a:stretch>
        </p:blipFill>
        <p:spPr>
          <a:xfrm>
            <a:off x="4112627" y="2757054"/>
            <a:ext cx="4055902" cy="17606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xmlns="" id="{3C641891-D692-424B-B425-2333DE9DC665}"/>
              </a:ext>
            </a:extLst>
          </p:cNvPr>
          <p:cNvSpPr txBox="1">
            <a:spLocks/>
          </p:cNvSpPr>
          <p:nvPr/>
        </p:nvSpPr>
        <p:spPr>
          <a:xfrm>
            <a:off x="4999893" y="4754863"/>
            <a:ext cx="2661138" cy="11663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6CB255"/>
              </a:buClr>
              <a:buFont typeface="Arial" pitchFamily="34" charset="0"/>
              <a:buNone/>
              <a:defRPr sz="2000" b="0" kern="1200">
                <a:solidFill>
                  <a:srgbClr val="212F62"/>
                </a:solidFill>
                <a:latin typeface="+mn-lt"/>
                <a:ea typeface="+mn-ea"/>
                <a:cs typeface="+mn-cs"/>
              </a:defRPr>
            </a:lvl1pPr>
            <a:lvl2pPr marL="731520" indent="-4572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+mj-lt"/>
              <a:buAutoNum type="alphaLcParenR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+mj-lt"/>
              <a:buAutoNum type="alphaLcParenR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+mj-lt"/>
              <a:buAutoNum type="alphaLcParenR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Elizabeth Blackburn, 2009 Nobel Laureate, is the scientist who discovered how telomerase works.</a:t>
            </a:r>
          </a:p>
          <a:p>
            <a:r>
              <a:rPr lang="en-US" sz="1000" dirty="0"/>
              <a:t>(credit: US Embassy Sweden)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BB6607-5026-43E3-A94E-8CDCF072896B}"/>
              </a:ext>
            </a:extLst>
          </p:cNvPr>
          <p:cNvSpPr txBox="1"/>
          <p:nvPr/>
        </p:nvSpPr>
        <p:spPr>
          <a:xfrm>
            <a:off x="6330462" y="6476051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r>
              <a:rPr lang="en-US" sz="500" dirty="0"/>
              <a:t>Download for free at </a:t>
            </a:r>
            <a:r>
              <a:rPr lang="en-US" sz="500" u="sng" dirty="0">
                <a:hlinkClick r:id="rId4"/>
              </a:rPr>
              <a:t>http://cnx.org/contents/185cbf87-c72e-48f5-b51e-f14f21b5eabd@10.61</a:t>
            </a:r>
            <a:r>
              <a:rPr lang="en-US" sz="5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2574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 eukaryote contains a well-defined nucleus and big linear chromosomes.</a:t>
            </a:r>
          </a:p>
          <a:p>
            <a:r>
              <a:rPr lang="en-US" sz="1600" dirty="0"/>
              <a:t>BUT in prokaryotes, the chromosome is relatively small, circular and lies in the cytoplasm in an area called the nucleoid.</a:t>
            </a:r>
          </a:p>
        </p:txBody>
      </p:sp>
      <p:pic>
        <p:nvPicPr>
          <p:cNvPr id="13" name="Picture Placeholder 12" descr="Figure_14_02_06.pn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77" r="-9577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E7538E4-07D7-436B-A53E-DD055721C537}"/>
              </a:ext>
            </a:extLst>
          </p:cNvPr>
          <p:cNvSpPr txBox="1"/>
          <p:nvPr/>
        </p:nvSpPr>
        <p:spPr>
          <a:xfrm>
            <a:off x="457201" y="317695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do organisms keep their DNA?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304EC8B-7741-4603-8BAB-6F6657D027F0}"/>
              </a:ext>
            </a:extLst>
          </p:cNvPr>
          <p:cNvSpPr txBox="1"/>
          <p:nvPr/>
        </p:nvSpPr>
        <p:spPr>
          <a:xfrm>
            <a:off x="4488656" y="6547722"/>
            <a:ext cx="44935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Download for free at </a:t>
            </a:r>
            <a:r>
              <a:rPr lang="en-US" sz="800" u="sng" dirty="0">
                <a:hlinkClick r:id="rId3"/>
              </a:rPr>
              <a:t>http://cnx.org/contents/185cbf87-c72e-48f5-b51e-f14f21b5eabd@10.61</a:t>
            </a:r>
            <a:r>
              <a:rPr lang="en-US" sz="8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9419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67" y="1163782"/>
            <a:ext cx="6845222" cy="4226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889567" y="6413266"/>
            <a:ext cx="26484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 panose="030F0702030302020204" pitchFamily="66" charset="0"/>
              </a:rPr>
              <a:t>Caption: </a:t>
            </a:r>
            <a:r>
              <a:rPr lang="en-US" sz="800" dirty="0" smtClean="0">
                <a:latin typeface="Comic Sans MS" panose="030F0702030302020204" pitchFamily="66" charset="0"/>
                <a:hlinkClick r:id="rId3"/>
              </a:rPr>
              <a:t>Eukaryotic DNA </a:t>
            </a:r>
            <a:r>
              <a:rPr lang="en-US" sz="800" dirty="0" smtClean="0">
                <a:latin typeface="Comic Sans MS" panose="030F0702030302020204" pitchFamily="66" charset="0"/>
              </a:rPr>
              <a:t>(c) Radio89,</a:t>
            </a:r>
            <a:r>
              <a:rPr lang="en-US" sz="800" dirty="0">
                <a:latin typeface="Comic Sans MS" panose="030F0702030302020204" pitchFamily="66" charset="0"/>
              </a:rPr>
              <a:t> </a:t>
            </a:r>
            <a:r>
              <a:rPr lang="en-US" sz="800" u="sng" dirty="0">
                <a:latin typeface="Comic Sans MS" panose="030F0702030302020204" pitchFamily="66" charset="0"/>
                <a:hlinkClick r:id="rId4"/>
              </a:rPr>
              <a:t>Public domain</a:t>
            </a:r>
            <a:endParaRPr lang="en-US" sz="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281055" y="463305"/>
            <a:ext cx="4655127" cy="525697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How Big are Eukaryotic </a:t>
            </a:r>
            <a:r>
              <a:rPr lang="en-US" sz="1600" dirty="0" err="1">
                <a:solidFill>
                  <a:srgbClr val="000000"/>
                </a:solidFill>
              </a:rPr>
              <a:t>Chromsomes</a:t>
            </a:r>
            <a:r>
              <a:rPr lang="en-US" sz="1600" dirty="0">
                <a:solidFill>
                  <a:srgbClr val="000000"/>
                </a:solidFill>
              </a:rPr>
              <a:t>?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101727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Tens </a:t>
            </a:r>
            <a:r>
              <a:rPr lang="en-US" sz="1600" dirty="0">
                <a:solidFill>
                  <a:srgbClr val="000000"/>
                </a:solidFill>
              </a:rPr>
              <a:t>of Millions of nucleotides long</a:t>
            </a:r>
          </a:p>
          <a:p>
            <a:pPr marL="101727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Too big to be a little circle of DNA.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101727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Eukaryotic </a:t>
            </a:r>
            <a:r>
              <a:rPr lang="en-US" sz="1600" dirty="0" smtClean="0">
                <a:solidFill>
                  <a:srgbClr val="000000"/>
                </a:solidFill>
              </a:rPr>
              <a:t>chromosomes </a:t>
            </a:r>
            <a:r>
              <a:rPr lang="en-US" sz="1600" dirty="0">
                <a:solidFill>
                  <a:srgbClr val="000000"/>
                </a:solidFill>
              </a:rPr>
              <a:t>must be compacted using special </a:t>
            </a:r>
            <a:r>
              <a:rPr lang="en-US" sz="1600" dirty="0" smtClean="0">
                <a:solidFill>
                  <a:srgbClr val="000000"/>
                </a:solidFill>
              </a:rPr>
              <a:t>HISTONE proteins </a:t>
            </a:r>
            <a:r>
              <a:rPr lang="en-US" sz="1600" dirty="0">
                <a:solidFill>
                  <a:srgbClr val="000000"/>
                </a:solidFill>
              </a:rPr>
              <a:t>to be tightly wound.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101727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Nucleosomes </a:t>
            </a:r>
            <a:r>
              <a:rPr lang="en-US" sz="1600" dirty="0">
                <a:solidFill>
                  <a:srgbClr val="000000"/>
                </a:solidFill>
              </a:rPr>
              <a:t>(around every 200bp) are formed from several Histones and allow </a:t>
            </a:r>
            <a:r>
              <a:rPr lang="en-US" sz="1600" dirty="0" smtClean="0">
                <a:solidFill>
                  <a:srgbClr val="000000"/>
                </a:solidFill>
              </a:rPr>
              <a:t>DNA to </a:t>
            </a:r>
            <a:r>
              <a:rPr lang="en-US" sz="1600" dirty="0">
                <a:solidFill>
                  <a:srgbClr val="000000"/>
                </a:solidFill>
              </a:rPr>
              <a:t>form coils.</a:t>
            </a:r>
          </a:p>
          <a:p>
            <a:pPr marL="101727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101727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Scaffold </a:t>
            </a:r>
            <a:r>
              <a:rPr lang="en-US" sz="1600" dirty="0">
                <a:solidFill>
                  <a:srgbClr val="000000"/>
                </a:solidFill>
              </a:rPr>
              <a:t>proteins allow loops of coiled DNA to be stacked in a cylindrical form. </a:t>
            </a:r>
          </a:p>
          <a:p>
            <a:pPr marL="101727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101727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Multiple </a:t>
            </a:r>
            <a:r>
              <a:rPr lang="en-US" sz="1600" dirty="0">
                <a:solidFill>
                  <a:srgbClr val="000000"/>
                </a:solidFill>
              </a:rPr>
              <a:t>copies of a chromosome can be held together at their center (centromere) by proteins called </a:t>
            </a:r>
            <a:r>
              <a:rPr lang="en-US" sz="1600" dirty="0" err="1">
                <a:solidFill>
                  <a:srgbClr val="000000"/>
                </a:solidFill>
              </a:rPr>
              <a:t>cohesins</a:t>
            </a:r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6" name="Picture Placeholder 5" descr="Figure_14_02_07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68" r="-20368"/>
          <a:stretch>
            <a:fillRect/>
          </a:stretch>
        </p:blipFill>
        <p:spPr>
          <a:xfrm>
            <a:off x="-569102" y="250372"/>
            <a:ext cx="5447322" cy="6225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E04AA40-3EA5-47A4-9832-EA96FE11D34C}"/>
              </a:ext>
            </a:extLst>
          </p:cNvPr>
          <p:cNvSpPr txBox="1"/>
          <p:nvPr/>
        </p:nvSpPr>
        <p:spPr>
          <a:xfrm>
            <a:off x="6330462" y="6476051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r>
              <a:rPr lang="en-US" sz="500" dirty="0"/>
              <a:t>Download for free at </a:t>
            </a:r>
            <a:r>
              <a:rPr lang="en-US" sz="500" u="sng" dirty="0">
                <a:hlinkClick r:id="rId3"/>
              </a:rPr>
              <a:t>http://cnx.org/contents/185cbf87-c72e-48f5-b51e-f14f21b5eabd@10.61</a:t>
            </a:r>
            <a:r>
              <a:rPr lang="en-US" sz="5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9178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304671" y="431075"/>
            <a:ext cx="4065718" cy="3892732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000000"/>
                </a:solidFill>
              </a:rPr>
              <a:t>So How does DNA copy itself?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For example when a cell divides to make copies of itself (like when a cut heals), the DNA must copy itself.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The three models of how DNA replication could work were initially proposed: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A9E567A-52AC-4294-B34C-6233E632943F}"/>
              </a:ext>
            </a:extLst>
          </p:cNvPr>
          <p:cNvSpPr txBox="1"/>
          <p:nvPr/>
        </p:nvSpPr>
        <p:spPr>
          <a:xfrm>
            <a:off x="304671" y="4092360"/>
            <a:ext cx="4218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this figure, GREY indicates the exact original DNA strands from the original “parent” cell, while BLUE indicates newly made </a:t>
            </a:r>
            <a:r>
              <a:rPr lang="en-US" sz="1600" dirty="0" smtClean="0"/>
              <a:t>DNA.</a:t>
            </a:r>
          </a:p>
          <a:p>
            <a:r>
              <a:rPr lang="en-US" sz="1600" dirty="0" smtClean="0"/>
              <a:t>We now know it is the semiconservative way.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D5DBAB5-9EF1-46B9-9400-EF578CD11CE1}"/>
              </a:ext>
            </a:extLst>
          </p:cNvPr>
          <p:cNvSpPr txBox="1"/>
          <p:nvPr/>
        </p:nvSpPr>
        <p:spPr>
          <a:xfrm>
            <a:off x="6330462" y="6476051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r>
              <a:rPr lang="en-US" sz="500" dirty="0"/>
              <a:t>Download for free at </a:t>
            </a:r>
            <a:r>
              <a:rPr lang="en-US" sz="500" u="sng" dirty="0">
                <a:hlinkClick r:id="rId2"/>
              </a:rPr>
              <a:t>http://cnx.org/contents/185cbf87-c72e-48f5-b51e-f14f21b5eabd@10.61</a:t>
            </a:r>
            <a:r>
              <a:rPr lang="en-US" sz="500" dirty="0"/>
              <a:t>  </a:t>
            </a:r>
          </a:p>
        </p:txBody>
      </p:sp>
      <p:pic>
        <p:nvPicPr>
          <p:cNvPr id="8" name="Picture Placeholder 2" descr="Figure_14_03_01.jpg">
            <a:extLst>
              <a:ext uri="{FF2B5EF4-FFF2-40B4-BE49-F238E27FC236}">
                <a16:creationId xmlns:a16="http://schemas.microsoft.com/office/drawing/2014/main" xmlns="" id="{B38E94FD-0BC6-417F-9365-E8D8E28989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69" r="-1469"/>
          <a:stretch>
            <a:fillRect/>
          </a:stretch>
        </p:blipFill>
        <p:spPr>
          <a:xfrm>
            <a:off x="4722581" y="1339012"/>
            <a:ext cx="3782530" cy="432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51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1002141"/>
            <a:ext cx="8620836" cy="497557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6CB255"/>
              </a:buClr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CB255"/>
              </a:buClr>
              <a:buFont typeface="Arial" pitchFamily="34" charset="0"/>
              <a:buChar char="•"/>
              <a:defRPr sz="1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512618"/>
            <a:ext cx="8062914" cy="52023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Nucleotides make up DNA and RNA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Nucleotides:</a:t>
            </a:r>
          </a:p>
          <a:p>
            <a:pPr marL="107442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5 carbon sugar, nitrogenous base, phosphate group</a:t>
            </a:r>
          </a:p>
          <a:p>
            <a:pPr marL="1600200" lvl="2">
              <a:buFont typeface="Arial" panose="020B0604020202020204" pitchFamily="34" charset="0"/>
              <a:buChar char="•"/>
            </a:pPr>
            <a:r>
              <a:rPr lang="en-US" dirty="0" smtClean="0"/>
              <a:t>Nitrogenous bases:</a:t>
            </a:r>
          </a:p>
          <a:p>
            <a:pPr marL="2057400" lvl="3">
              <a:buFont typeface="Arial" panose="020B0604020202020204" pitchFamily="34" charset="0"/>
              <a:buChar char="•"/>
            </a:pPr>
            <a:r>
              <a:rPr lang="en-US" dirty="0" smtClean="0"/>
              <a:t>Adenine (A), Thymine (T), Cytosine (C), Guanine (G) and Uracil (U)</a:t>
            </a:r>
          </a:p>
          <a:p>
            <a:pPr marL="1600200" lvl="2">
              <a:buFont typeface="Arial" panose="020B0604020202020204" pitchFamily="34" charset="0"/>
              <a:buChar char="•"/>
            </a:pPr>
            <a:r>
              <a:rPr lang="en-US" dirty="0" smtClean="0"/>
              <a:t>Sugar</a:t>
            </a:r>
          </a:p>
          <a:p>
            <a:pPr marL="2057400" lvl="3">
              <a:buFont typeface="Arial" panose="020B0604020202020204" pitchFamily="34" charset="0"/>
              <a:buChar char="•"/>
            </a:pPr>
            <a:r>
              <a:rPr lang="en-US" dirty="0" smtClean="0"/>
              <a:t>In DNA, the sugar is deoxyribose</a:t>
            </a:r>
          </a:p>
          <a:p>
            <a:pPr marL="2057400" lvl="3">
              <a:buFont typeface="Arial" panose="020B0604020202020204" pitchFamily="34" charset="0"/>
              <a:buChar char="•"/>
            </a:pPr>
            <a:r>
              <a:rPr lang="en-US" dirty="0" smtClean="0"/>
              <a:t>In RNA, the sugar is ribose</a:t>
            </a:r>
          </a:p>
          <a:p>
            <a:pPr marL="1600200"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38"/>
          <a:stretch/>
        </p:blipFill>
        <p:spPr>
          <a:xfrm>
            <a:off x="1391611" y="3810000"/>
            <a:ext cx="6646697" cy="2569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4800" y="6642556"/>
            <a:ext cx="33505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Comic Sans MS" panose="030F0702030302020204" pitchFamily="66" charset="0"/>
              </a:rPr>
              <a:t>Caption: </a:t>
            </a:r>
            <a:r>
              <a:rPr lang="en-US" sz="800" dirty="0" smtClean="0">
                <a:latin typeface="Comic Sans MS" panose="030F0702030302020204" pitchFamily="66" charset="0"/>
                <a:hlinkClick r:id="rId3"/>
              </a:rPr>
              <a:t>5 important monosaccharides </a:t>
            </a:r>
            <a:r>
              <a:rPr lang="en-US" sz="800" dirty="0" smtClean="0">
                <a:latin typeface="Comic Sans MS" panose="030F0702030302020204" pitchFamily="66" charset="0"/>
              </a:rPr>
              <a:t>(c) </a:t>
            </a:r>
            <a:r>
              <a:rPr lang="en-US" sz="800" dirty="0" err="1" smtClean="0">
                <a:latin typeface="Comic Sans MS" panose="030F0702030302020204" pitchFamily="66" charset="0"/>
              </a:rPr>
              <a:t>Openstax</a:t>
            </a:r>
            <a:r>
              <a:rPr lang="en-US" sz="800" dirty="0" smtClean="0">
                <a:latin typeface="Comic Sans MS" panose="030F0702030302020204" pitchFamily="66" charset="0"/>
              </a:rPr>
              <a:t>,</a:t>
            </a:r>
            <a:r>
              <a:rPr lang="en-US" sz="800" dirty="0">
                <a:latin typeface="Comic Sans MS" panose="030F0702030302020204" pitchFamily="66" charset="0"/>
              </a:rPr>
              <a:t> </a:t>
            </a:r>
            <a:r>
              <a:rPr lang="en-US" sz="800" u="sng" dirty="0">
                <a:latin typeface="Comic Sans MS" panose="030F0702030302020204" pitchFamily="66" charset="0"/>
                <a:hlinkClick r:id="rId4"/>
              </a:rPr>
              <a:t>Public domain</a:t>
            </a:r>
            <a:endParaRPr lang="en-US" sz="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 descr="Figure_14_02_01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73" r="-1410"/>
          <a:stretch/>
        </p:blipFill>
        <p:spPr>
          <a:xfrm>
            <a:off x="1814945" y="697563"/>
            <a:ext cx="5756552" cy="5509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34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Figure_14_02_03abc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972" b="-12972"/>
          <a:stretch>
            <a:fillRect/>
          </a:stretch>
        </p:blipFill>
        <p:spPr>
          <a:xfrm>
            <a:off x="457199" y="1251746"/>
            <a:ext cx="8062913" cy="3500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A16F0D0-96A1-4271-837C-CE9305812F90}"/>
              </a:ext>
            </a:extLst>
          </p:cNvPr>
          <p:cNvSpPr txBox="1"/>
          <p:nvPr/>
        </p:nvSpPr>
        <p:spPr>
          <a:xfrm>
            <a:off x="457199" y="4751817"/>
            <a:ext cx="8494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Notice: the strands have opposite (antiparallel) direction. 5’ to 3’ vs 3’ to 5’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E3AFA60-4509-4444-B257-F00F3C60A860}"/>
              </a:ext>
            </a:extLst>
          </p:cNvPr>
          <p:cNvSpPr txBox="1"/>
          <p:nvPr/>
        </p:nvSpPr>
        <p:spPr>
          <a:xfrm>
            <a:off x="6330462" y="6476051"/>
            <a:ext cx="287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  <a:r>
              <a:rPr lang="en-US" sz="500" dirty="0"/>
              <a:t>Download for free at </a:t>
            </a:r>
            <a:r>
              <a:rPr lang="en-US" sz="500" u="sng" dirty="0">
                <a:hlinkClick r:id="rId3"/>
              </a:rPr>
              <a:t>http://cnx.org/contents/185cbf87-c72e-48f5-b51e-f14f21b5eabd@10.61</a:t>
            </a:r>
            <a:r>
              <a:rPr lang="en-US" sz="5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4836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54401-6281-40B5-97C1-1900B350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76" y="241327"/>
            <a:ext cx="8062912" cy="65953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DNA vs RNA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6A435C-3880-4419-A438-6E13ABDC85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1476" y="1045704"/>
            <a:ext cx="8850923" cy="5613003"/>
          </a:xfrm>
        </p:spPr>
        <p:txBody>
          <a:bodyPr>
            <a:normAutofit/>
          </a:bodyPr>
          <a:lstStyle/>
          <a:p>
            <a:r>
              <a:rPr lang="en-US" dirty="0"/>
              <a:t>Both are Nucleic Acids</a:t>
            </a:r>
          </a:p>
          <a:p>
            <a:r>
              <a:rPr lang="en-US" dirty="0"/>
              <a:t>Both are made from strands of nucleotides</a:t>
            </a:r>
          </a:p>
          <a:p>
            <a:r>
              <a:rPr lang="en-US" dirty="0"/>
              <a:t>DNA is double stranded (two strands bound to each </a:t>
            </a:r>
            <a:r>
              <a:rPr lang="en-US" dirty="0" smtClean="0"/>
              <a:t>other); RNA </a:t>
            </a:r>
            <a:r>
              <a:rPr lang="en-US" dirty="0"/>
              <a:t>is generally single stranded</a:t>
            </a:r>
          </a:p>
          <a:p>
            <a:r>
              <a:rPr lang="en-US" dirty="0"/>
              <a:t>DNA is made of nucleotides containing Deoxyribose as their 5 C </a:t>
            </a:r>
            <a:r>
              <a:rPr lang="en-US" dirty="0" smtClean="0"/>
              <a:t>Sugar; RNA </a:t>
            </a:r>
            <a:r>
              <a:rPr lang="en-US" dirty="0"/>
              <a:t>is made of nucleotides containing Ribose as their 5 C Sugar</a:t>
            </a:r>
          </a:p>
          <a:p>
            <a:r>
              <a:rPr lang="en-US" dirty="0"/>
              <a:t>DNA has Thymine to bind to Adenine, but in RNA Uracil binds to Adenine.</a:t>
            </a:r>
          </a:p>
          <a:p>
            <a:r>
              <a:rPr lang="en-US" dirty="0"/>
              <a:t>DNA is stronger and longer </a:t>
            </a:r>
            <a:r>
              <a:rPr lang="en-US" dirty="0" smtClean="0"/>
              <a:t>lasting; RNA </a:t>
            </a:r>
            <a:r>
              <a:rPr lang="en-US" dirty="0"/>
              <a:t>can only last minutes in some cases and degrades easily</a:t>
            </a:r>
          </a:p>
          <a:p>
            <a:r>
              <a:rPr lang="en-US" dirty="0"/>
              <a:t>DNA generally forms a simple double helix (though it can be wound up)</a:t>
            </a:r>
          </a:p>
          <a:p>
            <a:r>
              <a:rPr lang="en-US" dirty="0"/>
              <a:t>RNA can form very complex looping structures similar to proteins in function</a:t>
            </a:r>
          </a:p>
          <a:p>
            <a:r>
              <a:rPr lang="en-US" dirty="0"/>
              <a:t>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4520</TotalTime>
  <Words>872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Comic Sans MS</vt:lpstr>
      <vt:lpstr>Essential</vt:lpstr>
      <vt:lpstr>  Chapter 14 DNA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DNA vs RNA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Spuddy McSpare</dc:creator>
  <cp:lastModifiedBy>Jamey Capers</cp:lastModifiedBy>
  <cp:revision>279</cp:revision>
  <cp:lastPrinted>2013-06-08T18:01:06Z</cp:lastPrinted>
  <dcterms:created xsi:type="dcterms:W3CDTF">2012-06-04T02:13:36Z</dcterms:created>
  <dcterms:modified xsi:type="dcterms:W3CDTF">2020-02-15T15:31:23Z</dcterms:modified>
</cp:coreProperties>
</file>